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9t873gXUAoBpRMz8u53xVeZQ7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7322D2-F649-410F-BCBF-093B0556C482}">
  <a:tblStyle styleId="{FF7322D2-F649-410F-BCBF-093B0556C4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12464d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12464d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ytorch.org/tutorials/beginner/data_loading_tutorial.html" TargetMode="External"/><Relationship Id="rId4" Type="http://schemas.openxmlformats.org/officeDocument/2006/relationships/hyperlink" Target="https://drive.google.com/file/d/1dEgDPJDM6kzoDocLUDozHhrJoXV2PFrH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ytorch.org/docs/stable/data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Akj_0-EefWa3iFDXoKQVn8VthP89WUj6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torch.org/docs/stable/nn.html" TargetMode="External"/><Relationship Id="rId4" Type="http://schemas.openxmlformats.org/officeDocument/2006/relationships/hyperlink" Target="https://pytorch.org/tutorials/beginner/ptcheat.html" TargetMode="External"/><Relationship Id="rId5" Type="http://schemas.openxmlformats.org/officeDocument/2006/relationships/hyperlink" Target="https://pytorch.org/tutorials/beginner/deep_learning_60min_blitz.html" TargetMode="External"/><Relationship Id="rId6" Type="http://schemas.openxmlformats.org/officeDocument/2006/relationships/hyperlink" Target="https://www.kdnuggets.com/2019/08/pytorch-cheat-sheet-beginners.html" TargetMode="External"/><Relationship Id="rId7" Type="http://schemas.openxmlformats.org/officeDocument/2006/relationships/hyperlink" Target="https://jovian.ai/ahsong-chen/06-pytorch-cheat-sheet" TargetMode="External"/><Relationship Id="rId8" Type="http://schemas.openxmlformats.org/officeDocument/2006/relationships/hyperlink" Target="https://github.com/bfortuner/pytorch-cheatsheet/blob/master/pytorch-cheatsheet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oNLmXlryjRPqLcjOtr1WERQYfqyS_HkH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torch.org/docs/stable/generated/torch.nn.L1Loss.html#torch.nn.L1Loss" TargetMode="External"/><Relationship Id="rId4" Type="http://schemas.openxmlformats.org/officeDocument/2006/relationships/hyperlink" Target="https://pytorch.org/docs/stable/generated/torch.nn.MSELoss.html#torch.nn.MSELoss" TargetMode="External"/><Relationship Id="rId11" Type="http://schemas.openxmlformats.org/officeDocument/2006/relationships/hyperlink" Target="https://pytorch.org/docs/stable/generated/torch.nn.BCELoss.html#torch.nn.BCELoss" TargetMode="External"/><Relationship Id="rId10" Type="http://schemas.openxmlformats.org/officeDocument/2006/relationships/hyperlink" Target="https://pytorch.org/docs/stable/generated/torch.nn.KLDivLoss.html#torch.nn.KLDivLoss" TargetMode="External"/><Relationship Id="rId12" Type="http://schemas.openxmlformats.org/officeDocument/2006/relationships/hyperlink" Target="https://pytorch.org/docs/stable/generated/torch.nn.BCEWithLogitsLoss.html#torch.nn.BCEWithLogitsLoss" TargetMode="External"/><Relationship Id="rId9" Type="http://schemas.openxmlformats.org/officeDocument/2006/relationships/hyperlink" Target="https://pytorch.org/docs/stable/generated/torch.nn.GaussianNLLLoss.html#torch.nn.GaussianNLLLoss" TargetMode="External"/><Relationship Id="rId5" Type="http://schemas.openxmlformats.org/officeDocument/2006/relationships/hyperlink" Target="https://pytorch.org/docs/stable/generated/torch.nn.CrossEntropyLoss.html#torch.nn.CrossEntropyLoss" TargetMode="External"/><Relationship Id="rId6" Type="http://schemas.openxmlformats.org/officeDocument/2006/relationships/hyperlink" Target="https://pytorch.org/docs/stable/generated/torch.nn.CTCLoss.html#torch.nn.CTCLoss" TargetMode="External"/><Relationship Id="rId7" Type="http://schemas.openxmlformats.org/officeDocument/2006/relationships/hyperlink" Target="https://pytorch.org/docs/stable/generated/torch.nn.NLLLoss.html#torch.nn.NLLLoss" TargetMode="External"/><Relationship Id="rId8" Type="http://schemas.openxmlformats.org/officeDocument/2006/relationships/hyperlink" Target="https://pytorch.org/docs/stable/generated/torch.nn.PoissonNLLLoss.html#torch.nn.PoissonNLLLos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torch.org/docs/stable/data.html" TargetMode="External"/><Relationship Id="rId4" Type="http://schemas.openxmlformats.org/officeDocument/2006/relationships/hyperlink" Target="https://pytorch.org/docs/stable/data.html#torch.utils.data.IterableDataset" TargetMode="External"/><Relationship Id="rId5" Type="http://schemas.openxmlformats.org/officeDocument/2006/relationships/hyperlink" Target="https://pytorch.org/docs/stable/data.html#torch.utils.data.IterableDatas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torch.org/tutorials/beginner/data_loading_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/>
              <a:t>3.Pytorch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600"/>
              <a:t>Khanh Pham Dinh</a:t>
            </a:r>
            <a:endParaRPr i="1"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vi" sz="1600"/>
              <a:t>Hà Nội, 27/12/2021,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VIII. Dataset (torch.utils.data)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152400" y="4850400"/>
            <a:ext cx="616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https://pytorch.org/tutorials/beginner/data_loading_tutorial.html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354025" y="720575"/>
            <a:ext cx="65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v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customize Dataset?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422550" y="1195400"/>
            <a:ext cx="78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https://drive.google.com/file/d/1dEgDPJDM6kzoDocLUDozHhrJoXV2PFrH/view?usp=sharing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VIII. DataLoader and DataSampler (torch.utils.data)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6651575" y="30161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437125" y="4790450"/>
            <a:ext cx="616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https://pytorch.org/docs/stable/data.html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437125" y="684825"/>
            <a:ext cx="8159700" cy="5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DataLoader: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vi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Combines a dataset and a sampler, and provides an iterable over the given dataset.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6C6C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DataSampler:</a:t>
            </a:r>
            <a:endParaRPr b="0" i="1" sz="1050" u="none" cap="none" strike="noStrike">
              <a:solidFill>
                <a:srgbClr val="6C6C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vi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sampler.Sampler(dataset,...)</a:t>
            </a:r>
            <a:r>
              <a:rPr b="0" i="0" lang="vi" sz="1200" u="none" cap="none" strike="noStrike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vi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abstract class dealing with ways to sample from dataset</a:t>
            </a:r>
            <a:endParaRPr b="0" i="0" sz="1200" u="none" cap="none" strike="noStrike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vi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sampler.XSampler</a:t>
            </a:r>
            <a:r>
              <a:rPr b="0" i="0" lang="vi" sz="1200" u="none" cap="none" strike="noStrike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vi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vi" sz="1200" u="none" cap="none" strike="noStrike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vi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vi" sz="1200" u="none" cap="none" strike="noStrike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vi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be: Sequential, Random, SubsetRandom, WeightedRandom, Batch, Distributed</a:t>
            </a:r>
            <a:endParaRPr b="0" i="1" sz="1200" u="none" cap="none" strike="noStrike">
              <a:solidFill>
                <a:srgbClr val="6C6C6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2384225" y="1518750"/>
            <a:ext cx="4767300" cy="185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torch.utils.data.DataLoader(</a:t>
            </a:r>
            <a:r>
              <a:rPr b="0" i="1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200" u="none" cap="none" strike="noStrike">
              <a:solidFill>
                <a:srgbClr val="F3F4F7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batch_size=1</a:t>
            </a: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200" u="none" cap="none" strike="noStrike">
              <a:solidFill>
                <a:srgbClr val="F3F4F7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shuffle=False</a:t>
            </a: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sampler=None</a:t>
            </a: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200" u="none" cap="none" strike="noStrike">
              <a:solidFill>
                <a:srgbClr val="F3F4F7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batch_sampler=None</a:t>
            </a: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200" u="none" cap="none" strike="noStrike">
              <a:solidFill>
                <a:srgbClr val="F3F4F7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num_workers=0</a:t>
            </a: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200" u="none" cap="none" strike="noStrike">
              <a:solidFill>
                <a:srgbClr val="F3F4F7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collate_fn=None</a:t>
            </a: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200" u="none" cap="none" strike="noStrike">
              <a:solidFill>
                <a:srgbClr val="F3F4F7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pin_memory=False</a:t>
            </a: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200" u="none" cap="none" strike="noStrike">
              <a:solidFill>
                <a:srgbClr val="F3F4F7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1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prefetch_factor=2</a:t>
            </a:r>
            <a:r>
              <a:rPr b="0" i="0" lang="vi" sz="1200" u="none" cap="none" strike="noStrike">
                <a:solidFill>
                  <a:srgbClr val="F3F4F7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200" u="none" cap="none" strike="noStrike">
              <a:solidFill>
                <a:srgbClr val="F3F4F7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2464db5b_0_0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IX. Model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112464db5b_0_0"/>
          <p:cNvSpPr txBox="1"/>
          <p:nvPr/>
        </p:nvSpPr>
        <p:spPr>
          <a:xfrm>
            <a:off x="6651575" y="30161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112464db5b_0_0"/>
          <p:cNvSpPr txBox="1"/>
          <p:nvPr/>
        </p:nvSpPr>
        <p:spPr>
          <a:xfrm>
            <a:off x="342425" y="682075"/>
            <a:ext cx="3227400" cy="437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torch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TinyModel(torch.nn.Module):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def __init__(self):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super(TinyModel, self).__init__()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self.linear1 = torch.nn.Linear(100, 200)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self.activation = torch.nn.ReLU()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self.linear2 = torch.nn.Linear(200, 10)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self.softmax = torch.nn.Softmax()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def forward(self, x):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x = self.linear1(x)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x = self.activation(x)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x = self.linear2(x)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x = self.softmax(x)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return x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tinymodel = TinyModel()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print('The model:')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print(tinymodel)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print('\n\nJust one layer:')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print(tinymodel.linear2)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print('\n\nModel params:')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param in tinymodel.parameters():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print(param)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print('\n\nLayer params:')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param in tinymodel.linear2.parameters():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vi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print(param)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112464db5b_0_0"/>
          <p:cNvSpPr txBox="1"/>
          <p:nvPr/>
        </p:nvSpPr>
        <p:spPr>
          <a:xfrm>
            <a:off x="4240100" y="611975"/>
            <a:ext cx="4651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torch.nn.Module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to register </a:t>
            </a: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learning weights of model. It can be accessed through </a:t>
            </a: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parameters()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__init__() 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method: Constructor function initializes the attributes such as Layers, Activations.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forward()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is used to calculate the outputs. It defines the inside layers and their orders.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/>
        </p:nvSpPr>
        <p:spPr>
          <a:xfrm>
            <a:off x="246975" y="1513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 </a:t>
            </a:r>
            <a:r>
              <a:rPr b="1" lang="vi" sz="2600"/>
              <a:t>Practice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6675275" y="30319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900825" y="1817725"/>
            <a:ext cx="733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700" u="sng">
                <a:solidFill>
                  <a:schemeClr val="hlink"/>
                </a:solidFill>
                <a:hlinkClick r:id="rId3"/>
              </a:rPr>
              <a:t>Pytorch practice</a:t>
            </a:r>
            <a:endParaRPr i="1"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Reference</a:t>
            </a:r>
            <a:endParaRPr/>
          </a:p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vi" sz="1300"/>
              <a:t>Document</a:t>
            </a:r>
            <a:endParaRPr b="1"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vi" sz="1300" u="sng">
                <a:solidFill>
                  <a:schemeClr val="hlink"/>
                </a:solidFill>
                <a:hlinkClick r:id="rId3"/>
              </a:rPr>
              <a:t>https://pytorch.org/docs/stable/nn.html</a:t>
            </a:r>
            <a:endParaRPr i="1" sz="1300" u="sng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vi" sz="1300" u="sng">
                <a:solidFill>
                  <a:schemeClr val="hlink"/>
                </a:solidFill>
                <a:hlinkClick r:id="rId4"/>
              </a:rPr>
              <a:t>https://pytorch.org/tutorials/beginner/ptcheat.html</a:t>
            </a:r>
            <a:endParaRPr i="1" sz="1300" u="sng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vi" sz="1300"/>
              <a:t>Tutorial</a:t>
            </a:r>
            <a:endParaRPr b="1" sz="13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vi" sz="1300" u="sng">
                <a:solidFill>
                  <a:schemeClr val="hlink"/>
                </a:solidFill>
                <a:hlinkClick r:id="rId5"/>
              </a:rPr>
              <a:t>https://pytorch.org/tutorials/beginner/deep_learning_60min_blitz.html</a:t>
            </a:r>
            <a:endParaRPr i="1" sz="1300" u="sng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vi" sz="1300"/>
              <a:t>Cheat sheet</a:t>
            </a:r>
            <a:endParaRPr b="1"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vi" sz="1300" u="sng">
                <a:solidFill>
                  <a:schemeClr val="hlink"/>
                </a:solidFill>
                <a:hlinkClick r:id="rId6"/>
              </a:rPr>
              <a:t>https://www.kdnuggets.com/2019/08/pytorch-cheat-sheet-beginners.html</a:t>
            </a:r>
            <a:endParaRPr i="1" sz="1300" u="sng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vi" sz="1300" u="sng">
                <a:solidFill>
                  <a:schemeClr val="hlink"/>
                </a:solidFill>
                <a:hlinkClick r:id="rId7"/>
              </a:rPr>
              <a:t>https://jovian.ai/ahsong-chen/06-pytorch-cheat-sheet</a:t>
            </a:r>
            <a:endParaRPr i="1" sz="1300" u="sng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i="1" lang="vi" sz="1300" u="sng">
                <a:solidFill>
                  <a:schemeClr val="hlink"/>
                </a:solidFill>
                <a:hlinkClick r:id="rId8"/>
              </a:rPr>
              <a:t>https://github.com/bfortuner/pytorch-cheatsheet/blob/master/pytorch-cheatsheet.ipynb</a:t>
            </a:r>
            <a:endParaRPr i="1" sz="13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romanUcPeriod"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Scalar, vector, matrice, tensor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225050" y="4833375"/>
            <a:ext cx="77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vi" sz="1200" u="sng">
                <a:solidFill>
                  <a:schemeClr val="hlink"/>
                </a:solidFill>
                <a:hlinkClick r:id="rId3"/>
              </a:rPr>
              <a:t>https://drive.google.com/file/d/1oNLmXlryjRPqLcjOtr1WERQYfqyS_HkH/view?usp=sharing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II. Neural Network API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6651575" y="30161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" name="Google Shape;68;p3"/>
          <p:cNvGraphicFramePr/>
          <p:nvPr/>
        </p:nvGraphicFramePr>
        <p:xfrm>
          <a:off x="1059400" y="113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{FF7322D2-F649-410F-BCBF-093B0556C482}</a:tableStyleId>
              </a:tblPr>
              <a:tblGrid>
                <a:gridCol w="3536450"/>
                <a:gridCol w="3259075"/>
              </a:tblGrid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vi" sz="1000" u="none" cap="none" strike="noStrike"/>
                        <a:t>Code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vi" sz="1000" u="none" cap="none" strike="noStrike"/>
                        <a:t>Usage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import torch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root package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from torch.utils.data import Dataset, DataLoader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dataset representation and loading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import torch.autograd as autograd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computation graph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from torch import Tensor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tensor node in the computation graph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import torch.nn as nn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neural networks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import torch.nn.functional as F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layers, activations and more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import torch.optim as optim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optimizers e.g. gradient descent, ADAM, etc.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from torch.jit import script, trace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hybrid frontend decorator and tracing jit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III. Layers in Pytorch (torch.nn)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p4"/>
          <p:cNvGraphicFramePr/>
          <p:nvPr/>
        </p:nvGraphicFramePr>
        <p:xfrm>
          <a:off x="5334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{FF7322D2-F649-410F-BCBF-093B0556C482}</a:tableStyleId>
              </a:tblPr>
              <a:tblGrid>
                <a:gridCol w="3437900"/>
                <a:gridCol w="46096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vi" sz="1000" u="none" cap="none" strike="noStrike"/>
                        <a:t>Code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vi" sz="1000" u="none" cap="none" strike="noStrike"/>
                        <a:t>Usage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nn.Linear(m,n)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fully connected layer from m to n units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nn.ConvXd(m,n,s)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X dimensional conv layer from m to n channels where X⍷{1,2,3} and the kernel size is 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nn.MaxPoolXd(s)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X dimension pooling layer (notation as above)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nn.BatchNormXd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batch norm layer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nn.RNN/LSTM/GRU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recurrent layers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nn.Dropout(p=0.5, inplace=False)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dropout layer for any dimensional input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nn.Dropout2d(p=0.5, inplace=False)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2-dimensional channel-wise dropout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nn.Embedding(num_embeddings, embedding_dim)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(tensor-wise) mapping from indices to embedding vectors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VI. Activation Function (torch.nn)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6651575" y="30161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81;p5"/>
          <p:cNvGraphicFramePr/>
          <p:nvPr/>
        </p:nvGraphicFramePr>
        <p:xfrm>
          <a:off x="1691900" y="11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{FF7322D2-F649-410F-BCBF-093B0556C482}</a:tableStyleId>
              </a:tblPr>
              <a:tblGrid>
                <a:gridCol w="1419475"/>
                <a:gridCol w="4340725"/>
              </a:tblGrid>
              <a:tr h="2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vi" sz="1000" u="none" cap="none" strike="noStrike"/>
                        <a:t>Code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vi" sz="1000" u="none" cap="none" strike="noStrike"/>
                        <a:t>Usage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nn.ReLU()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the default activation function for hidden layers.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nn.Sigmoid()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binary classification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nn.Tanh()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Tanh function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nn.Softmax()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Multi classification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nn.X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where X is ReLU, ReLU6, ELU, SELU, PReLU, LeakyReLU,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RReLu, CELU, GELU, Threshold, Hardshrink, HardTanh,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Sigmoid, LogSigmoid, Softplus, SoftShrink,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Softsign, Tanh, TanhShrink, Softmin, Softmax,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Softmax2d, LogSoftmax or AdaptiveSoftmaxWithLoss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VI. Optimizer (torch.optim)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6651575" y="30161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522075" y="3172125"/>
            <a:ext cx="3579600" cy="151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vi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opt = optim.x(model.parameters(), ...)      </a:t>
            </a:r>
            <a:endParaRPr b="1" i="0" sz="9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vi" sz="9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# create optimizer</a:t>
            </a:r>
            <a:endParaRPr b="1" i="0" sz="9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vi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opt.step()                                  </a:t>
            </a:r>
            <a:endParaRPr b="1" i="0" sz="9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vi" sz="9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# update weights</a:t>
            </a:r>
            <a:endParaRPr b="1" i="0" sz="9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vi" sz="9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optim.X</a:t>
            </a:r>
            <a:endParaRPr b="1" i="0" sz="9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vi" sz="9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# where X is SGD, Adadelta, Adagrad, Adam,</a:t>
            </a:r>
            <a:endParaRPr b="1" i="0" sz="9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vi" sz="9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# AdamW, SparseAdam, Adamax, ASGD,</a:t>
            </a:r>
            <a:r>
              <a:rPr b="1" i="0" lang="vi" sz="9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b="1" i="0" sz="9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vi" sz="9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# LBFGS, RMSprop or Rprop</a:t>
            </a:r>
            <a:endParaRPr b="1" i="1" sz="9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9" name="Google Shape;89;p6"/>
          <p:cNvGraphicFramePr/>
          <p:nvPr/>
        </p:nvGraphicFramePr>
        <p:xfrm>
          <a:off x="500963" y="100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{FF7322D2-F649-410F-BCBF-093B0556C482}</a:tableStyleId>
              </a:tblPr>
              <a:tblGrid>
                <a:gridCol w="2145200"/>
                <a:gridCol w="5996250"/>
              </a:tblGrid>
              <a:tr h="22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vi" sz="1000" u="none" cap="none" strike="noStrike"/>
                        <a:t>Code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vi" sz="1000" u="none" cap="none" strike="noStrike"/>
                        <a:t>Usage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optim.Adam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Adam combines the good properties of Adadelta and RMSprop and hence tend to do better for most of the problems.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optim.SGD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Stochastic gradient descent is very basic and works well for shallow networks.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optim.Adadelta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Extension of AdaGrad which tends to remove the decaying learning </a:t>
                      </a:r>
                      <a:r>
                        <a:rPr lang="vi" sz="1000"/>
                        <a:t>r</a:t>
                      </a:r>
                      <a:r>
                        <a:rPr lang="vi" sz="1000" u="none" cap="none" strike="noStrike"/>
                        <a:t>ate problem of it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optim.Adagrad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Adagrad can be useful for sparse data such as tf-idf.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/>
                        <a:t>optim.RMSprop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Very similar to AdaDelta.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6"/>
          <p:cNvSpPr txBox="1"/>
          <p:nvPr/>
        </p:nvSpPr>
        <p:spPr>
          <a:xfrm>
            <a:off x="419200" y="2757225"/>
            <a:ext cx="22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usage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VII. Loss function (torch.</a:t>
            </a:r>
            <a:r>
              <a:rPr b="1" lang="vi" sz="2600"/>
              <a:t>nn</a:t>
            </a: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6651575" y="30161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97;p7"/>
          <p:cNvGraphicFramePr/>
          <p:nvPr/>
        </p:nvGraphicFramePr>
        <p:xfrm>
          <a:off x="5024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{FF7322D2-F649-410F-BCBF-093B0556C482}</a:tableStyleId>
              </a:tblPr>
              <a:tblGrid>
                <a:gridCol w="1727825"/>
                <a:gridCol w="64836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vi" sz="1000" u="none" cap="none" strike="noStrike"/>
                        <a:t>Code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vi" sz="1000" u="none" cap="none" strike="noStrike"/>
                        <a:t>Usage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nn.L1Loss</a:t>
                      </a:r>
                      <a:endParaRPr sz="1000" u="sng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62626"/>
                          </a:solidFill>
                        </a:rPr>
                        <a:t>Creates a criterion that measures the mean absolute error (MAE) between each element in the input x and target y.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4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nn.MSELoss</a:t>
                      </a:r>
                      <a:endParaRPr sz="1000" u="sng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62626"/>
                          </a:solidFill>
                        </a:rPr>
                        <a:t>Creates a criterion that measures the mean squared error (squared L2 norm) between each element in the input x and target y.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nn.CrossEntropyLoss</a:t>
                      </a:r>
                      <a:endParaRPr sz="1000" u="sng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62626"/>
                          </a:solidFill>
                        </a:rPr>
                        <a:t>This criterion computes the cross entropy loss between input and target.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4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nn.CTCLoss</a:t>
                      </a:r>
                      <a:endParaRPr sz="1000" u="sng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62626"/>
                          </a:solidFill>
                        </a:rPr>
                        <a:t>The Connectionist Temporal Classification loss.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nn.NLLLoss</a:t>
                      </a:r>
                      <a:endParaRPr sz="1000" u="sng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62626"/>
                          </a:solidFill>
                        </a:rPr>
                        <a:t>The negative log likelihood loss.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4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nn.PoissonNLLLoss</a:t>
                      </a:r>
                      <a:endParaRPr sz="1000" u="sng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62626"/>
                          </a:solidFill>
                        </a:rPr>
                        <a:t>Negative log likelihood loss with Poisson distribution of target.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nn.GaussianNLLLoss</a:t>
                      </a:r>
                      <a:endParaRPr sz="1000" u="sng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62626"/>
                          </a:solidFill>
                        </a:rPr>
                        <a:t>Gaussian negative log likelihood loss.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4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nn.KLDivLoss</a:t>
                      </a:r>
                      <a:endParaRPr sz="1000" u="sng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62626"/>
                          </a:solidFill>
                        </a:rPr>
                        <a:t>The Kullback-Leibler divergence loss measure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hlinkClick r:id="rId11"/>
                        </a:rPr>
                        <a:t>nn.BCELoss</a:t>
                      </a:r>
                      <a:endParaRPr sz="1000" u="sng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62626"/>
                          </a:solidFill>
                        </a:rPr>
                        <a:t>Creates a criterion that measures the Binary Cross Entropy between the target and the input probabilities: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4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hlinkClick r:id="rId12"/>
                        </a:rPr>
                        <a:t>nn.BCEWithLogitsLoss</a:t>
                      </a:r>
                      <a:endParaRPr sz="1000" u="sng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62626"/>
                          </a:solidFill>
                        </a:rPr>
                        <a:t>This loss combines a Sigmoid layer and the BCELoss in one single class.</a:t>
                      </a:r>
                      <a:endParaRPr sz="1000" u="none" cap="none" strike="noStrike">
                        <a:solidFill>
                          <a:srgbClr val="26262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VIII. Dataset (torch.utils.data)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6651575" y="30161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437125" y="4790450"/>
            <a:ext cx="616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https://pytorch.org/docs/stable/data.html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437125" y="1142025"/>
            <a:ext cx="8159700" cy="4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Map-style datasets</a:t>
            </a:r>
            <a:endParaRPr b="1" i="0" sz="14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map-style dataset is one that implements the </a:t>
            </a:r>
            <a:r>
              <a:rPr b="0" i="0" lang="vi" sz="9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__getitem__()</a:t>
            </a: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vi" sz="9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__len__()</a:t>
            </a: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protocols </a:t>
            </a:r>
            <a:endParaRPr b="0" i="0" sz="1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Represents a map from (possibly non-integral) indices/keys to data samples.</a:t>
            </a:r>
            <a:endParaRPr b="0" i="0" sz="1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accessed with </a:t>
            </a:r>
            <a:r>
              <a:rPr b="0" i="0" lang="vi" sz="9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dataset[idx]</a:t>
            </a: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could read the </a:t>
            </a:r>
            <a:r>
              <a:rPr b="0" i="0" lang="vi" sz="9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-th image and its corresponding label from a folder on the disk.</a:t>
            </a:r>
            <a:endParaRPr b="0" i="0" sz="1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Iterable-style datasets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vi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type of datasets is particularly suitable for cases where random reads are expensive or even improbable, and where the batch size depends on the fetched data.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iterable-style dataset is an instance of a subclass of </a:t>
            </a:r>
            <a:r>
              <a:rPr b="0" i="0" lang="vi" sz="950" u="none" cap="none" strike="noStrike">
                <a:solidFill>
                  <a:srgbClr val="4974D1"/>
                </a:solidFill>
                <a:highlight>
                  <a:srgbClr val="F3F4F7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IterableDataset</a:t>
            </a:r>
            <a:r>
              <a:rPr b="0" i="0" lang="vi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Implements the </a:t>
            </a:r>
            <a:r>
              <a:rPr b="0" i="0" lang="vi" sz="9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__iter__()</a:t>
            </a:r>
            <a:r>
              <a:rPr b="0" i="0" lang="vi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protocol, and represents an iterable over data samples. 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example, such a dataset, when called </a:t>
            </a:r>
            <a:r>
              <a:rPr b="0" i="0" lang="vi" sz="9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iter(dataset)</a:t>
            </a:r>
            <a:r>
              <a:rPr b="0" i="0" lang="vi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could return a stream of data reading from a database, a remote server, or even logs generated in real time.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b="0" i="0" lang="vi" sz="950" u="none" cap="none" strike="noStrike">
                <a:solidFill>
                  <a:srgbClr val="4974D1"/>
                </a:solidFill>
                <a:highlight>
                  <a:srgbClr val="F3F4F7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IterableDataset</a:t>
            </a:r>
            <a:r>
              <a:rPr b="0" i="0" lang="vi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more details.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230375" y="659625"/>
            <a:ext cx="65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v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pytorch datasets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VIII. Dataset (torch.utils.data)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5668025" y="4827500"/>
            <a:ext cx="616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https://pytorch.org/tutorials/beginner/data_loading_tutorial.html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230375" y="659625"/>
            <a:ext cx="65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v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customize Dataset?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280775" y="1078250"/>
            <a:ext cx="5077800" cy="400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class FaceLandmarksDataset(Dataset):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"""Face Landmarks dataset."""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csv_file, root_dir, transform=None):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"""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Args: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csv_file (string): Path to the csv file with annotations.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root_dir (string): Directory with all the images.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transform (callable, optional): Optional transform to be applied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on a sample.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"""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self.landmarks_frame = pd.read_csv(csv_file)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self.root_dir = root_dir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self.transform = transform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def __len__(self):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len(self.landmarks_frame)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def __getitem__(self, idx):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torch.is_tensor(idx):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idx = idx.tolist()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img_name = os.path.join(self.root_dir,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self.landmarks_frame.iloc[idx, 0])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image = io.imread(img_name)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landmarks = self.landmarks_frame.iloc[idx, 1:]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landmarks = np.array([landmarks])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landmarks = landmarks.astype('float').reshape(-1, 2)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sample = {'image': image, 'landmarks': landmarks}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self.transform: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sample = self.transform(sample)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vi" sz="800" u="none" cap="none" strike="noStrike">
                <a:solidFill>
                  <a:srgbClr val="F3F4F7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sample</a:t>
            </a:r>
            <a:endParaRPr b="0" i="0" sz="800" u="none" cap="none" strike="noStrike">
              <a:solidFill>
                <a:srgbClr val="F3F4F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5237025" y="983525"/>
            <a:ext cx="37884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Your custom dataset should inherit </a:t>
            </a:r>
            <a:r>
              <a:rPr b="0" i="0" lang="vi" sz="9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override the following methods:</a:t>
            </a:r>
            <a:endParaRPr b="0" i="0" sz="1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○"/>
            </a:pPr>
            <a:r>
              <a:rPr b="0" i="0" lang="vi" sz="10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__len__</a:t>
            </a: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 that </a:t>
            </a:r>
            <a:r>
              <a:rPr b="0" i="0" lang="vi" sz="10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len(dataset)</a:t>
            </a: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returns the size of the dataset.</a:t>
            </a:r>
            <a:endParaRPr b="0" i="0" sz="1200" u="none" cap="none" strike="noStrike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○"/>
            </a:pPr>
            <a:r>
              <a:rPr b="0" i="0" lang="vi" sz="10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__getitem__</a:t>
            </a: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support the indexing such that </a:t>
            </a:r>
            <a:r>
              <a:rPr b="0" i="0" lang="vi" sz="1050" u="none" cap="none" strike="noStrike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dataset[i]</a:t>
            </a: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can be used to get </a:t>
            </a:r>
            <a:r>
              <a:rPr b="0" i="1" lang="vi" sz="145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vi" sz="12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 sample.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