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e241b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6e241b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676a2f1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17676a2f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6e241b05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6e241b05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6ca039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176ca039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76ca039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76ca039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6ca0394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176ca039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6ca0394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176ca039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6ca039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176ca039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76ca0394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176ca039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76ca0394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176ca0394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76ca0394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176ca0394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e241b0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16e241b0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76ca0394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176ca0394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76ca0394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176ca0394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76ca0394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176ca0394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76ca0394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176ca0394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76ca0394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176ca0394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76ca0394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176ca0394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76ca0394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176ca0394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76ca0394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176ca0394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6e241b05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16e241b05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e241b0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6e241b0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676a2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17676a2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e241b05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6e241b05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676a2f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7676a2f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e241b05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6e241b05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6e241b05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6e241b05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colab.research.google.com/drive/12Ny_v5rq3VdgkQI2yH7A6BOZxfsTNMtf?usp=sharing" TargetMode="External"/><Relationship Id="rId5" Type="http://schemas.openxmlformats.org/officeDocument/2006/relationships/hyperlink" Target="https://phamdinhkhanh.github.io/2020/04/15/TransferLearning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arxiv.org/abs/1503.02531" TargetMode="External"/><Relationship Id="rId5" Type="http://schemas.openxmlformats.org/officeDocument/2006/relationships/hyperlink" Target="https://en.wikipedia.org/wiki/Object_detection" TargetMode="External"/><Relationship Id="rId6" Type="http://schemas.openxmlformats.org/officeDocument/2006/relationships/hyperlink" Target="https://en.wikipedia.org/wiki/Acoustic_model" TargetMode="External"/><Relationship Id="rId7" Type="http://schemas.openxmlformats.org/officeDocument/2006/relationships/hyperlink" Target="https://en.wikipedia.org/wiki/Natural_language_processing" TargetMode="External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hyperlink" Target="https://phamdinhkhanh.github.io/2021/03/13/KnownledgeDistillation.html#21-temperature-scal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keras.io/examples/vision/knowledge_distillatio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1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Relationship Id="rId5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Relationship Id="rId5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Relationship Id="rId5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Relationship Id="rId5" Type="http://schemas.openxmlformats.org/officeDocument/2006/relationships/image" Target="../media/image20.jpg"/><Relationship Id="rId6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hyperlink" Target="https://colab.research.google.com/drive/1m3K9-_u468O9hA_4S-uTbbafiXAPxt86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hyperlink" Target="https://github.com/albumentations-team/albumentations" TargetMode="External"/><Relationship Id="rId6" Type="http://schemas.openxmlformats.org/officeDocument/2006/relationships/hyperlink" Target="https://pytorch.org/vision/stable/transforms.html" TargetMode="External"/><Relationship Id="rId7" Type="http://schemas.openxmlformats.org/officeDocument/2006/relationships/hyperlink" Target="https://phamdinhkhanh.github.io/deepai-book/ch_ml/OvfAndUdf.html#tang-cuong-du-lieu-augument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/>
              <a:t>Transfer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600"/>
              <a:t>Khanh Pham Dinh</a:t>
            </a:r>
            <a:endParaRPr i="1"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600"/>
              <a:t>Hà Nội, 23/02/2021, </a:t>
            </a:r>
            <a:endParaRPr i="1"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18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Transfer Learning</a:t>
            </a:r>
            <a:endParaRPr sz="3200"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119800" y="755400"/>
            <a:ext cx="871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Practice</a:t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973850" y="1745150"/>
            <a:ext cx="289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200" u="sng">
                <a:solidFill>
                  <a:schemeClr val="hlink"/>
                </a:solidFill>
                <a:hlinkClick r:id="rId4"/>
              </a:rPr>
              <a:t>Practice Transfer Learning - Pytorch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200" u="sng">
                <a:solidFill>
                  <a:schemeClr val="hlink"/>
                </a:solidFill>
                <a:hlinkClick r:id="rId5"/>
              </a:rPr>
              <a:t>Practice Transfer Learning - Keras</a:t>
            </a:r>
            <a:endParaRPr i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Knowledge distillation</a:t>
            </a:r>
            <a:endParaRPr sz="32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119800" y="755400"/>
            <a:ext cx="8713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What is knowledge distillation</a:t>
            </a:r>
            <a:endParaRPr b="1" sz="2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Invented by Geofrey Hinton in the paper entitled </a:t>
            </a:r>
            <a:r>
              <a:rPr lang="vi" u="sng">
                <a:solidFill>
                  <a:schemeClr val="hlink"/>
                </a:solidFill>
                <a:hlinkClick r:id="rId4"/>
              </a:rPr>
              <a:t>Distilling the Knowledge in a Neural Network - 2015</a:t>
            </a:r>
            <a:r>
              <a:rPr lang="vi"/>
              <a:t>) 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vi">
                <a:solidFill>
                  <a:srgbClr val="202122"/>
                </a:solidFill>
                <a:highlight>
                  <a:srgbClr val="FFFFFF"/>
                </a:highlight>
              </a:rPr>
              <a:t>Knowledge distillation</a:t>
            </a: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 is the process of transferring knowledge from a large model (teachers) to a smaller one (student)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teacher model have higher capacity knowledge than small model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student model is less expensive and </a:t>
            </a:r>
            <a:r>
              <a:rPr lang="vi">
                <a:solidFill>
                  <a:schemeClr val="dk1"/>
                </a:solidFill>
                <a:highlight>
                  <a:srgbClr val="FFFFFF"/>
                </a:highlight>
              </a:rPr>
              <a:t>can be deployed on less powerful hardware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used in several applications of machine learning such as </a:t>
            </a:r>
            <a:r>
              <a:rPr lang="vi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 detection</a:t>
            </a: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,</a:t>
            </a:r>
            <a:r>
              <a:rPr lang="vi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acoustic models</a:t>
            </a: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,and </a:t>
            </a:r>
            <a:r>
              <a:rPr lang="vi" u="sng">
                <a:solidFill>
                  <a:srgbClr val="0645AD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language processing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1250" y="2752075"/>
            <a:ext cx="3648801" cy="21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Knowledge distillation</a:t>
            </a:r>
            <a:endParaRPr sz="3200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119800" y="755400"/>
            <a:ext cx="8713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Temperature scale</a:t>
            </a:r>
            <a:endParaRPr b="1" sz="20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Efficient way to increase uncertainty of given probability distribution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From input                                                  calculate the probability distribution   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                                        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Smooth the output distribution by formulation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75" y="1910650"/>
            <a:ext cx="16661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550" y="1583075"/>
            <a:ext cx="2298251" cy="2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777" y="3016825"/>
            <a:ext cx="1920885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4025" y="1954829"/>
            <a:ext cx="4737124" cy="27712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267975" y="4700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u="sng">
                <a:solidFill>
                  <a:schemeClr val="hlink"/>
                </a:solidFill>
                <a:hlinkClick r:id="rId8"/>
              </a:rPr>
              <a:t>Temperature Scale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Knowledge distillation</a:t>
            </a:r>
            <a:endParaRPr sz="3200"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19800" y="755400"/>
            <a:ext cx="8713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Concept of knowledge distillation</a:t>
            </a:r>
            <a:endParaRPr b="1" sz="2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vi"/>
              <a:t>If two large and small </a:t>
            </a:r>
            <a:r>
              <a:rPr lang="vi">
                <a:solidFill>
                  <a:schemeClr val="dk1"/>
                </a:solidFill>
              </a:rPr>
              <a:t>models were trained on the same dataset, the large model will have higher capacity to learn knowledge representation.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The large model represents knowledge through the distribution of values among the outputs which called as the soft label.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Use soft label to guide the the student model studying 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Optimizing to match the logit of student output to the logit of soft label.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vi">
                <a:solidFill>
                  <a:srgbClr val="202122"/>
                </a:solidFill>
                <a:highlight>
                  <a:srgbClr val="FFFFFF"/>
                </a:highlight>
              </a:rPr>
              <a:t>Can combine between soft label with hard label (ground truth of dataset).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75" y="2647950"/>
            <a:ext cx="5399073" cy="25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775" y="3673202"/>
            <a:ext cx="2474023" cy="3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Knowledge Distillation</a:t>
            </a:r>
            <a:endParaRPr sz="3200"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19800" y="755400"/>
            <a:ext cx="871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vi" sz="2000">
                <a:solidFill>
                  <a:schemeClr val="dk1"/>
                </a:solidFill>
              </a:rPr>
              <a:t>Knowledge Distillation practice</a:t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3613550" y="1745150"/>
            <a:ext cx="251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200" u="sng">
                <a:solidFill>
                  <a:schemeClr val="hlink"/>
                </a:solidFill>
                <a:hlinkClick r:id="rId4"/>
              </a:rPr>
              <a:t>Practice Knowledge Distillation</a:t>
            </a:r>
            <a:endParaRPr i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Active Learning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405050" y="1032023"/>
            <a:ext cx="1830775" cy="17881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Unlabeled Data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2954500" y="1875750"/>
            <a:ext cx="9711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2394525" y="1239900"/>
            <a:ext cx="19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Intelligent sampling unlabelled data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025" y="1834551"/>
            <a:ext cx="1447250" cy="46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7"/>
          <p:cNvCxnSpPr/>
          <p:nvPr/>
        </p:nvCxnSpPr>
        <p:spPr>
          <a:xfrm rot="10800000">
            <a:off x="5908800" y="2332000"/>
            <a:ext cx="779100" cy="4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7"/>
          <p:cNvSpPr txBox="1"/>
          <p:nvPr/>
        </p:nvSpPr>
        <p:spPr>
          <a:xfrm>
            <a:off x="6674175" y="2793325"/>
            <a:ext cx="224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Choose the most informative observations to train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Active Learning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405050" y="1032023"/>
            <a:ext cx="1830775" cy="17881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Unlabeled Data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2954500" y="1875750"/>
            <a:ext cx="9711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2394525" y="1239900"/>
            <a:ext cx="19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Intelligent sampling unlabelled data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025" y="1834551"/>
            <a:ext cx="1447250" cy="46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8"/>
          <p:cNvCxnSpPr/>
          <p:nvPr/>
        </p:nvCxnSpPr>
        <p:spPr>
          <a:xfrm rot="10800000">
            <a:off x="5908800" y="2332000"/>
            <a:ext cx="779100" cy="4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8"/>
          <p:cNvSpPr txBox="1"/>
          <p:nvPr/>
        </p:nvSpPr>
        <p:spPr>
          <a:xfrm>
            <a:off x="6902775" y="2793325"/>
            <a:ext cx="19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Most informative to model training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1423525" y="3196225"/>
            <a:ext cx="526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Very helpful in situation: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Constrain about data budget: Can afford labeling a few points.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Imbalanced dataset: Select rare classes to label.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Target metrics: When baseline sampling strategy does not improve selected metrics.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Active Learning</a:t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4745875" y="1459425"/>
            <a:ext cx="15612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Uncertainty Sampling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590000" y="2565925"/>
            <a:ext cx="13161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Active Learning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4777513" y="3821625"/>
            <a:ext cx="15612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Diversity Sampling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4">
            <a:alphaModFix/>
          </a:blip>
          <a:srcRect b="0" l="0" r="63927" t="0"/>
          <a:stretch/>
        </p:blipFill>
        <p:spPr>
          <a:xfrm>
            <a:off x="2761700" y="2642625"/>
            <a:ext cx="522050" cy="46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9"/>
          <p:cNvCxnSpPr>
            <a:stCxn id="221" idx="3"/>
            <a:endCxn id="223" idx="1"/>
          </p:cNvCxnSpPr>
          <p:nvPr/>
        </p:nvCxnSpPr>
        <p:spPr>
          <a:xfrm>
            <a:off x="1906100" y="2873725"/>
            <a:ext cx="8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9"/>
          <p:cNvSpPr txBox="1"/>
          <p:nvPr/>
        </p:nvSpPr>
        <p:spPr>
          <a:xfrm>
            <a:off x="1736775" y="2152800"/>
            <a:ext cx="131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Intelligent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select</a:t>
            </a:r>
            <a:endParaRPr/>
          </a:p>
        </p:txBody>
      </p:sp>
      <p:cxnSp>
        <p:nvCxnSpPr>
          <p:cNvPr id="226" name="Google Shape;226;p29"/>
          <p:cNvCxnSpPr>
            <a:stCxn id="223" idx="3"/>
            <a:endCxn id="220" idx="1"/>
          </p:cNvCxnSpPr>
          <p:nvPr/>
        </p:nvCxnSpPr>
        <p:spPr>
          <a:xfrm flipH="1" rot="10800000">
            <a:off x="3283750" y="1767325"/>
            <a:ext cx="1462200" cy="11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9"/>
          <p:cNvCxnSpPr>
            <a:stCxn id="223" idx="3"/>
            <a:endCxn id="222" idx="1"/>
          </p:cNvCxnSpPr>
          <p:nvPr/>
        </p:nvCxnSpPr>
        <p:spPr>
          <a:xfrm>
            <a:off x="3283750" y="2873725"/>
            <a:ext cx="1493700" cy="12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9"/>
          <p:cNvSpPr txBox="1"/>
          <p:nvPr/>
        </p:nvSpPr>
        <p:spPr>
          <a:xfrm>
            <a:off x="6387775" y="1338275"/>
            <a:ext cx="25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Select the uncertainty points.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6387775" y="3700475"/>
            <a:ext cx="25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Select the main points that shape the pattern of clusters.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Active Learning Cycle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405050" y="1032023"/>
            <a:ext cx="1830775" cy="17881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Unlabeled Data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2394525" y="1239900"/>
            <a:ext cx="19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Intelligent sampling unlabelled data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375" y="1647300"/>
            <a:ext cx="807700" cy="7403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30"/>
          <p:cNvGrpSpPr/>
          <p:nvPr/>
        </p:nvGrpSpPr>
        <p:grpSpPr>
          <a:xfrm>
            <a:off x="5482475" y="2037823"/>
            <a:ext cx="1192050" cy="970502"/>
            <a:chOff x="5482475" y="1961623"/>
            <a:chExt cx="1192050" cy="970502"/>
          </a:xfrm>
        </p:grpSpPr>
        <p:cxnSp>
          <p:nvCxnSpPr>
            <p:cNvPr id="241" name="Google Shape;241;p30"/>
            <p:cNvCxnSpPr/>
            <p:nvPr/>
          </p:nvCxnSpPr>
          <p:spPr>
            <a:xfrm>
              <a:off x="5482475" y="1961623"/>
              <a:ext cx="1151700" cy="777900"/>
            </a:xfrm>
            <a:prstGeom prst="curvedConnector3">
              <a:avLst>
                <a:gd fmla="val 8833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30"/>
            <p:cNvCxnSpPr/>
            <p:nvPr/>
          </p:nvCxnSpPr>
          <p:spPr>
            <a:xfrm>
              <a:off x="6607325" y="2623125"/>
              <a:ext cx="67200" cy="30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3" name="Google Shape;243;p30"/>
          <p:cNvCxnSpPr/>
          <p:nvPr/>
        </p:nvCxnSpPr>
        <p:spPr>
          <a:xfrm>
            <a:off x="2699325" y="2068150"/>
            <a:ext cx="14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2028" y="3064036"/>
            <a:ext cx="604247" cy="689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725" y="2814425"/>
            <a:ext cx="731984" cy="70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7845" y="4238430"/>
            <a:ext cx="604247" cy="5961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30"/>
          <p:cNvGrpSpPr/>
          <p:nvPr/>
        </p:nvGrpSpPr>
        <p:grpSpPr>
          <a:xfrm>
            <a:off x="5434093" y="3911931"/>
            <a:ext cx="1154309" cy="684980"/>
            <a:chOff x="5548550" y="4041725"/>
            <a:chExt cx="1273650" cy="766025"/>
          </a:xfrm>
        </p:grpSpPr>
        <p:sp>
          <p:nvSpPr>
            <p:cNvPr id="248" name="Google Shape;248;p30"/>
            <p:cNvSpPr/>
            <p:nvPr/>
          </p:nvSpPr>
          <p:spPr>
            <a:xfrm>
              <a:off x="5720975" y="4041725"/>
              <a:ext cx="1101225" cy="766025"/>
            </a:xfrm>
            <a:custGeom>
              <a:rect b="b" l="l" r="r" t="t"/>
              <a:pathLst>
                <a:path extrusionOk="0" h="30641" w="44049">
                  <a:moveTo>
                    <a:pt x="44049" y="0"/>
                  </a:moveTo>
                  <a:cubicBezTo>
                    <a:pt x="42169" y="4477"/>
                    <a:pt x="40110" y="21756"/>
                    <a:pt x="32768" y="26859"/>
                  </a:cubicBezTo>
                  <a:cubicBezTo>
                    <a:pt x="25427" y="31962"/>
                    <a:pt x="5461" y="29992"/>
                    <a:pt x="0" y="3061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49" name="Google Shape;249;p30"/>
            <p:cNvCxnSpPr/>
            <p:nvPr/>
          </p:nvCxnSpPr>
          <p:spPr>
            <a:xfrm rot="10800000">
              <a:off x="5548550" y="4807750"/>
              <a:ext cx="26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0" name="Google Shape;250;p30"/>
          <p:cNvGrpSpPr/>
          <p:nvPr/>
        </p:nvGrpSpPr>
        <p:grpSpPr>
          <a:xfrm>
            <a:off x="3148790" y="3586329"/>
            <a:ext cx="1297482" cy="1079098"/>
            <a:chOff x="3026975" y="3601400"/>
            <a:chExt cx="1431625" cy="1206775"/>
          </a:xfrm>
        </p:grpSpPr>
        <p:sp>
          <p:nvSpPr>
            <p:cNvPr id="251" name="Google Shape;251;p30"/>
            <p:cNvSpPr/>
            <p:nvPr/>
          </p:nvSpPr>
          <p:spPr>
            <a:xfrm>
              <a:off x="3102225" y="3907975"/>
              <a:ext cx="1356375" cy="900200"/>
            </a:xfrm>
            <a:custGeom>
              <a:rect b="b" l="l" r="r" t="t"/>
              <a:pathLst>
                <a:path extrusionOk="0" h="36008" w="54255">
                  <a:moveTo>
                    <a:pt x="54255" y="34917"/>
                  </a:moveTo>
                  <a:cubicBezTo>
                    <a:pt x="47719" y="34559"/>
                    <a:pt x="24084" y="38588"/>
                    <a:pt x="15041" y="32768"/>
                  </a:cubicBezTo>
                  <a:cubicBezTo>
                    <a:pt x="5999" y="26949"/>
                    <a:pt x="2507" y="546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2" name="Google Shape;252;p30"/>
            <p:cNvCxnSpPr/>
            <p:nvPr/>
          </p:nvCxnSpPr>
          <p:spPr>
            <a:xfrm rot="10800000">
              <a:off x="3026975" y="3601400"/>
              <a:ext cx="133200" cy="45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3" name="Google Shape;253;p30"/>
          <p:cNvSpPr txBox="1"/>
          <p:nvPr/>
        </p:nvSpPr>
        <p:spPr>
          <a:xfrm>
            <a:off x="1843625" y="3120025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ML model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4284000" y="4807750"/>
            <a:ext cx="12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Labeled Data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7037050" y="3155925"/>
            <a:ext cx="104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Human Annotator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4158475" y="2394825"/>
            <a:ext cx="164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Active Learning Sampler</a:t>
            </a:r>
            <a:endParaRPr/>
          </a:p>
        </p:txBody>
      </p:sp>
      <p:cxnSp>
        <p:nvCxnSpPr>
          <p:cNvPr id="257" name="Google Shape;257;p30"/>
          <p:cNvCxnSpPr>
            <a:stCxn id="245" idx="0"/>
          </p:cNvCxnSpPr>
          <p:nvPr/>
        </p:nvCxnSpPr>
        <p:spPr>
          <a:xfrm rot="-5400000">
            <a:off x="3182917" y="2102825"/>
            <a:ext cx="746400" cy="676800"/>
          </a:xfrm>
          <a:prstGeom prst="curvedConnector3">
            <a:avLst>
              <a:gd fmla="val 927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Margin Sampling</a:t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245675"/>
            <a:ext cx="41719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350" y="1245675"/>
            <a:ext cx="17240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2820"/>
              <a:t>Content</a:t>
            </a:r>
            <a:endParaRPr b="1" sz="28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500575" y="1107675"/>
            <a:ext cx="50613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vi" sz="1700"/>
              <a:t>Transfer Learning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vi" sz="1700"/>
              <a:t>Knowledge Distillation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vi" sz="1700"/>
              <a:t>Active Learning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vi" sz="1700"/>
              <a:t>Data Augmentation</a:t>
            </a:r>
            <a:endParaRPr b="1" sz="17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Margin Sampling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245675"/>
            <a:ext cx="41719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350" y="1245675"/>
            <a:ext cx="172402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2"/>
          <p:cNvCxnSpPr/>
          <p:nvPr/>
        </p:nvCxnSpPr>
        <p:spPr>
          <a:xfrm flipH="1" rot="10800000">
            <a:off x="2014425" y="1437050"/>
            <a:ext cx="3196200" cy="20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7" name="Google Shape;277;p32"/>
          <p:cNvSpPr txBox="1"/>
          <p:nvPr/>
        </p:nvSpPr>
        <p:spPr>
          <a:xfrm>
            <a:off x="4767475" y="1047500"/>
            <a:ext cx="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3867400" y="805475"/>
            <a:ext cx="138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decision boundary</a:t>
            </a:r>
            <a:endParaRPr i="1"/>
          </a:p>
        </p:txBody>
      </p:sp>
      <p:cxnSp>
        <p:nvCxnSpPr>
          <p:cNvPr id="279" name="Google Shape;279;p32"/>
          <p:cNvCxnSpPr>
            <a:stCxn id="278" idx="2"/>
          </p:cNvCxnSpPr>
          <p:nvPr/>
        </p:nvCxnSpPr>
        <p:spPr>
          <a:xfrm>
            <a:off x="4559050" y="1421075"/>
            <a:ext cx="1278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Margin Sampling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245675"/>
            <a:ext cx="41719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350" y="1245675"/>
            <a:ext cx="172402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3"/>
          <p:cNvCxnSpPr/>
          <p:nvPr/>
        </p:nvCxnSpPr>
        <p:spPr>
          <a:xfrm flipH="1" rot="10800000">
            <a:off x="2014425" y="1437050"/>
            <a:ext cx="3196200" cy="20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0" name="Google Shape;290;p33"/>
          <p:cNvSpPr txBox="1"/>
          <p:nvPr/>
        </p:nvSpPr>
        <p:spPr>
          <a:xfrm>
            <a:off x="4767475" y="1047500"/>
            <a:ext cx="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3867400" y="805475"/>
            <a:ext cx="138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decision boundary</a:t>
            </a:r>
            <a:endParaRPr i="1"/>
          </a:p>
        </p:txBody>
      </p:sp>
      <p:cxnSp>
        <p:nvCxnSpPr>
          <p:cNvPr id="292" name="Google Shape;292;p33"/>
          <p:cNvCxnSpPr>
            <a:stCxn id="291" idx="2"/>
          </p:cNvCxnSpPr>
          <p:nvPr/>
        </p:nvCxnSpPr>
        <p:spPr>
          <a:xfrm>
            <a:off x="4559050" y="1421075"/>
            <a:ext cx="1278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3"/>
          <p:cNvCxnSpPr>
            <a:stCxn id="287" idx="3"/>
          </p:cNvCxnSpPr>
          <p:nvPr/>
        </p:nvCxnSpPr>
        <p:spPr>
          <a:xfrm rot="10800000">
            <a:off x="3612450" y="2242725"/>
            <a:ext cx="20835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3"/>
          <p:cNvSpPr txBox="1"/>
          <p:nvPr/>
        </p:nvSpPr>
        <p:spPr>
          <a:xfrm>
            <a:off x="5399275" y="2588050"/>
            <a:ext cx="172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selected the most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uncertain point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Margin Sampling</a:t>
            </a:r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245675"/>
            <a:ext cx="41719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350" y="1245675"/>
            <a:ext cx="172402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34"/>
          <p:cNvCxnSpPr/>
          <p:nvPr/>
        </p:nvCxnSpPr>
        <p:spPr>
          <a:xfrm flipH="1" rot="10800000">
            <a:off x="2014425" y="1437050"/>
            <a:ext cx="3196200" cy="20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5" name="Google Shape;305;p34"/>
          <p:cNvSpPr txBox="1"/>
          <p:nvPr/>
        </p:nvSpPr>
        <p:spPr>
          <a:xfrm>
            <a:off x="4767475" y="1047500"/>
            <a:ext cx="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3867400" y="805475"/>
            <a:ext cx="138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decision boundary</a:t>
            </a:r>
            <a:endParaRPr i="1"/>
          </a:p>
        </p:txBody>
      </p:sp>
      <p:cxnSp>
        <p:nvCxnSpPr>
          <p:cNvPr id="307" name="Google Shape;307;p34"/>
          <p:cNvCxnSpPr>
            <a:stCxn id="306" idx="2"/>
          </p:cNvCxnSpPr>
          <p:nvPr/>
        </p:nvCxnSpPr>
        <p:spPr>
          <a:xfrm>
            <a:off x="4559050" y="1421075"/>
            <a:ext cx="1278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8" name="Google Shape;30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5525" y="2102075"/>
            <a:ext cx="174600" cy="17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4"/>
          <p:cNvCxnSpPr/>
          <p:nvPr/>
        </p:nvCxnSpPr>
        <p:spPr>
          <a:xfrm flipH="1" rot="10800000">
            <a:off x="2484450" y="1409900"/>
            <a:ext cx="1275600" cy="232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0" name="Google Shape;310;p34"/>
          <p:cNvSpPr txBox="1"/>
          <p:nvPr/>
        </p:nvSpPr>
        <p:spPr>
          <a:xfrm>
            <a:off x="2303100" y="909650"/>
            <a:ext cx="138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new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boundary</a:t>
            </a:r>
            <a:endParaRPr i="1"/>
          </a:p>
        </p:txBody>
      </p:sp>
      <p:cxnSp>
        <p:nvCxnSpPr>
          <p:cNvPr id="311" name="Google Shape;311;p34"/>
          <p:cNvCxnSpPr>
            <a:stCxn id="310" idx="2"/>
          </p:cNvCxnSpPr>
          <p:nvPr/>
        </p:nvCxnSpPr>
        <p:spPr>
          <a:xfrm>
            <a:off x="2994750" y="1525250"/>
            <a:ext cx="55080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4"/>
          <p:cNvCxnSpPr/>
          <p:nvPr/>
        </p:nvCxnSpPr>
        <p:spPr>
          <a:xfrm rot="10800000">
            <a:off x="3115675" y="3598975"/>
            <a:ext cx="510300" cy="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4"/>
          <p:cNvSpPr txBox="1"/>
          <p:nvPr/>
        </p:nvSpPr>
        <p:spPr>
          <a:xfrm>
            <a:off x="3664475" y="3483925"/>
            <a:ext cx="20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most uncertain point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Experiment results on different sampling techniques</a:t>
            </a:r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4767475" y="1047500"/>
            <a:ext cx="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225"/>
            <a:ext cx="9144001" cy="3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Active Learning sampling techniques</a:t>
            </a:r>
            <a:endParaRPr/>
          </a:p>
        </p:txBody>
      </p:sp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6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 txBox="1"/>
          <p:nvPr/>
        </p:nvSpPr>
        <p:spPr>
          <a:xfrm>
            <a:off x="4767475" y="1047500"/>
            <a:ext cx="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590900" y="1007225"/>
            <a:ext cx="7912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vi" sz="1600"/>
              <a:t>Margin sampling</a:t>
            </a:r>
            <a:r>
              <a:rPr lang="vi" sz="1600"/>
              <a:t>: Select the most uncertain point.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vi" sz="1600"/>
              <a:t>Cluster based sampling</a:t>
            </a:r>
            <a:r>
              <a:rPr lang="vi" sz="1600"/>
              <a:t>: Using unsupervised algorithms to cluster and sample from well-formed cluster to </a:t>
            </a:r>
            <a:r>
              <a:rPr b="1" lang="vi" sz="1600"/>
              <a:t>cover </a:t>
            </a:r>
            <a:r>
              <a:rPr lang="vi" sz="1600"/>
              <a:t>entire space.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vi" sz="1600"/>
              <a:t>Query by committee sampling</a:t>
            </a:r>
            <a:r>
              <a:rPr lang="vi" sz="1600"/>
              <a:t>: Voting the points have most disagreement from ensemble models.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vi" sz="1600"/>
              <a:t>Region based sampling</a:t>
            </a:r>
            <a:r>
              <a:rPr lang="vi" sz="1600"/>
              <a:t>: Run active learning algorithms on different partitions of the space.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Active Learning</a:t>
            </a:r>
            <a:endParaRPr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4767475" y="1047500"/>
            <a:ext cx="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590900" y="1007225"/>
            <a:ext cx="791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Practice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41" name="Google Shape;341;p37"/>
          <p:cNvSpPr txBox="1"/>
          <p:nvPr/>
        </p:nvSpPr>
        <p:spPr>
          <a:xfrm>
            <a:off x="615900" y="2329200"/>
            <a:ext cx="7912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Practice active learning</a:t>
            </a:r>
            <a:endParaRPr b="1" i="1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Data Augmentation</a:t>
            </a:r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8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 txBox="1"/>
          <p:nvPr/>
        </p:nvSpPr>
        <p:spPr>
          <a:xfrm>
            <a:off x="4767475" y="1047500"/>
            <a:ext cx="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725" y="807700"/>
            <a:ext cx="5139950" cy="41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 txBox="1"/>
          <p:nvPr/>
        </p:nvSpPr>
        <p:spPr>
          <a:xfrm>
            <a:off x="590900" y="1007225"/>
            <a:ext cx="5961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Change image content: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Rotation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Random crop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Noise addition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Information loss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Change color: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Color shift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Contrast change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Label smoothing: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Cutmix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Mixup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Package: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vi" sz="1600" u="sng">
                <a:solidFill>
                  <a:schemeClr val="hlink"/>
                </a:solidFill>
                <a:hlinkClick r:id="rId5"/>
              </a:rPr>
              <a:t>Albumentation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vi" sz="1600" u="sng">
                <a:solidFill>
                  <a:schemeClr val="hlink"/>
                </a:solidFill>
                <a:hlinkClick r:id="rId6"/>
              </a:rPr>
              <a:t>Torchvision.Transform</a:t>
            </a:r>
            <a:endParaRPr i="1" sz="1600"/>
          </a:p>
        </p:txBody>
      </p:sp>
      <p:sp>
        <p:nvSpPr>
          <p:cNvPr id="352" name="Google Shape;352;p38"/>
          <p:cNvSpPr txBox="1"/>
          <p:nvPr/>
        </p:nvSpPr>
        <p:spPr>
          <a:xfrm>
            <a:off x="432350" y="4755050"/>
            <a:ext cx="63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600" u="sng">
                <a:solidFill>
                  <a:schemeClr val="hlink"/>
                </a:solidFill>
                <a:hlinkClick r:id="rId7"/>
              </a:rPr>
              <a:t>Data Augmentation</a:t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Select Final Project</a:t>
            </a:r>
            <a:endParaRPr/>
          </a:p>
        </p:txBody>
      </p:sp>
      <p:pic>
        <p:nvPicPr>
          <p:cNvPr id="358" name="Google Shape;3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9"/>
          <p:cNvSpPr txBox="1"/>
          <p:nvPr/>
        </p:nvSpPr>
        <p:spPr>
          <a:xfrm>
            <a:off x="550025" y="9216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 txBox="1"/>
          <p:nvPr/>
        </p:nvSpPr>
        <p:spPr>
          <a:xfrm>
            <a:off x="4767475" y="1047500"/>
            <a:ext cx="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 txBox="1"/>
          <p:nvPr/>
        </p:nvSpPr>
        <p:spPr>
          <a:xfrm>
            <a:off x="590900" y="1007225"/>
            <a:ext cx="5961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Select topic: before 15/3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Team size: 2 people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Data preparation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Model training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Experiment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Present result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Transfer Learning</a:t>
            </a:r>
            <a:endParaRPr sz="32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19800" y="755400"/>
            <a:ext cx="8713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R</a:t>
            </a:r>
            <a:r>
              <a:rPr b="1" lang="vi" sz="2000">
                <a:solidFill>
                  <a:schemeClr val="dk1"/>
                </a:solidFill>
              </a:rPr>
              <a:t>eal-life example</a:t>
            </a:r>
            <a:endParaRPr b="1" sz="2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/>
              <a:t>People can apply your experience from one domain into another domain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If you know how to drive motorbike, you can drive bicycle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You are good at math, you can apply them in deep learning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You study c++ programming, you can transfer the general knowledge into python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…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063" y="2082450"/>
            <a:ext cx="2959876" cy="23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Transfer Learning</a:t>
            </a:r>
            <a:endParaRPr sz="32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19800" y="755400"/>
            <a:ext cx="8713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Why do we need transfer learning</a:t>
            </a:r>
            <a:endParaRPr b="1" sz="2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Training model from scratch is time costly and computation expensive.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Have to collect the dataset and label them.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Require high GPU </a:t>
            </a:r>
            <a:r>
              <a:rPr lang="vi">
                <a:solidFill>
                  <a:schemeClr val="dk1"/>
                </a:solidFill>
              </a:rPr>
              <a:t>configuration</a:t>
            </a:r>
            <a:r>
              <a:rPr lang="vi"/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The features like </a:t>
            </a:r>
            <a:r>
              <a:rPr lang="vi">
                <a:solidFill>
                  <a:schemeClr val="dk1"/>
                </a:solidFill>
              </a:rPr>
              <a:t>edge, texture, shapes,.... which were </a:t>
            </a:r>
            <a:r>
              <a:rPr lang="vi"/>
              <a:t>learned from one model can be useful to recognize another new dataset.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Transfer Learning can increase the model’s accuracy at starting point.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Transfer Learning</a:t>
            </a:r>
            <a:endParaRPr sz="32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19800" y="755400"/>
            <a:ext cx="8713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Transfer Learning in Neural Network</a:t>
            </a:r>
            <a:endParaRPr b="1" sz="2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Transfer learning can bring knowledge from one well pretrained-model to another model under the relevant tasks.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Your model will be better and higher performance if getting off from scratch.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326" y="1939075"/>
            <a:ext cx="6218375" cy="30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Transfer Learning</a:t>
            </a:r>
            <a:endParaRPr sz="3200"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19800" y="755400"/>
            <a:ext cx="8713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What CNN study ?</a:t>
            </a:r>
            <a:endParaRPr b="1" sz="2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CNN study low-level features at the beginning layers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The mid-level features study in the middle layers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and the high-level features are in the last layers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⇒ We can extract high-level features at the last in order to create the good features to classification task.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9852" l="34066" r="1254" t="7978"/>
          <a:stretch/>
        </p:blipFill>
        <p:spPr>
          <a:xfrm>
            <a:off x="1922487" y="1994775"/>
            <a:ext cx="5021424" cy="30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Transfer Learning</a:t>
            </a:r>
            <a:endParaRPr sz="3200"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19800" y="755400"/>
            <a:ext cx="8713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Step of Transfer Learning</a:t>
            </a:r>
            <a:endParaRPr b="1" sz="2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Pretrain a </a:t>
            </a:r>
            <a:r>
              <a:rPr lang="vi"/>
              <a:t>CNN </a:t>
            </a:r>
            <a:r>
              <a:rPr lang="vi"/>
              <a:t>model. That is source model and source dataset (for example ImageNet).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Create Target model which copy source model's weights of CNN layers. The pretrained model should be trained on source dataset that are relative to target dataset.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Add the output layers on top. The final output layer has number of units equal with number of target dataset’ classes. </a:t>
            </a:r>
            <a:r>
              <a:rPr lang="vi">
                <a:solidFill>
                  <a:schemeClr val="dk1"/>
                </a:solidFill>
              </a:rPr>
              <a:t>Randomly initialize the weights of these output layers.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</a:t>
            </a:r>
            <a:r>
              <a:rPr lang="vi"/>
              <a:t>rain the target model on target dataset. The target model should be trained from scratch while other weights of other layers are trained based on finetune CNN model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375" y="2821375"/>
            <a:ext cx="3602268" cy="20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Transfer Learning</a:t>
            </a:r>
            <a:endParaRPr sz="3200"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19800" y="755400"/>
            <a:ext cx="8713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Warm up model</a:t>
            </a:r>
            <a:endParaRPr b="1" sz="2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Frozen the CNN layers to keep model weights un-change and only train model in the fully connected layers.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Train model on several epochs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That lead model do not corrupt the good features that they studies from pretrained model at the very beginning steps.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450" y="2184400"/>
            <a:ext cx="5125164" cy="288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>
            <a:stCxn id="120" idx="3"/>
          </p:cNvCxnSpPr>
          <p:nvPr/>
        </p:nvCxnSpPr>
        <p:spPr>
          <a:xfrm flipH="1" rot="10800000">
            <a:off x="1754525" y="2857100"/>
            <a:ext cx="484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316025" y="2550200"/>
            <a:ext cx="14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start several epochs</a:t>
            </a:r>
            <a:endParaRPr i="1"/>
          </a:p>
        </p:txBody>
      </p:sp>
      <p:cxnSp>
        <p:nvCxnSpPr>
          <p:cNvPr id="121" name="Google Shape;121;p20"/>
          <p:cNvCxnSpPr>
            <a:stCxn id="122" idx="3"/>
          </p:cNvCxnSpPr>
          <p:nvPr/>
        </p:nvCxnSpPr>
        <p:spPr>
          <a:xfrm flipH="1" rot="10800000">
            <a:off x="1754525" y="4304900"/>
            <a:ext cx="484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316025" y="3998000"/>
            <a:ext cx="14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Train on </a:t>
            </a:r>
            <a:r>
              <a:rPr i="1" lang="vi"/>
              <a:t>other</a:t>
            </a:r>
            <a:r>
              <a:rPr i="1" lang="vi"/>
              <a:t> epochs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ctrTitle"/>
          </p:nvPr>
        </p:nvSpPr>
        <p:spPr>
          <a:xfrm>
            <a:off x="0" y="209675"/>
            <a:ext cx="852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3200"/>
              <a:t>Transfer Learning</a:t>
            </a:r>
            <a:endParaRPr sz="32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19800" y="755400"/>
            <a:ext cx="8713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Fine-tune</a:t>
            </a:r>
            <a:r>
              <a:rPr b="1" lang="vi" sz="2000">
                <a:solidFill>
                  <a:schemeClr val="dk1"/>
                </a:solidFill>
              </a:rPr>
              <a:t> model</a:t>
            </a:r>
            <a:endParaRPr b="1" sz="2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After warm-up process, unfreeze the model and re-train on all layers.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450" y="2184400"/>
            <a:ext cx="5125164" cy="288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>
            <a:stCxn id="133" idx="3"/>
          </p:cNvCxnSpPr>
          <p:nvPr/>
        </p:nvCxnSpPr>
        <p:spPr>
          <a:xfrm flipH="1" rot="10800000">
            <a:off x="1754525" y="2857100"/>
            <a:ext cx="484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 txBox="1"/>
          <p:nvPr/>
        </p:nvSpPr>
        <p:spPr>
          <a:xfrm>
            <a:off x="316025" y="2550200"/>
            <a:ext cx="14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start several epochs</a:t>
            </a:r>
            <a:endParaRPr i="1"/>
          </a:p>
        </p:txBody>
      </p:sp>
      <p:cxnSp>
        <p:nvCxnSpPr>
          <p:cNvPr id="134" name="Google Shape;134;p21"/>
          <p:cNvCxnSpPr>
            <a:stCxn id="135" idx="3"/>
          </p:cNvCxnSpPr>
          <p:nvPr/>
        </p:nvCxnSpPr>
        <p:spPr>
          <a:xfrm flipH="1" rot="10800000">
            <a:off x="1754525" y="4304900"/>
            <a:ext cx="484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316025" y="3998000"/>
            <a:ext cx="14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Train on other epochs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