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7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8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46"/>
  </p:notesMasterIdLst>
  <p:sldIdLst>
    <p:sldId id="282" r:id="rId5"/>
    <p:sldId id="342" r:id="rId6"/>
    <p:sldId id="355" r:id="rId7"/>
    <p:sldId id="356" r:id="rId8"/>
    <p:sldId id="357" r:id="rId9"/>
    <p:sldId id="358" r:id="rId10"/>
    <p:sldId id="359" r:id="rId11"/>
    <p:sldId id="360" r:id="rId12"/>
    <p:sldId id="383" r:id="rId13"/>
    <p:sldId id="390" r:id="rId14"/>
    <p:sldId id="387" r:id="rId15"/>
    <p:sldId id="384" r:id="rId16"/>
    <p:sldId id="372" r:id="rId17"/>
    <p:sldId id="361" r:id="rId18"/>
    <p:sldId id="394" r:id="rId19"/>
    <p:sldId id="369" r:id="rId20"/>
    <p:sldId id="392" r:id="rId21"/>
    <p:sldId id="370" r:id="rId22"/>
    <p:sldId id="393" r:id="rId23"/>
    <p:sldId id="371" r:id="rId24"/>
    <p:sldId id="362" r:id="rId25"/>
    <p:sldId id="388" r:id="rId26"/>
    <p:sldId id="386" r:id="rId27"/>
    <p:sldId id="395" r:id="rId28"/>
    <p:sldId id="378" r:id="rId29"/>
    <p:sldId id="396" r:id="rId30"/>
    <p:sldId id="380" r:id="rId31"/>
    <p:sldId id="381" r:id="rId32"/>
    <p:sldId id="382" r:id="rId33"/>
    <p:sldId id="379" r:id="rId34"/>
    <p:sldId id="365" r:id="rId35"/>
    <p:sldId id="366" r:id="rId36"/>
    <p:sldId id="367" r:id="rId37"/>
    <p:sldId id="389" r:id="rId38"/>
    <p:sldId id="375" r:id="rId39"/>
    <p:sldId id="391" r:id="rId40"/>
    <p:sldId id="377" r:id="rId41"/>
    <p:sldId id="397" r:id="rId42"/>
    <p:sldId id="363" r:id="rId43"/>
    <p:sldId id="373" r:id="rId44"/>
    <p:sldId id="385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C0C"/>
    <a:srgbClr val="6A9955"/>
    <a:srgbClr val="1CADE4"/>
    <a:srgbClr val="F8E180"/>
    <a:srgbClr val="F4D13E"/>
    <a:srgbClr val="F58F8F"/>
    <a:srgbClr val="FFCC00"/>
    <a:srgbClr val="FFFFFF"/>
    <a:srgbClr val="E2FFE2"/>
    <a:srgbClr val="FFE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7" autoAdjust="0"/>
    <p:restoredTop sz="83886" autoAdjust="0"/>
  </p:normalViewPr>
  <p:slideViewPr>
    <p:cSldViewPr snapToGrid="0">
      <p:cViewPr varScale="1">
        <p:scale>
          <a:sx n="125" d="100"/>
          <a:sy n="125" d="100"/>
        </p:scale>
        <p:origin x="90" y="213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D94AF-96EB-487C-B939-6CE2DFBD4DC7}" type="datetimeFigureOut">
              <a:rPr lang="ko-KR" altLang="en-US" smtClean="0"/>
              <a:t>2025-04-09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154FB-B7D0-4F76-BDDE-18AD8868F6C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32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46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304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310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258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9847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4352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325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22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Linear search ( O(N) ) / O(1)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4147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Linear search ( O(N) ) / O(1)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1492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37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A512A-69A6-4B6F-8AAB-BBC9E3F8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287C8-CB7D-4124-B935-6DFACC3F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304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Bahnschrift Light" panose="020B0502040204020203" pitchFamily="34" charset="0"/>
                <a:ea typeface="나눔바른고딕 Light" panose="020B0603020101020101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78188-48EC-4439-823E-ADEBB7EC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6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24D4D0E-B991-487F-B051-7F83A85C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002060"/>
                </a:solidFill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2BF3651-139C-4C2A-B50C-F1D08E6D06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baseline="0">
                <a:latin typeface="Bahnschrift" panose="020B0502040204020203" pitchFamily="34" charset="0"/>
                <a:ea typeface="나눔바른고딕" panose="020B0603020101020101"/>
              </a:defRPr>
            </a:lvl1pPr>
            <a:lvl2pPr>
              <a:defRPr sz="2000" baseline="0">
                <a:latin typeface="Bahnschrift" panose="020B0502040204020203" pitchFamily="34" charset="0"/>
                <a:ea typeface="나눔바른고딕" panose="020B0603020101020101"/>
              </a:defRPr>
            </a:lvl2pPr>
            <a:lvl3pPr>
              <a:defRPr sz="1800" baseline="0">
                <a:latin typeface="Bahnschrift" panose="020B0502040204020203" pitchFamily="34" charset="0"/>
                <a:ea typeface="나눔바른고딕" panose="020B0603020101020101"/>
              </a:defRPr>
            </a:lvl3pPr>
            <a:lvl4pPr>
              <a:defRPr sz="1600" baseline="0">
                <a:latin typeface="Bahnschrift" panose="020B0502040204020203" pitchFamily="34" charset="0"/>
                <a:ea typeface="나눔바른고딕" panose="020B0603020101020101"/>
              </a:defRPr>
            </a:lvl4pPr>
            <a:lvl5pPr>
              <a:defRPr sz="1600" baseline="0">
                <a:latin typeface="Bahnschrift" panose="020B0502040204020203" pitchFamily="34" charset="0"/>
                <a:ea typeface="나눔바른고딕" panose="020B0603020101020101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58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09552" y="778386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5682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Tahoma" panose="020B0604030504040204" pitchFamily="34" charset="0"/>
                <a:ea typeface="+mj-ea"/>
                <a:cs typeface="Tahoma" panose="020B0604030504040204" pitchFamily="34" charset="0"/>
              </a:defRPr>
            </a:lvl1pPr>
          </a:lstStyle>
          <a:p>
            <a:r>
              <a:rPr lang="en-US" altLang="ko-KR" dirty="0">
                <a:ea typeface="Tahoma" panose="020B0604030504040204" pitchFamily="34" charset="0"/>
              </a:rPr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>
                <a:ea typeface="Tahoma" panose="020B0604030504040204" pitchFamily="34" charset="0"/>
              </a:rPr>
              <a:t>-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655A9F-7736-4AB1-8EC3-D9D7FDFC6BA9}"/>
              </a:ext>
            </a:extLst>
          </p:cNvPr>
          <p:cNvCxnSpPr>
            <a:cxnSpLocks/>
          </p:cNvCxnSpPr>
          <p:nvPr userDrawn="1"/>
        </p:nvCxnSpPr>
        <p:spPr>
          <a:xfrm>
            <a:off x="209552" y="796434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28600" y="796434"/>
            <a:ext cx="1166812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198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1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6D3D-8684-42A0-99D4-8DA89870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+mj-lt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63417E64-10DB-45FE-B3AC-8C68DD67C89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422D9F-E06E-48CE-8264-9CF1168BF5B8}"/>
              </a:ext>
            </a:extLst>
          </p:cNvPr>
          <p:cNvCxnSpPr>
            <a:cxnSpLocks/>
          </p:cNvCxnSpPr>
          <p:nvPr userDrawn="1"/>
        </p:nvCxnSpPr>
        <p:spPr>
          <a:xfrm>
            <a:off x="219075" y="6176963"/>
            <a:ext cx="116967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B2ADC5-7002-4C2C-B999-F6F3B52EF574}"/>
              </a:ext>
            </a:extLst>
          </p:cNvPr>
          <p:cNvSpPr txBox="1"/>
          <p:nvPr userDrawn="1"/>
        </p:nvSpPr>
        <p:spPr>
          <a:xfrm>
            <a:off x="3943928" y="683491"/>
            <a:ext cx="472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8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6668-11AD-453A-84B9-91FFACD5A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13815" r="1463" b="9645"/>
          <a:stretch/>
        </p:blipFill>
        <p:spPr>
          <a:xfrm>
            <a:off x="333375" y="6319046"/>
            <a:ext cx="1674019" cy="4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65" r:id="rId3"/>
    <p:sldLayoutId id="2147483661" r:id="rId4"/>
    <p:sldLayoutId id="2147483660" r:id="rId5"/>
    <p:sldLayoutId id="2147483662" r:id="rId6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slideLayout" Target="../slideLayouts/slideLayout5.xml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10" Type="http://schemas.openxmlformats.org/officeDocument/2006/relationships/tags" Target="../tags/tag62.xml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tags" Target="../tags/tag81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17" Type="http://schemas.openxmlformats.org/officeDocument/2006/relationships/tags" Target="../tags/tag85.xml"/><Relationship Id="rId2" Type="http://schemas.openxmlformats.org/officeDocument/2006/relationships/tags" Target="../tags/tag70.xml"/><Relationship Id="rId16" Type="http://schemas.openxmlformats.org/officeDocument/2006/relationships/tags" Target="../tags/tag84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5" Type="http://schemas.openxmlformats.org/officeDocument/2006/relationships/tags" Target="../tags/tag8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tags" Target="../tags/tag8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tags" Target="../tags/tag98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12" Type="http://schemas.openxmlformats.org/officeDocument/2006/relationships/tags" Target="../tags/tag97.xml"/><Relationship Id="rId17" Type="http://schemas.openxmlformats.org/officeDocument/2006/relationships/slideLayout" Target="../slideLayouts/slideLayout5.xml"/><Relationship Id="rId2" Type="http://schemas.openxmlformats.org/officeDocument/2006/relationships/tags" Target="../tags/tag87.xml"/><Relationship Id="rId16" Type="http://schemas.openxmlformats.org/officeDocument/2006/relationships/tags" Target="../tags/tag101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tags" Target="../tags/tag96.xml"/><Relationship Id="rId5" Type="http://schemas.openxmlformats.org/officeDocument/2006/relationships/tags" Target="../tags/tag90.xml"/><Relationship Id="rId15" Type="http://schemas.openxmlformats.org/officeDocument/2006/relationships/tags" Target="../tags/tag100.xml"/><Relationship Id="rId10" Type="http://schemas.openxmlformats.org/officeDocument/2006/relationships/tags" Target="../tags/tag95.xml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tags" Target="../tags/tag9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tags" Target="../tags/tag118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notesSlide" Target="../notesSlides/notesSlide2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3" Type="http://schemas.openxmlformats.org/officeDocument/2006/relationships/tags" Target="../tags/tag121.xml"/><Relationship Id="rId21" Type="http://schemas.openxmlformats.org/officeDocument/2006/relationships/tags" Target="../tags/tag139.xml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notesSlide" Target="../notesSlides/notesSlide9.xml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tags" Target="../tags/tag138.xml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24" Type="http://schemas.openxmlformats.org/officeDocument/2006/relationships/slideLayout" Target="../slideLayouts/slideLayout5.xml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23" Type="http://schemas.openxmlformats.org/officeDocument/2006/relationships/tags" Target="../tags/tag141.xml"/><Relationship Id="rId10" Type="http://schemas.openxmlformats.org/officeDocument/2006/relationships/tags" Target="../tags/tag128.xml"/><Relationship Id="rId19" Type="http://schemas.openxmlformats.org/officeDocument/2006/relationships/tags" Target="../tags/tag137.xml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Relationship Id="rId22" Type="http://schemas.openxmlformats.org/officeDocument/2006/relationships/tags" Target="../tags/tag14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notesSlide" Target="../notesSlides/notesSlide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slideLayout" Target="../slideLayouts/slideLayout4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B47DA59-571C-4A78-BDEA-79809B55D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087" y="1118934"/>
            <a:ext cx="9607826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Lab 3. Dynamic Memory Manager Module</a:t>
            </a:r>
            <a:br>
              <a:rPr lang="en-US" altLang="ko-KR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3200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Programming Assignment</a:t>
            </a:r>
            <a:endParaRPr lang="ko-KR" altLang="en-US" sz="3200" dirty="0">
              <a:solidFill>
                <a:schemeClr val="dk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EA9BFC4A-9E4C-4566-A722-6791B1118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304"/>
            <a:ext cx="9144000" cy="1655762"/>
          </a:xfrm>
        </p:spPr>
        <p:txBody>
          <a:bodyPr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Juyoung</a:t>
            </a:r>
            <a:r>
              <a:rPr lang="en-US" altLang="ko-K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Park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SNU TNET Lab.</a:t>
            </a:r>
          </a:p>
          <a:p>
            <a:endParaRPr lang="ko-KR" altLang="en-US" sz="3600" dirty="0">
              <a:latin typeface="Tahoma" panose="020B0604030504040204" pitchFamily="34" charset="0"/>
              <a:ea typeface="+mj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9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0B5CD82-783B-43CA-986C-DF747497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>
                <a:ea typeface="Tahoma" panose="020B0604030504040204" pitchFamily="34" charset="0"/>
              </a:rPr>
              <a:t>-</a:t>
            </a:r>
            <a:fld id="{3D16D23B-24D6-455E-BBD7-6975BEA16FD4}" type="slidenum">
              <a:rPr lang="ko-KR" altLang="en-US" smtClean="0"/>
              <a:pPr/>
              <a:t>10</a:t>
            </a:fld>
            <a:r>
              <a:rPr lang="en-US" altLang="ko-KR">
                <a:ea typeface="Tahoma" panose="020B0604030504040204" pitchFamily="34" charset="0"/>
              </a:rPr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F623F02-08AE-4501-8562-40FA5A06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ea typeface="Tahoma" panose="020B0604030504040204" pitchFamily="34" charset="0"/>
              </a:rPr>
              <a:t>Chunk and Block</a:t>
            </a:r>
            <a:endParaRPr lang="ko-KR" altLang="en-US" sz="32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3687EF-1858-4338-91C3-8112EB941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Chunk: base unit for allocate memory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Block: set of contiguous chunks that store same data</a:t>
            </a: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 blocks are connected in a linked list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is called a free list</a:t>
            </a:r>
            <a:endParaRPr lang="ko-KR" altLang="en-US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79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21F367-740D-44BC-83CA-EBB688F3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F1DC53-1151-41D0-9A86-2824F595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Useful Functions in </a:t>
            </a:r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chunkbase.c</a:t>
            </a:r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chunkbase.h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E7E92-147C-4F80-9AC8-D179451A7D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chunk_get_status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Chunk_T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 a chunk's status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chunk_set_status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Chunk_T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c, int status)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 the status of the chunk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chunk_get_units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Chunk_T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 the size of a chunk</a:t>
            </a:r>
          </a:p>
          <a:p>
            <a:pPr lvl="1"/>
            <a:endParaRPr lang="en-US" altLang="ko-KR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chunk_set_units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Chunk_T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c, int units)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Sets the current size in 'units' of 'c'</a:t>
            </a:r>
          </a:p>
          <a:p>
            <a:pPr marL="0" indent="0">
              <a:buNone/>
            </a:pPr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17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21F367-740D-44BC-83CA-EBB688F3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F1DC53-1151-41D0-9A86-2824F595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Useful Functions in </a:t>
            </a:r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chunkbase.c</a:t>
            </a:r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chunkbase.h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E7E92-147C-4F80-9AC8-D179451A7D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chunk_get_next_free_chunk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Chunk_T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 the next free chunk in free chunk list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chunk_set_next_free_chunk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Chunk_T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c,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Chunk_T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next)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Sets the next free chunk of 'c' to 'next'</a:t>
            </a: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chunk_get_next_adjacent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Chunk_T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c, void *start, void *end)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 the next adjacent chunk to 'c' in memory space</a:t>
            </a: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chunk_is_valid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Chunk_T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c, void *start, void *end);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Checks the validity of a chunk</a:t>
            </a: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212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83CCD35-D2A7-4DDF-8BFE-23ECA181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E17060-3617-4DD0-9B9C-BC882EBA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Code - </a:t>
            </a:r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5664B0-E03E-4AD2-A81B-5E50C0C840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 </a:t>
            </a:r>
            <a:r>
              <a:rPr lang="en-US" altLang="ko-KR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check_heap_validity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(void)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Checks the validity of chunk data structures (chunk: a base unit for allocation)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 1 on success or 0 (zero) on failure</a:t>
            </a:r>
          </a:p>
          <a:p>
            <a:pPr lvl="1"/>
            <a:endParaRPr lang="en-US" altLang="ko-K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assert(condition);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“condition” evaluates to false, the program will print an error message and terminate</a:t>
            </a:r>
          </a:p>
          <a:p>
            <a:pPr lvl="1"/>
            <a:endParaRPr lang="en-US" altLang="ko-KR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calls assert(</a:t>
            </a:r>
            <a:r>
              <a:rPr lang="en-US" altLang="ko-KR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check_heap_validity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()) 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leading and trailing edges of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heapmgr_malloc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and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heapmgr_free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Checks the integrity of the heap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this assert() fails, it implies that something’s wrong</a:t>
            </a:r>
            <a:endParaRPr lang="ko-KR" altLang="en-US" sz="20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74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B38897-19E8-E2BD-62A8-0FDA0CE7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14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72EE73-8018-6630-1DFD-176D1AB9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to-do: Make free() faster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54EA0-D051-DEC1-AB28-9A5CB8255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requirement for assignment 3 (write code in heapmgr1.c)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a doubly-linked free list with the chunk data structure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block now contains a header and a footer (as described in lectures)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 is a base unit (e.g., allocate memory in multiples of this unit)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D9BE5E-CEB6-4B00-8FC3-0DF7F3387FDA}"/>
              </a:ext>
            </a:extLst>
          </p:cNvPr>
          <p:cNvGrpSpPr/>
          <p:nvPr/>
        </p:nvGrpSpPr>
        <p:grpSpPr>
          <a:xfrm>
            <a:off x="5197333" y="3157771"/>
            <a:ext cx="1676400" cy="1628775"/>
            <a:chOff x="6891779" y="4455736"/>
            <a:chExt cx="1676400" cy="1628775"/>
          </a:xfrm>
        </p:grpSpPr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3B1D8282-38D5-4776-8E57-8D02BDD9330E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891779" y="4455736"/>
              <a:ext cx="1676400" cy="1600200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70335886-0813-4F26-BE14-0DD2CF08B8A6}"/>
                </a:ext>
              </a:extLst>
            </p:cNvPr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7272779" y="4455736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24">
              <a:extLst>
                <a:ext uri="{FF2B5EF4-FFF2-40B4-BE49-F238E27FC236}">
                  <a16:creationId xmlns:a16="http://schemas.microsoft.com/office/drawing/2014/main" id="{3D17F67B-8556-4666-A168-93D882162BD2}"/>
                </a:ext>
              </a:extLst>
            </p:cNvPr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8187179" y="4455736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 Box 25">
              <a:extLst>
                <a:ext uri="{FF2B5EF4-FFF2-40B4-BE49-F238E27FC236}">
                  <a16:creationId xmlns:a16="http://schemas.microsoft.com/office/drawing/2014/main" id="{114CB3F5-C40C-41D0-9E4C-78D66910C924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891779" y="4531936"/>
              <a:ext cx="336550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h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e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9" name="Text Box 26">
              <a:extLst>
                <a:ext uri="{FF2B5EF4-FFF2-40B4-BE49-F238E27FC236}">
                  <a16:creationId xmlns:a16="http://schemas.microsoft.com/office/drawing/2014/main" id="{062CC318-67EC-44BA-BBD0-AD7F11B2BBD8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231629" y="4503361"/>
              <a:ext cx="336550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f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o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o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621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B38897-19E8-E2BD-62A8-0FDA0CE7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72EE73-8018-6630-1DFD-176D1AB9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to-do: Make free() faster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54EA0-D051-DEC1-AB28-9A5CB8255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Header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 of the block (in # of units)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Flag indicating whether the block is free or in use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pointer to the next free block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Footer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 of the block (in # of units)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pointer to the previous free block</a:t>
            </a:r>
          </a:p>
          <a:p>
            <a:pPr marL="0" indent="0">
              <a:buNone/>
            </a:pPr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heapmgr1.c (with footer) should make free() faster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Without needing to find/maintain the “previous” node for inserting a freed memory into the free list (K&amp;R)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D9BE5E-CEB6-4B00-8FC3-0DF7F3387FDA}"/>
              </a:ext>
            </a:extLst>
          </p:cNvPr>
          <p:cNvGrpSpPr/>
          <p:nvPr/>
        </p:nvGrpSpPr>
        <p:grpSpPr>
          <a:xfrm>
            <a:off x="8668582" y="1800225"/>
            <a:ext cx="1676400" cy="1628775"/>
            <a:chOff x="6891779" y="4455736"/>
            <a:chExt cx="1676400" cy="1628775"/>
          </a:xfrm>
        </p:grpSpPr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3B1D8282-38D5-4776-8E57-8D02BDD9330E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891779" y="4455736"/>
              <a:ext cx="1676400" cy="1600200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Line 23">
              <a:extLst>
                <a:ext uri="{FF2B5EF4-FFF2-40B4-BE49-F238E27FC236}">
                  <a16:creationId xmlns:a16="http://schemas.microsoft.com/office/drawing/2014/main" id="{70335886-0813-4F26-BE14-0DD2CF08B8A6}"/>
                </a:ext>
              </a:extLst>
            </p:cNvPr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7272779" y="4455736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Line 24">
              <a:extLst>
                <a:ext uri="{FF2B5EF4-FFF2-40B4-BE49-F238E27FC236}">
                  <a16:creationId xmlns:a16="http://schemas.microsoft.com/office/drawing/2014/main" id="{3D17F67B-8556-4666-A168-93D882162BD2}"/>
                </a:ext>
              </a:extLst>
            </p:cNvPr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8187179" y="4455736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 Box 25">
              <a:extLst>
                <a:ext uri="{FF2B5EF4-FFF2-40B4-BE49-F238E27FC236}">
                  <a16:creationId xmlns:a16="http://schemas.microsoft.com/office/drawing/2014/main" id="{114CB3F5-C40C-41D0-9E4C-78D66910C924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891779" y="4531936"/>
              <a:ext cx="336550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h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e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a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9" name="Text Box 26">
              <a:extLst>
                <a:ext uri="{FF2B5EF4-FFF2-40B4-BE49-F238E27FC236}">
                  <a16:creationId xmlns:a16="http://schemas.microsoft.com/office/drawing/2014/main" id="{062CC318-67EC-44BA-BBD0-AD7F11B2BBD8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8231629" y="4503361"/>
              <a:ext cx="336550" cy="1552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f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o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o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884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B38897-19E8-E2BD-62A8-0FDA0CE7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72EE73-8018-6630-1DFD-176D1AB9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Navigating Next Contiguous Block 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44EEF4-F281-4FD7-BCD9-A55D845D4027}"/>
              </a:ext>
            </a:extLst>
          </p:cNvPr>
          <p:cNvSpPr>
            <a:spLocks noGrp="1" noChangeArrowheads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350838" y="939800"/>
            <a:ext cx="11369675" cy="514032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with the user’s data portion of the block</a:t>
            </a:r>
          </a:p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backwards to the head of the block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Easy, since you know the size of the header</a:t>
            </a:r>
          </a:p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forward to the head of the next block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Easy, since you know the size of the current block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565FCF-47B6-44F9-BFCD-F6042C84E1AE}"/>
              </a:ext>
            </a:extLst>
          </p:cNvPr>
          <p:cNvGrpSpPr/>
          <p:nvPr/>
        </p:nvGrpSpPr>
        <p:grpSpPr>
          <a:xfrm>
            <a:off x="2743200" y="4152714"/>
            <a:ext cx="6705600" cy="1981200"/>
            <a:chOff x="1143000" y="4724400"/>
            <a:chExt cx="6705600" cy="1981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3C921F-5246-47DC-AA14-8DC0C76FA007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143000" y="5105400"/>
              <a:ext cx="1676400" cy="1600200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26">
              <a:extLst>
                <a:ext uri="{FF2B5EF4-FFF2-40B4-BE49-F238E27FC236}">
                  <a16:creationId xmlns:a16="http://schemas.microsoft.com/office/drawing/2014/main" id="{EA8A2037-7185-4594-A922-16C8508800F8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819400" y="5105400"/>
              <a:ext cx="1676400" cy="1600200"/>
            </a:xfrm>
            <a:prstGeom prst="rect">
              <a:avLst/>
            </a:prstGeom>
            <a:solidFill>
              <a:srgbClr val="9999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F631C108-A229-4191-921D-F87D0308FB7A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95800" y="5105400"/>
              <a:ext cx="1676400" cy="1600200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32">
              <a:extLst>
                <a:ext uri="{FF2B5EF4-FFF2-40B4-BE49-F238E27FC236}">
                  <a16:creationId xmlns:a16="http://schemas.microsoft.com/office/drawing/2014/main" id="{1C37A1AE-C5D2-41E9-98CF-B989848261FF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172200" y="5105400"/>
              <a:ext cx="1676400" cy="1600200"/>
            </a:xfrm>
            <a:prstGeom prst="rect">
              <a:avLst/>
            </a:prstGeom>
            <a:solidFill>
              <a:srgbClr val="9999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Line 35">
              <a:extLst>
                <a:ext uri="{FF2B5EF4-FFF2-40B4-BE49-F238E27FC236}">
                  <a16:creationId xmlns:a16="http://schemas.microsoft.com/office/drawing/2014/main" id="{6BEA33C2-D17C-4307-AA42-B19D57224EE5}"/>
                </a:ext>
              </a:extLst>
            </p:cNvPr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15240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36">
              <a:extLst>
                <a:ext uri="{FF2B5EF4-FFF2-40B4-BE49-F238E27FC236}">
                  <a16:creationId xmlns:a16="http://schemas.microsoft.com/office/drawing/2014/main" id="{125BCCF1-00A8-44FC-AC78-E5BE02569DCD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4384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37">
              <a:extLst>
                <a:ext uri="{FF2B5EF4-FFF2-40B4-BE49-F238E27FC236}">
                  <a16:creationId xmlns:a16="http://schemas.microsoft.com/office/drawing/2014/main" id="{E7498B66-982D-4EB4-BA02-295A0462B0BD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2004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38">
              <a:extLst>
                <a:ext uri="{FF2B5EF4-FFF2-40B4-BE49-F238E27FC236}">
                  <a16:creationId xmlns:a16="http://schemas.microsoft.com/office/drawing/2014/main" id="{35B993F3-36C1-401E-8F32-5973D3ACB856}"/>
                </a:ext>
              </a:extLst>
            </p:cNvPr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41148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39">
              <a:extLst>
                <a:ext uri="{FF2B5EF4-FFF2-40B4-BE49-F238E27FC236}">
                  <a16:creationId xmlns:a16="http://schemas.microsoft.com/office/drawing/2014/main" id="{9901DB08-222E-4A1C-A81D-BE505DE6A0B3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48768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40">
              <a:extLst>
                <a:ext uri="{FF2B5EF4-FFF2-40B4-BE49-F238E27FC236}">
                  <a16:creationId xmlns:a16="http://schemas.microsoft.com/office/drawing/2014/main" id="{1E648D38-DC74-49F5-8FC5-32B6C0486A48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57912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41">
              <a:extLst>
                <a:ext uri="{FF2B5EF4-FFF2-40B4-BE49-F238E27FC236}">
                  <a16:creationId xmlns:a16="http://schemas.microsoft.com/office/drawing/2014/main" id="{2B0653DC-6AE6-4817-9F37-B664A749E849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65532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42">
              <a:extLst>
                <a:ext uri="{FF2B5EF4-FFF2-40B4-BE49-F238E27FC236}">
                  <a16:creationId xmlns:a16="http://schemas.microsoft.com/office/drawing/2014/main" id="{16F52D4F-D51C-4678-8366-5A2019E490EC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74676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44">
              <a:extLst>
                <a:ext uri="{FF2B5EF4-FFF2-40B4-BE49-F238E27FC236}">
                  <a16:creationId xmlns:a16="http://schemas.microsoft.com/office/drawing/2014/main" id="{D44FE0D6-19F1-40F6-BB20-BD1DBDC8E701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5029200" y="4724400"/>
              <a:ext cx="1588" cy="3810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46">
              <a:extLst>
                <a:ext uri="{FF2B5EF4-FFF2-40B4-BE49-F238E27FC236}">
                  <a16:creationId xmlns:a16="http://schemas.microsoft.com/office/drawing/2014/main" id="{4F921E0C-4489-4AE8-B399-030EE99E6A51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648200" y="4724400"/>
              <a:ext cx="1588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" name="Line 48">
            <a:extLst>
              <a:ext uri="{FF2B5EF4-FFF2-40B4-BE49-F238E27FC236}">
                <a16:creationId xmlns:a16="http://schemas.microsoft.com/office/drawing/2014/main" id="{95B64E1A-D72C-4495-890F-ADB991DFA058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7959725" y="4150465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94BDB05F-2D00-4C03-A2F0-8F9804CAB9C5}"/>
              </a:ext>
            </a:extLst>
          </p:cNvPr>
          <p:cNvSpPr/>
          <p:nvPr/>
        </p:nvSpPr>
        <p:spPr>
          <a:xfrm flipH="1">
            <a:off x="6284913" y="3791827"/>
            <a:ext cx="1674812" cy="304165"/>
          </a:xfrm>
          <a:custGeom>
            <a:avLst/>
            <a:gdLst>
              <a:gd name="connsiteX0" fmla="*/ 1600200 w 1600200"/>
              <a:gd name="connsiteY0" fmla="*/ 243840 h 243840"/>
              <a:gd name="connsiteX1" fmla="*/ 723900 w 1600200"/>
              <a:gd name="connsiteY1" fmla="*/ 0 h 243840"/>
              <a:gd name="connsiteX2" fmla="*/ 0 w 1600200"/>
              <a:gd name="connsiteY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243840">
                <a:moveTo>
                  <a:pt x="1600200" y="243840"/>
                </a:moveTo>
                <a:cubicBezTo>
                  <a:pt x="1295400" y="121920"/>
                  <a:pt x="990600" y="0"/>
                  <a:pt x="723900" y="0"/>
                </a:cubicBezTo>
                <a:cubicBezTo>
                  <a:pt x="457200" y="0"/>
                  <a:pt x="228600" y="121920"/>
                  <a:pt x="0" y="24384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891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B38897-19E8-E2BD-62A8-0FDA0CE7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72EE73-8018-6630-1DFD-176D1AB9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Navigating Previous Contiguous Block 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44EEF4-F281-4FD7-BCD9-A55D845D4027}"/>
              </a:ext>
            </a:extLst>
          </p:cNvPr>
          <p:cNvSpPr>
            <a:spLocks noGrp="1" noChangeArrowheads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350838" y="939800"/>
            <a:ext cx="11369675" cy="514032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with the user’s data portion of the block</a:t>
            </a:r>
          </a:p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backwards to the head of the block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Easy, since you know the size of the header</a:t>
            </a:r>
          </a:p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backwards to the footer of the previous block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Easy, since you know the size of the footer</a:t>
            </a:r>
          </a:p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backwards to the header of the previous block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Easy, since you know the size from the footer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565FCF-47B6-44F9-BFCD-F6042C84E1AE}"/>
              </a:ext>
            </a:extLst>
          </p:cNvPr>
          <p:cNvGrpSpPr/>
          <p:nvPr/>
        </p:nvGrpSpPr>
        <p:grpSpPr>
          <a:xfrm>
            <a:off x="2743200" y="4152714"/>
            <a:ext cx="6705600" cy="1981200"/>
            <a:chOff x="1143000" y="4724400"/>
            <a:chExt cx="6705600" cy="1981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3C921F-5246-47DC-AA14-8DC0C76FA00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43000" y="5105400"/>
              <a:ext cx="1676400" cy="1600200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26">
              <a:extLst>
                <a:ext uri="{FF2B5EF4-FFF2-40B4-BE49-F238E27FC236}">
                  <a16:creationId xmlns:a16="http://schemas.microsoft.com/office/drawing/2014/main" id="{EA8A2037-7185-4594-A922-16C8508800F8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819400" y="5105400"/>
              <a:ext cx="1676400" cy="1600200"/>
            </a:xfrm>
            <a:prstGeom prst="rect">
              <a:avLst/>
            </a:prstGeom>
            <a:solidFill>
              <a:srgbClr val="9999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F631C108-A229-4191-921D-F87D0308FB7A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95800" y="5105400"/>
              <a:ext cx="1676400" cy="1600200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32">
              <a:extLst>
                <a:ext uri="{FF2B5EF4-FFF2-40B4-BE49-F238E27FC236}">
                  <a16:creationId xmlns:a16="http://schemas.microsoft.com/office/drawing/2014/main" id="{1C37A1AE-C5D2-41E9-98CF-B989848261FF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172200" y="5105400"/>
              <a:ext cx="1676400" cy="1600200"/>
            </a:xfrm>
            <a:prstGeom prst="rect">
              <a:avLst/>
            </a:prstGeom>
            <a:solidFill>
              <a:srgbClr val="9999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Line 35">
              <a:extLst>
                <a:ext uri="{FF2B5EF4-FFF2-40B4-BE49-F238E27FC236}">
                  <a16:creationId xmlns:a16="http://schemas.microsoft.com/office/drawing/2014/main" id="{6BEA33C2-D17C-4307-AA42-B19D57224EE5}"/>
                </a:ext>
              </a:extLst>
            </p:cNvPr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5240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Line 36">
              <a:extLst>
                <a:ext uri="{FF2B5EF4-FFF2-40B4-BE49-F238E27FC236}">
                  <a16:creationId xmlns:a16="http://schemas.microsoft.com/office/drawing/2014/main" id="{125BCCF1-00A8-44FC-AC78-E5BE02569DCD}"/>
                </a:ext>
              </a:extLst>
            </p:cNvPr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24384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Line 37">
              <a:extLst>
                <a:ext uri="{FF2B5EF4-FFF2-40B4-BE49-F238E27FC236}">
                  <a16:creationId xmlns:a16="http://schemas.microsoft.com/office/drawing/2014/main" id="{E7498B66-982D-4EB4-BA02-295A0462B0BD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32004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" name="Line 38">
              <a:extLst>
                <a:ext uri="{FF2B5EF4-FFF2-40B4-BE49-F238E27FC236}">
                  <a16:creationId xmlns:a16="http://schemas.microsoft.com/office/drawing/2014/main" id="{35B993F3-36C1-401E-8F32-5973D3ACB856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41148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39">
              <a:extLst>
                <a:ext uri="{FF2B5EF4-FFF2-40B4-BE49-F238E27FC236}">
                  <a16:creationId xmlns:a16="http://schemas.microsoft.com/office/drawing/2014/main" id="{9901DB08-222E-4A1C-A81D-BE505DE6A0B3}"/>
                </a:ext>
              </a:extLst>
            </p:cNvPr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48768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40">
              <a:extLst>
                <a:ext uri="{FF2B5EF4-FFF2-40B4-BE49-F238E27FC236}">
                  <a16:creationId xmlns:a16="http://schemas.microsoft.com/office/drawing/2014/main" id="{1E648D38-DC74-49F5-8FC5-32B6C0486A48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57912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Line 41">
              <a:extLst>
                <a:ext uri="{FF2B5EF4-FFF2-40B4-BE49-F238E27FC236}">
                  <a16:creationId xmlns:a16="http://schemas.microsoft.com/office/drawing/2014/main" id="{2B0653DC-6AE6-4817-9F37-B664A749E849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65532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Line 42">
              <a:extLst>
                <a:ext uri="{FF2B5EF4-FFF2-40B4-BE49-F238E27FC236}">
                  <a16:creationId xmlns:a16="http://schemas.microsoft.com/office/drawing/2014/main" id="{16F52D4F-D51C-4678-8366-5A2019E490EC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7467600" y="51054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44">
              <a:extLst>
                <a:ext uri="{FF2B5EF4-FFF2-40B4-BE49-F238E27FC236}">
                  <a16:creationId xmlns:a16="http://schemas.microsoft.com/office/drawing/2014/main" id="{D44FE0D6-19F1-40F6-BB20-BD1DBDC8E701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5029200" y="4724400"/>
              <a:ext cx="1588" cy="3810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46">
              <a:extLst>
                <a:ext uri="{FF2B5EF4-FFF2-40B4-BE49-F238E27FC236}">
                  <a16:creationId xmlns:a16="http://schemas.microsoft.com/office/drawing/2014/main" id="{4F921E0C-4489-4AE8-B399-030EE99E6A51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648200" y="4724400"/>
              <a:ext cx="1588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Line 47">
              <a:extLst>
                <a:ext uri="{FF2B5EF4-FFF2-40B4-BE49-F238E27FC236}">
                  <a16:creationId xmlns:a16="http://schemas.microsoft.com/office/drawing/2014/main" id="{EA562A47-DCC1-4902-BC81-B1E80518DA45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267200" y="4724400"/>
              <a:ext cx="1588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Line 48">
              <a:extLst>
                <a:ext uri="{FF2B5EF4-FFF2-40B4-BE49-F238E27FC236}">
                  <a16:creationId xmlns:a16="http://schemas.microsoft.com/office/drawing/2014/main" id="{93CADFC9-AB93-4B31-AD2A-6B85FE197393}"/>
                </a:ext>
              </a:extLst>
            </p:cNvPr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3046413" y="4724400"/>
              <a:ext cx="1587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4554E50D-AB04-4A75-BBD9-FF0D16799562}"/>
              </a:ext>
            </a:extLst>
          </p:cNvPr>
          <p:cNvSpPr/>
          <p:nvPr/>
        </p:nvSpPr>
        <p:spPr>
          <a:xfrm>
            <a:off x="5867400" y="3794759"/>
            <a:ext cx="377824" cy="304165"/>
          </a:xfrm>
          <a:custGeom>
            <a:avLst/>
            <a:gdLst>
              <a:gd name="connsiteX0" fmla="*/ 1600200 w 1600200"/>
              <a:gd name="connsiteY0" fmla="*/ 243840 h 243840"/>
              <a:gd name="connsiteX1" fmla="*/ 723900 w 1600200"/>
              <a:gd name="connsiteY1" fmla="*/ 0 h 243840"/>
              <a:gd name="connsiteX2" fmla="*/ 0 w 1600200"/>
              <a:gd name="connsiteY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243840">
                <a:moveTo>
                  <a:pt x="1600200" y="243840"/>
                </a:moveTo>
                <a:cubicBezTo>
                  <a:pt x="1295400" y="121920"/>
                  <a:pt x="990600" y="0"/>
                  <a:pt x="723900" y="0"/>
                </a:cubicBezTo>
                <a:cubicBezTo>
                  <a:pt x="457200" y="0"/>
                  <a:pt x="228600" y="121920"/>
                  <a:pt x="0" y="24384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8DB97AF9-FC4B-485D-959F-FC441F1485A8}"/>
              </a:ext>
            </a:extLst>
          </p:cNvPr>
          <p:cNvSpPr/>
          <p:nvPr/>
        </p:nvSpPr>
        <p:spPr>
          <a:xfrm>
            <a:off x="4646613" y="3791826"/>
            <a:ext cx="1181098" cy="304165"/>
          </a:xfrm>
          <a:custGeom>
            <a:avLst/>
            <a:gdLst>
              <a:gd name="connsiteX0" fmla="*/ 1600200 w 1600200"/>
              <a:gd name="connsiteY0" fmla="*/ 243840 h 243840"/>
              <a:gd name="connsiteX1" fmla="*/ 723900 w 1600200"/>
              <a:gd name="connsiteY1" fmla="*/ 0 h 243840"/>
              <a:gd name="connsiteX2" fmla="*/ 0 w 1600200"/>
              <a:gd name="connsiteY2" fmla="*/ 243840 h 24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243840">
                <a:moveTo>
                  <a:pt x="1600200" y="243840"/>
                </a:moveTo>
                <a:cubicBezTo>
                  <a:pt x="1295400" y="121920"/>
                  <a:pt x="990600" y="0"/>
                  <a:pt x="723900" y="0"/>
                </a:cubicBezTo>
                <a:cubicBezTo>
                  <a:pt x="457200" y="0"/>
                  <a:pt x="228600" y="121920"/>
                  <a:pt x="0" y="24384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66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B38897-19E8-E2BD-62A8-0FDA0CE7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18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72EE73-8018-6630-1DFD-176D1AB9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Navigating Next Free Block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44EEF4-F281-4FD7-BCD9-A55D845D4027}"/>
              </a:ext>
            </a:extLst>
          </p:cNvPr>
          <p:cNvSpPr>
            <a:spLocks noGrp="1" noChangeArrowheads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350838" y="939800"/>
            <a:ext cx="11369675" cy="514032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with the user’s data portion of the block</a:t>
            </a:r>
          </a:p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backwards to the head of the block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Easy, since you know the size of the header</a:t>
            </a:r>
          </a:p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forwards to the next free block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Easy, since you have the next free pointer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154B36A-68BC-4CB8-B9FA-7B348476B266}"/>
              </a:ext>
            </a:extLst>
          </p:cNvPr>
          <p:cNvGrpSpPr/>
          <p:nvPr/>
        </p:nvGrpSpPr>
        <p:grpSpPr>
          <a:xfrm>
            <a:off x="2758918" y="3620391"/>
            <a:ext cx="7696200" cy="2514600"/>
            <a:chOff x="1143000" y="6872482"/>
            <a:chExt cx="7696200" cy="2514600"/>
          </a:xfrm>
        </p:grpSpPr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5196ADBE-E090-4BA8-A4DA-0378F7CCFC3C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43000" y="7786882"/>
              <a:ext cx="1676400" cy="1600200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5">
              <a:extLst>
                <a:ext uri="{FF2B5EF4-FFF2-40B4-BE49-F238E27FC236}">
                  <a16:creationId xmlns:a16="http://schemas.microsoft.com/office/drawing/2014/main" id="{F1DF5592-3F91-41D5-84FA-718BA592B2CF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819400" y="7786882"/>
              <a:ext cx="1676400" cy="1600200"/>
            </a:xfrm>
            <a:prstGeom prst="rect">
              <a:avLst/>
            </a:prstGeom>
            <a:solidFill>
              <a:srgbClr val="9999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6">
              <a:extLst>
                <a:ext uri="{FF2B5EF4-FFF2-40B4-BE49-F238E27FC236}">
                  <a16:creationId xmlns:a16="http://schemas.microsoft.com/office/drawing/2014/main" id="{D7888490-230B-4E16-ADD0-35A5FFFE322F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95800" y="7786882"/>
              <a:ext cx="1676400" cy="1600200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" name="Rectangle 7">
              <a:extLst>
                <a:ext uri="{FF2B5EF4-FFF2-40B4-BE49-F238E27FC236}">
                  <a16:creationId xmlns:a16="http://schemas.microsoft.com/office/drawing/2014/main" id="{C4758522-99E3-4C2A-A815-5AC6F8E18E5C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172200" y="7786882"/>
              <a:ext cx="1676400" cy="1600200"/>
            </a:xfrm>
            <a:prstGeom prst="rect">
              <a:avLst/>
            </a:prstGeom>
            <a:solidFill>
              <a:srgbClr val="9999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" name="Line 8">
              <a:extLst>
                <a:ext uri="{FF2B5EF4-FFF2-40B4-BE49-F238E27FC236}">
                  <a16:creationId xmlns:a16="http://schemas.microsoft.com/office/drawing/2014/main" id="{EEFFD586-6DCE-46E2-A748-8259D2BEF7BF}"/>
                </a:ext>
              </a:extLst>
            </p:cNvPr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524000" y="7786882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9D866FD7-4A97-42CC-BD7B-27FB8B9BA884}"/>
                </a:ext>
              </a:extLst>
            </p:cNvPr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2438400" y="7786882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537556D6-A592-4D59-AAAE-7D8F331CAF64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3200400" y="7786882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ABFB15EB-8CB5-457D-9A85-03DD46F64037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4114800" y="7786882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12">
              <a:extLst>
                <a:ext uri="{FF2B5EF4-FFF2-40B4-BE49-F238E27FC236}">
                  <a16:creationId xmlns:a16="http://schemas.microsoft.com/office/drawing/2014/main" id="{5DECF4F4-8F16-43BB-BB91-9C9E7BC16180}"/>
                </a:ext>
              </a:extLst>
            </p:cNvPr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4876800" y="7786882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13">
              <a:extLst>
                <a:ext uri="{FF2B5EF4-FFF2-40B4-BE49-F238E27FC236}">
                  <a16:creationId xmlns:a16="http://schemas.microsoft.com/office/drawing/2014/main" id="{9387B276-39B2-4876-A4E6-658C9A653469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5791200" y="7786882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14">
              <a:extLst>
                <a:ext uri="{FF2B5EF4-FFF2-40B4-BE49-F238E27FC236}">
                  <a16:creationId xmlns:a16="http://schemas.microsoft.com/office/drawing/2014/main" id="{BC4E2AB8-2F3D-4C7C-8F38-538B6CCBB8B7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6553200" y="7786882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Line 15">
              <a:extLst>
                <a:ext uri="{FF2B5EF4-FFF2-40B4-BE49-F238E27FC236}">
                  <a16:creationId xmlns:a16="http://schemas.microsoft.com/office/drawing/2014/main" id="{01E2AACD-714A-43FA-96BF-FB76588E2B10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7467600" y="7786882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Line 16">
              <a:extLst>
                <a:ext uri="{FF2B5EF4-FFF2-40B4-BE49-F238E27FC236}">
                  <a16:creationId xmlns:a16="http://schemas.microsoft.com/office/drawing/2014/main" id="{4760A9D2-CDA0-41DC-AAF8-18AF7FD71916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5029200" y="7405882"/>
              <a:ext cx="1588" cy="3810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Line 17">
              <a:extLst>
                <a:ext uri="{FF2B5EF4-FFF2-40B4-BE49-F238E27FC236}">
                  <a16:creationId xmlns:a16="http://schemas.microsoft.com/office/drawing/2014/main" id="{557745CD-FBD3-47C7-BD49-647A6ADE7D01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648200" y="7405882"/>
              <a:ext cx="1588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18">
              <a:extLst>
                <a:ext uri="{FF2B5EF4-FFF2-40B4-BE49-F238E27FC236}">
                  <a16:creationId xmlns:a16="http://schemas.microsoft.com/office/drawing/2014/main" id="{EE3EF505-58E6-4A82-8ABB-D933B489388E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4724400" y="6872482"/>
              <a:ext cx="4114800" cy="1143000"/>
            </a:xfrm>
            <a:custGeom>
              <a:avLst/>
              <a:gdLst>
                <a:gd name="T0" fmla="*/ 2147483646 w 2272"/>
                <a:gd name="T1" fmla="*/ 2147483646 h 720"/>
                <a:gd name="T2" fmla="*/ 2147483646 w 2272"/>
                <a:gd name="T3" fmla="*/ 2147483646 h 720"/>
                <a:gd name="T4" fmla="*/ 2147483646 w 2272"/>
                <a:gd name="T5" fmla="*/ 2147483646 h 720"/>
                <a:gd name="T6" fmla="*/ 2147483646 w 2272"/>
                <a:gd name="T7" fmla="*/ 2147483646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72"/>
                <a:gd name="T13" fmla="*/ 0 h 720"/>
                <a:gd name="T14" fmla="*/ 2272 w 2272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72" h="720">
                  <a:moveTo>
                    <a:pt x="2272" y="720"/>
                  </a:moveTo>
                  <a:cubicBezTo>
                    <a:pt x="2128" y="488"/>
                    <a:pt x="1984" y="256"/>
                    <a:pt x="1648" y="144"/>
                  </a:cubicBezTo>
                  <a:cubicBezTo>
                    <a:pt x="1312" y="32"/>
                    <a:pt x="512" y="0"/>
                    <a:pt x="256" y="48"/>
                  </a:cubicBezTo>
                  <a:cubicBezTo>
                    <a:pt x="0" y="96"/>
                    <a:pt x="56" y="264"/>
                    <a:pt x="112" y="43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8368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B38897-19E8-E2BD-62A8-0FDA0CE7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19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72EE73-8018-6630-1DFD-176D1AB9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Navigating Previous Free Block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44EEF4-F281-4FD7-BCD9-A55D845D4027}"/>
              </a:ext>
            </a:extLst>
          </p:cNvPr>
          <p:cNvSpPr>
            <a:spLocks noGrp="1" noChangeArrowheads="1"/>
          </p:cNvSpPr>
          <p:nvPr>
            <p:ph type="body" sz="quarter" idx="13"/>
            <p:custDataLst>
              <p:tags r:id="rId1"/>
            </p:custDataLst>
          </p:nvPr>
        </p:nvSpPr>
        <p:spPr>
          <a:xfrm>
            <a:off x="350838" y="939800"/>
            <a:ext cx="11369675" cy="5140325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with the user’s data portion of the block</a:t>
            </a:r>
          </a:p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backwards to the head of the block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Easy, since you know the size of the header</a:t>
            </a:r>
          </a:p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forwards to the footer of the block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Easy, since you know the block size from the header</a:t>
            </a:r>
          </a:p>
          <a:p>
            <a:pPr>
              <a:defRPr/>
            </a:pP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backwards to the previous free block</a:t>
            </a:r>
          </a:p>
          <a:p>
            <a:pPr lvl="1">
              <a:defRPr/>
            </a:pP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Easy, since you have the previous free pointer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F6BA12-51A3-4039-8EE6-16F5765B7A2D}"/>
              </a:ext>
            </a:extLst>
          </p:cNvPr>
          <p:cNvGrpSpPr/>
          <p:nvPr/>
        </p:nvGrpSpPr>
        <p:grpSpPr>
          <a:xfrm>
            <a:off x="2730500" y="3848991"/>
            <a:ext cx="6731000" cy="2286000"/>
            <a:chOff x="1117600" y="4495800"/>
            <a:chExt cx="6731000" cy="2286000"/>
          </a:xfrm>
        </p:grpSpPr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1FB630FC-37F7-4518-A945-C7A15BFC221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43000" y="5181600"/>
              <a:ext cx="1676400" cy="1600200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1AC8C8EA-EA2A-4CBD-83A5-F55E24C0474F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819400" y="5181600"/>
              <a:ext cx="1676400" cy="1600200"/>
            </a:xfrm>
            <a:prstGeom prst="rect">
              <a:avLst/>
            </a:prstGeom>
            <a:solidFill>
              <a:srgbClr val="9999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7">
              <a:extLst>
                <a:ext uri="{FF2B5EF4-FFF2-40B4-BE49-F238E27FC236}">
                  <a16:creationId xmlns:a16="http://schemas.microsoft.com/office/drawing/2014/main" id="{1C889A5E-0BBE-449F-A35F-828017B5BFFD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495800" y="5181600"/>
              <a:ext cx="1676400" cy="1600200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">
              <a:extLst>
                <a:ext uri="{FF2B5EF4-FFF2-40B4-BE49-F238E27FC236}">
                  <a16:creationId xmlns:a16="http://schemas.microsoft.com/office/drawing/2014/main" id="{A1D71606-CE1C-4667-9BE4-C43902EB132C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172200" y="5181600"/>
              <a:ext cx="1676400" cy="1600200"/>
            </a:xfrm>
            <a:prstGeom prst="rect">
              <a:avLst/>
            </a:prstGeom>
            <a:solidFill>
              <a:srgbClr val="9999FF"/>
            </a:solidFill>
            <a:ln w="381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Line 9">
              <a:extLst>
                <a:ext uri="{FF2B5EF4-FFF2-40B4-BE49-F238E27FC236}">
                  <a16:creationId xmlns:a16="http://schemas.microsoft.com/office/drawing/2014/main" id="{A326206A-5035-411C-8103-CB26C0B9D1E9}"/>
                </a:ext>
              </a:extLst>
            </p:cNvPr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524000" y="51816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10">
              <a:extLst>
                <a:ext uri="{FF2B5EF4-FFF2-40B4-BE49-F238E27FC236}">
                  <a16:creationId xmlns:a16="http://schemas.microsoft.com/office/drawing/2014/main" id="{AF14FF47-94D3-4880-9FD7-86EFA54D604E}"/>
                </a:ext>
              </a:extLst>
            </p:cNvPr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2438400" y="51816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Line 11">
              <a:extLst>
                <a:ext uri="{FF2B5EF4-FFF2-40B4-BE49-F238E27FC236}">
                  <a16:creationId xmlns:a16="http://schemas.microsoft.com/office/drawing/2014/main" id="{28019C97-748D-4693-88D5-6BC2E8E3B382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3200400" y="51816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Line 12">
              <a:extLst>
                <a:ext uri="{FF2B5EF4-FFF2-40B4-BE49-F238E27FC236}">
                  <a16:creationId xmlns:a16="http://schemas.microsoft.com/office/drawing/2014/main" id="{14E0E93F-43A9-4870-B83A-28FF08513C6B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4114800" y="51816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8C970E42-D269-47BE-B2B3-DB7BDB00906A}"/>
                </a:ext>
              </a:extLst>
            </p:cNvPr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4876800" y="51816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394F1720-4911-4761-A6D7-1EED6D612D96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5791200" y="51816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BB18B916-346E-4FD0-995E-7FD51AF6AD05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6553200" y="51816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31C1A652-72F5-4EE1-BCD8-FE308EC58D07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7467600" y="5181600"/>
              <a:ext cx="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D7BC1B97-C9EE-40D7-96C7-5F75917921F1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5029200" y="4800600"/>
              <a:ext cx="1588" cy="3810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18">
              <a:extLst>
                <a:ext uri="{FF2B5EF4-FFF2-40B4-BE49-F238E27FC236}">
                  <a16:creationId xmlns:a16="http://schemas.microsoft.com/office/drawing/2014/main" id="{8A5229B8-DDF3-49D5-86B5-0F5EDC30E5E6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4648200" y="4800600"/>
              <a:ext cx="1588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894DA61A-6C83-442B-A1E5-96915100C48C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1117600" y="4495800"/>
              <a:ext cx="4826000" cy="1143000"/>
            </a:xfrm>
            <a:custGeom>
              <a:avLst/>
              <a:gdLst>
                <a:gd name="T0" fmla="*/ 2147483646 w 2272"/>
                <a:gd name="T1" fmla="*/ 2147483646 h 720"/>
                <a:gd name="T2" fmla="*/ 2147483646 w 2272"/>
                <a:gd name="T3" fmla="*/ 2147483646 h 720"/>
                <a:gd name="T4" fmla="*/ 2147483646 w 2272"/>
                <a:gd name="T5" fmla="*/ 2147483646 h 720"/>
                <a:gd name="T6" fmla="*/ 2147483646 w 2272"/>
                <a:gd name="T7" fmla="*/ 2147483646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272"/>
                <a:gd name="T13" fmla="*/ 0 h 720"/>
                <a:gd name="T14" fmla="*/ 2272 w 2272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272" h="720">
                  <a:moveTo>
                    <a:pt x="2272" y="720"/>
                  </a:moveTo>
                  <a:cubicBezTo>
                    <a:pt x="2128" y="488"/>
                    <a:pt x="1984" y="256"/>
                    <a:pt x="1648" y="144"/>
                  </a:cubicBezTo>
                  <a:cubicBezTo>
                    <a:pt x="1312" y="32"/>
                    <a:pt x="512" y="0"/>
                    <a:pt x="256" y="48"/>
                  </a:cubicBezTo>
                  <a:cubicBezTo>
                    <a:pt x="0" y="96"/>
                    <a:pt x="56" y="264"/>
                    <a:pt x="112" y="43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22">
              <a:extLst>
                <a:ext uri="{FF2B5EF4-FFF2-40B4-BE49-F238E27FC236}">
                  <a16:creationId xmlns:a16="http://schemas.microsoft.com/office/drawing/2014/main" id="{FC5515B9-EB8A-44A6-B26F-E76EDF679C85}"/>
                </a:ext>
              </a:extLst>
            </p:cNvPr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5943600" y="4800600"/>
              <a:ext cx="1588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550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5F8233-E3B9-40C7-AD87-7F756E4B7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444CB5F-8823-4F9A-9122-2826E8A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Have You Learned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76E789A-D548-2A6B-F67D-EC08AE0541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8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#include &lt;</a:t>
            </a:r>
            <a:r>
              <a:rPr lang="en-US" altLang="ko-KR" sz="28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stdlib.h</a:t>
            </a:r>
            <a:r>
              <a:rPr lang="en-US" altLang="ko-KR" sz="28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&gt;</a:t>
            </a:r>
            <a:br>
              <a:rPr lang="en-US" altLang="ko-KR" sz="28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8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*malloc(</a:t>
            </a:r>
            <a:r>
              <a:rPr lang="en-US" altLang="ko-KR" sz="28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size_t</a:t>
            </a:r>
            <a:r>
              <a:rPr lang="en-US" altLang="ko-KR" sz="28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size);</a:t>
            </a:r>
            <a:br>
              <a:rPr lang="en-US" altLang="ko-KR" sz="28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</a:br>
            <a:r>
              <a:rPr lang="en-US" altLang="ko-KR" sz="28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free(void *</a:t>
            </a:r>
            <a:r>
              <a:rPr lang="en-US" altLang="ko-KR" sz="2800" b="1" dirty="0" err="1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ptr</a:t>
            </a:r>
            <a:r>
              <a:rPr lang="en-US" altLang="ko-KR" sz="2800" b="1" dirty="0">
                <a:solidFill>
                  <a:schemeClr val="accent2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);</a:t>
            </a:r>
            <a:endParaRPr lang="ko-KR" altLang="en-US" dirty="0"/>
          </a:p>
        </p:txBody>
      </p:sp>
      <p:sp>
        <p:nvSpPr>
          <p:cNvPr id="47" name="Text Box 22">
            <a:extLst>
              <a:ext uri="{FF2B5EF4-FFF2-40B4-BE49-F238E27FC236}">
                <a16:creationId xmlns:a16="http://schemas.microsoft.com/office/drawing/2014/main" id="{C3C952BA-344E-8509-AE94-4922D095DBF5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2610338"/>
            <a:ext cx="31242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char *p1 = malloc(3);</a:t>
            </a:r>
          </a:p>
          <a:p>
            <a:pPr eaLnBrk="1" hangingPunct="1"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char *p2 = malloc(1);</a:t>
            </a:r>
          </a:p>
          <a:p>
            <a:pPr eaLnBrk="1" hangingPunct="1"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char *p3 = malloc(4);</a:t>
            </a:r>
          </a:p>
          <a:p>
            <a:pPr eaLnBrk="1" hangingPunct="1"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free(p2);</a:t>
            </a:r>
          </a:p>
          <a:p>
            <a:pPr eaLnBrk="1" hangingPunct="1"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char *p4 = malloc(6);</a:t>
            </a:r>
          </a:p>
          <a:p>
            <a:pPr eaLnBrk="1" hangingPunct="1"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free(p3);</a:t>
            </a:r>
          </a:p>
          <a:p>
            <a:pPr eaLnBrk="1" hangingPunct="1"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char *p5 = malloc(2);</a:t>
            </a:r>
          </a:p>
          <a:p>
            <a:pPr eaLnBrk="1" hangingPunct="1"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free(p1);</a:t>
            </a:r>
          </a:p>
          <a:p>
            <a:pPr eaLnBrk="1" hangingPunct="1"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free(p4);</a:t>
            </a:r>
          </a:p>
          <a:p>
            <a:pPr eaLnBrk="1" hangingPunct="1">
              <a:buFontTx/>
              <a:buNone/>
            </a:pPr>
            <a:r>
              <a:rPr lang="en-US" altLang="ko-KR" sz="1800" b="1" dirty="0">
                <a:latin typeface="Courier New" panose="02070309020205020404" pitchFamily="49" charset="0"/>
                <a:ea typeface="굴림" panose="020B0600000101010101" pitchFamily="50" charset="-127"/>
              </a:rPr>
              <a:t>free(p5);</a:t>
            </a:r>
          </a:p>
        </p:txBody>
      </p:sp>
      <p:sp>
        <p:nvSpPr>
          <p:cNvPr id="55" name="AutoShape 30">
            <a:extLst>
              <a:ext uri="{FF2B5EF4-FFF2-40B4-BE49-F238E27FC236}">
                <a16:creationId xmlns:a16="http://schemas.microsoft.com/office/drawing/2014/main" id="{F2B40357-FAA3-1477-654D-7E8442D689F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95400" y="4058138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ko-KR" altLang="en-US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B0F4A1BA-7BED-3D90-79E0-DBFB870EC9A2}"/>
              </a:ext>
            </a:extLst>
          </p:cNvPr>
          <p:cNvGrpSpPr/>
          <p:nvPr/>
        </p:nvGrpSpPr>
        <p:grpSpPr>
          <a:xfrm>
            <a:off x="6605953" y="1665288"/>
            <a:ext cx="3886200" cy="4421187"/>
            <a:chOff x="7637584" y="1665288"/>
            <a:chExt cx="3886200" cy="4421187"/>
          </a:xfrm>
        </p:grpSpPr>
        <p:sp>
          <p:nvSpPr>
            <p:cNvPr id="33" name="슬라이드 번호 개체 틀 3">
              <a:extLst>
                <a:ext uri="{FF2B5EF4-FFF2-40B4-BE49-F238E27FC236}">
                  <a16:creationId xmlns:a16="http://schemas.microsoft.com/office/drawing/2014/main" id="{F2059FD7-1467-090B-7E0A-87771C134EC7}"/>
                </a:ext>
              </a:extLst>
            </p:cNvPr>
            <p:cNvSpPr txBox="1">
              <a:spLocks/>
            </p:cNvSpPr>
            <p:nvPr/>
          </p:nvSpPr>
          <p:spPr>
            <a:xfrm>
              <a:off x="9390184" y="5721350"/>
              <a:ext cx="2133600" cy="365125"/>
            </a:xfrm>
            <a:prstGeom prst="rect">
              <a:avLst/>
            </a:prstGeom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r" defTabSz="914400" rtl="0" eaLnBrk="1" fontAlgn="base" latinLnBrk="1" hangingPunct="1">
                <a:spcBef>
                  <a:spcPct val="0"/>
                </a:spcBef>
                <a:spcAft>
                  <a:spcPct val="0"/>
                </a:spcAft>
                <a:buChar char="•"/>
                <a:defRPr sz="1200" kern="1200">
                  <a:solidFill>
                    <a:srgbClr val="898989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defTabSz="914400" rtl="0" eaLnBrk="1" fontAlgn="base" latinLnBrk="1" hangingPunct="1">
                <a:spcBef>
                  <a:spcPct val="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defTabSz="914400" rtl="0" eaLnBrk="1" fontAlgn="base" latinLnBrk="1" hangingPunct="1">
                <a:spcBef>
                  <a:spcPct val="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defTabSz="914400" rtl="0" eaLnBrk="1" fontAlgn="base" latinLnBrk="1" hangingPunct="1">
                <a:spcBef>
                  <a:spcPct val="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defTabSz="914400" rtl="0" eaLnBrk="1" fontAlgn="base" latinLnBrk="1" hangingPunct="1">
                <a:spcBef>
                  <a:spcPct val="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fld id="{E6B66257-D253-4683-94FA-C591FB41460E}" type="slidenum">
                <a:rPr lang="en-US" altLang="ko-KR" smtClean="0"/>
                <a:pPr/>
                <a:t>2</a:t>
              </a:fld>
              <a:endParaRPr lang="en-US" altLang="ko-KR"/>
            </a:p>
          </p:txBody>
        </p:sp>
        <p:sp>
          <p:nvSpPr>
            <p:cNvPr id="34" name="Freeform 2">
              <a:extLst>
                <a:ext uri="{FF2B5EF4-FFF2-40B4-BE49-F238E27FC236}">
                  <a16:creationId xmlns:a16="http://schemas.microsoft.com/office/drawing/2014/main" id="{D3F97BFA-FB8C-DB81-3B38-6858128315CF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8399584" y="2413000"/>
              <a:ext cx="838200" cy="2835275"/>
            </a:xfrm>
            <a:custGeom>
              <a:avLst/>
              <a:gdLst>
                <a:gd name="T0" fmla="*/ 0 w 528"/>
                <a:gd name="T1" fmla="*/ 2147483647 h 1738"/>
                <a:gd name="T2" fmla="*/ 2147483647 w 528"/>
                <a:gd name="T3" fmla="*/ 2147483647 h 1738"/>
                <a:gd name="T4" fmla="*/ 2147483647 w 528"/>
                <a:gd name="T5" fmla="*/ 2147483647 h 1738"/>
                <a:gd name="T6" fmla="*/ 2147483647 w 528"/>
                <a:gd name="T7" fmla="*/ 2147483647 h 1738"/>
                <a:gd name="T8" fmla="*/ 2147483647 w 528"/>
                <a:gd name="T9" fmla="*/ 2147483647 h 1738"/>
                <a:gd name="T10" fmla="*/ 2147483647 w 528"/>
                <a:gd name="T11" fmla="*/ 0 h 1738"/>
                <a:gd name="T12" fmla="*/ 0 w 528"/>
                <a:gd name="T13" fmla="*/ 0 h 1738"/>
                <a:gd name="T14" fmla="*/ 0 w 528"/>
                <a:gd name="T15" fmla="*/ 2147483647 h 173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8"/>
                <a:gd name="T25" fmla="*/ 0 h 1738"/>
                <a:gd name="T26" fmla="*/ 528 w 528"/>
                <a:gd name="T27" fmla="*/ 1738 h 173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8" h="1738">
                  <a:moveTo>
                    <a:pt x="0" y="1728"/>
                  </a:moveTo>
                  <a:lnTo>
                    <a:pt x="149" y="1691"/>
                  </a:lnTo>
                  <a:lnTo>
                    <a:pt x="284" y="1738"/>
                  </a:lnTo>
                  <a:lnTo>
                    <a:pt x="390" y="1674"/>
                  </a:lnTo>
                  <a:lnTo>
                    <a:pt x="528" y="1728"/>
                  </a:lnTo>
                  <a:lnTo>
                    <a:pt x="528" y="0"/>
                  </a:lnTo>
                  <a:lnTo>
                    <a:pt x="0" y="0"/>
                  </a:lnTo>
                  <a:lnTo>
                    <a:pt x="0" y="1728"/>
                  </a:lnTo>
                  <a:close/>
                </a:path>
              </a:pathLst>
            </a:cu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5" name="Rectangle 5">
              <a:extLst>
                <a:ext uri="{FF2B5EF4-FFF2-40B4-BE49-F238E27FC236}">
                  <a16:creationId xmlns:a16="http://schemas.microsoft.com/office/drawing/2014/main" id="{60822AED-3E1E-61C7-EC02-CD741BEABC0E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771184" y="1803400"/>
              <a:ext cx="1752600" cy="4114800"/>
            </a:xfrm>
            <a:prstGeom prst="rect">
              <a:avLst/>
            </a:prstGeom>
            <a:solidFill>
              <a:srgbClr val="F8F8F8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endParaRPr lang="ko-KR" altLang="ko-KR">
                <a:solidFill>
                  <a:schemeClr val="accent2"/>
                </a:solidFill>
              </a:endParaRPr>
            </a:p>
          </p:txBody>
        </p:sp>
        <p:sp>
          <p:nvSpPr>
            <p:cNvPr id="36" name="Text Box 6">
              <a:extLst>
                <a:ext uri="{FF2B5EF4-FFF2-40B4-BE49-F238E27FC236}">
                  <a16:creationId xmlns:a16="http://schemas.microsoft.com/office/drawing/2014/main" id="{0F557A0D-4648-D37E-B531-0C4BA51BA9E2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466384" y="1665288"/>
              <a:ext cx="32067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800" b="1">
                  <a:solidFill>
                    <a:schemeClr val="accent2"/>
                  </a:solidFill>
                  <a:latin typeface="Courier New" panose="02070309020205020404" pitchFamily="49" charset="0"/>
                  <a:ea typeface="굴림" panose="020B0600000101010101" pitchFamily="50" charset="-127"/>
                </a:rPr>
                <a:t>0</a:t>
              </a:r>
            </a:p>
          </p:txBody>
        </p:sp>
        <p:sp>
          <p:nvSpPr>
            <p:cNvPr id="37" name="Text Box 7">
              <a:extLst>
                <a:ext uri="{FF2B5EF4-FFF2-40B4-BE49-F238E27FC236}">
                  <a16:creationId xmlns:a16="http://schemas.microsoft.com/office/drawing/2014/main" id="{C9E3424C-1A08-6496-61EC-BDFF74580D0C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221784" y="5689600"/>
              <a:ext cx="1555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ko-KR" sz="1800" b="1">
                  <a:solidFill>
                    <a:schemeClr val="accent2"/>
                  </a:solidFill>
                  <a:latin typeface="Courier New" panose="02070309020205020404" pitchFamily="49" charset="0"/>
                  <a:ea typeface="굴림" panose="020B0600000101010101" pitchFamily="50" charset="-127"/>
                </a:rPr>
                <a:t>0xffffffff</a:t>
              </a:r>
            </a:p>
          </p:txBody>
        </p:sp>
        <p:sp>
          <p:nvSpPr>
            <p:cNvPr id="38" name="Line 8">
              <a:extLst>
                <a:ext uri="{FF2B5EF4-FFF2-40B4-BE49-F238E27FC236}">
                  <a16:creationId xmlns:a16="http://schemas.microsoft.com/office/drawing/2014/main" id="{C91FA6FD-7F1F-F580-C05C-E50560298340}"/>
                </a:ext>
              </a:extLst>
            </p:cNvPr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9771184" y="5232400"/>
              <a:ext cx="17526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9" name="Line 9">
              <a:extLst>
                <a:ext uri="{FF2B5EF4-FFF2-40B4-BE49-F238E27FC236}">
                  <a16:creationId xmlns:a16="http://schemas.microsoft.com/office/drawing/2014/main" id="{73ACCB6B-5D73-4D17-C488-EA28E80ACBC8}"/>
                </a:ext>
              </a:extLst>
            </p:cNvPr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9771184" y="3937000"/>
              <a:ext cx="17526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636FB01E-DEF8-7855-928D-3443A98E0DF0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9771184" y="3175000"/>
              <a:ext cx="1752600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82BA848F-11D2-DF13-E3D0-CA4E0EC37C2B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0164884" y="5322888"/>
              <a:ext cx="755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굴림" panose="020B0600000101010101" pitchFamily="50" charset="-127"/>
                </a:rPr>
                <a:t>Stack</a:t>
              </a:r>
            </a:p>
          </p:txBody>
        </p:sp>
        <p:sp>
          <p:nvSpPr>
            <p:cNvPr id="42" name="Line 17">
              <a:extLst>
                <a:ext uri="{FF2B5EF4-FFF2-40B4-BE49-F238E27FC236}">
                  <a16:creationId xmlns:a16="http://schemas.microsoft.com/office/drawing/2014/main" id="{EB4E7116-99CE-F4D5-1623-A8C156BF6764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0609384" y="3937000"/>
              <a:ext cx="0" cy="3048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3" name="Line 18">
              <a:extLst>
                <a:ext uri="{FF2B5EF4-FFF2-40B4-BE49-F238E27FC236}">
                  <a16:creationId xmlns:a16="http://schemas.microsoft.com/office/drawing/2014/main" id="{E21DFE37-F1CA-28D0-5367-410780709328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0609384" y="4927600"/>
              <a:ext cx="0" cy="30480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4" name="Text Box 19">
              <a:extLst>
                <a:ext uri="{FF2B5EF4-FFF2-40B4-BE49-F238E27FC236}">
                  <a16:creationId xmlns:a16="http://schemas.microsoft.com/office/drawing/2014/main" id="{64D9D3D5-B6DA-6661-B669-8DB6084AE05A}"/>
                </a:ext>
              </a:extLst>
            </p:cNvPr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9313984" y="2717800"/>
              <a:ext cx="366713" cy="155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9600">
                  <a:latin typeface="Courier New" panose="02070309020205020404" pitchFamily="49" charset="0"/>
                  <a:ea typeface="굴림" panose="020B0600000101010101" pitchFamily="50" charset="-127"/>
                </a:rPr>
                <a:t>}</a:t>
              </a:r>
            </a:p>
          </p:txBody>
        </p:sp>
        <p:sp>
          <p:nvSpPr>
            <p:cNvPr id="45" name="Text Box 20">
              <a:extLst>
                <a:ext uri="{FF2B5EF4-FFF2-40B4-BE49-F238E27FC236}">
                  <a16:creationId xmlns:a16="http://schemas.microsoft.com/office/drawing/2014/main" id="{41678507-BF72-D7B5-EA73-D67C565BA742}"/>
                </a:ext>
              </a:extLst>
            </p:cNvPr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8323384" y="1955800"/>
              <a:ext cx="9128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>
                  <a:latin typeface="Arial" panose="020B0604020202020204" pitchFamily="34" charset="0"/>
                  <a:ea typeface="굴림" panose="020B0600000101010101" pitchFamily="50" charset="-127"/>
                </a:rPr>
                <a:t>Heap</a:t>
              </a:r>
            </a:p>
          </p:txBody>
        </p:sp>
        <p:sp>
          <p:nvSpPr>
            <p:cNvPr id="46" name="Text Box 21">
              <a:extLst>
                <a:ext uri="{FF2B5EF4-FFF2-40B4-BE49-F238E27FC236}">
                  <a16:creationId xmlns:a16="http://schemas.microsoft.com/office/drawing/2014/main" id="{0F096D98-67F5-4FB6-4B32-CE473D5E831D}"/>
                </a:ext>
              </a:extLst>
            </p:cNvPr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0177584" y="3341688"/>
              <a:ext cx="7302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굴림" panose="020B0600000101010101" pitchFamily="50" charset="-127"/>
                </a:rPr>
                <a:t>Heap</a:t>
              </a:r>
            </a:p>
          </p:txBody>
        </p:sp>
        <p:sp>
          <p:nvSpPr>
            <p:cNvPr id="48" name="Rectangle 23">
              <a:extLst>
                <a:ext uri="{FF2B5EF4-FFF2-40B4-BE49-F238E27FC236}">
                  <a16:creationId xmlns:a16="http://schemas.microsoft.com/office/drawing/2014/main" id="{76206AEC-C9EE-6BC1-247E-ED16DA57FA62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8399584" y="2413000"/>
              <a:ext cx="838200" cy="457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9" name="Text Box 24">
              <a:extLst>
                <a:ext uri="{FF2B5EF4-FFF2-40B4-BE49-F238E27FC236}">
                  <a16:creationId xmlns:a16="http://schemas.microsoft.com/office/drawing/2014/main" id="{CCFBCAA1-EB74-0606-158A-0FE09AD547E6}"/>
                </a:ext>
              </a:extLst>
            </p:cNvPr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637584" y="2198688"/>
              <a:ext cx="438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굴림" panose="020B0600000101010101" pitchFamily="50" charset="-127"/>
                </a:rPr>
                <a:t>p1</a:t>
              </a:r>
            </a:p>
          </p:txBody>
        </p:sp>
        <p:sp>
          <p:nvSpPr>
            <p:cNvPr id="50" name="Line 25">
              <a:extLst>
                <a:ext uri="{FF2B5EF4-FFF2-40B4-BE49-F238E27FC236}">
                  <a16:creationId xmlns:a16="http://schemas.microsoft.com/office/drawing/2014/main" id="{A8DDA6E5-198F-4410-E4E3-86F241F171BB}"/>
                </a:ext>
              </a:extLst>
            </p:cNvPr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8018584" y="2413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1" name="Text Box 26">
              <a:extLst>
                <a:ext uri="{FF2B5EF4-FFF2-40B4-BE49-F238E27FC236}">
                  <a16:creationId xmlns:a16="http://schemas.microsoft.com/office/drawing/2014/main" id="{A34B510E-6A59-4DD4-AA4D-5850E14BE7AE}"/>
                </a:ext>
              </a:extLst>
            </p:cNvPr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637584" y="2655888"/>
              <a:ext cx="4381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굴림" panose="020B0600000101010101" pitchFamily="50" charset="-127"/>
                </a:rPr>
                <a:t>p2</a:t>
              </a:r>
            </a:p>
          </p:txBody>
        </p:sp>
        <p:sp>
          <p:nvSpPr>
            <p:cNvPr id="52" name="Line 27">
              <a:extLst>
                <a:ext uri="{FF2B5EF4-FFF2-40B4-BE49-F238E27FC236}">
                  <a16:creationId xmlns:a16="http://schemas.microsoft.com/office/drawing/2014/main" id="{F1D3EECA-FF29-8CD8-5E72-BA35F81FBBBA}"/>
                </a:ext>
              </a:extLst>
            </p:cNvPr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8018584" y="2870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3" name="Text Box 28">
              <a:extLst>
                <a:ext uri="{FF2B5EF4-FFF2-40B4-BE49-F238E27FC236}">
                  <a16:creationId xmlns:a16="http://schemas.microsoft.com/office/drawing/2014/main" id="{9033EDD7-9AE9-9538-39D4-ED92B309BD58}"/>
                </a:ext>
              </a:extLst>
            </p:cNvPr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7637584" y="2870200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ko-KR" sz="1800">
                  <a:latin typeface="Arial" panose="020B0604020202020204" pitchFamily="34" charset="0"/>
                  <a:ea typeface="굴림" panose="020B0600000101010101" pitchFamily="50" charset="-127"/>
                </a:rPr>
                <a:t>p3</a:t>
              </a:r>
            </a:p>
          </p:txBody>
        </p:sp>
        <p:sp>
          <p:nvSpPr>
            <p:cNvPr id="54" name="Line 29">
              <a:extLst>
                <a:ext uri="{FF2B5EF4-FFF2-40B4-BE49-F238E27FC236}">
                  <a16:creationId xmlns:a16="http://schemas.microsoft.com/office/drawing/2014/main" id="{AD6286A8-BFC1-C9A9-781A-B11F2A314C39}"/>
                </a:ext>
              </a:extLst>
            </p:cNvPr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8018584" y="30226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56" name="Group 31">
              <a:extLst>
                <a:ext uri="{FF2B5EF4-FFF2-40B4-BE49-F238E27FC236}">
                  <a16:creationId xmlns:a16="http://schemas.microsoft.com/office/drawing/2014/main" id="{0DEE26F4-D8D4-C0BE-61B1-0EAA294A18F3}"/>
                </a:ext>
              </a:extLst>
            </p:cNvPr>
            <p:cNvGrpSpPr>
              <a:grpSpLocks/>
            </p:cNvGrpSpPr>
            <p:nvPr>
              <p:custDataLst>
                <p:tags r:id="rId23"/>
              </p:custDataLst>
            </p:nvPr>
          </p:nvGrpSpPr>
          <p:grpSpPr bwMode="auto">
            <a:xfrm>
              <a:off x="7637584" y="3417888"/>
              <a:ext cx="1600200" cy="1128712"/>
              <a:chOff x="3024" y="2553"/>
              <a:chExt cx="1008" cy="711"/>
            </a:xfrm>
          </p:grpSpPr>
          <p:sp>
            <p:nvSpPr>
              <p:cNvPr id="57" name="Rectangle 32">
                <a:extLst>
                  <a:ext uri="{FF2B5EF4-FFF2-40B4-BE49-F238E27FC236}">
                    <a16:creationId xmlns:a16="http://schemas.microsoft.com/office/drawing/2014/main" id="{43B25F2C-EE9B-D73A-AEF3-06E07DD6D5CD}"/>
                  </a:ext>
                </a:extLst>
              </p:cNvPr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3504" y="2688"/>
                <a:ext cx="528" cy="57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58" name="Text Box 33">
                <a:extLst>
                  <a:ext uri="{FF2B5EF4-FFF2-40B4-BE49-F238E27FC236}">
                    <a16:creationId xmlns:a16="http://schemas.microsoft.com/office/drawing/2014/main" id="{F612501C-4050-4E24-023E-7D2CDE9FA3B6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3024" y="2553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buFontTx/>
                  <a:buNone/>
                </a:pPr>
                <a:r>
                  <a:rPr lang="en-US" altLang="ko-KR" sz="1800">
                    <a:latin typeface="Arial" panose="020B0604020202020204" pitchFamily="34" charset="0"/>
                    <a:ea typeface="굴림" panose="020B0600000101010101" pitchFamily="50" charset="-127"/>
                  </a:rPr>
                  <a:t>p4</a:t>
                </a:r>
              </a:p>
            </p:txBody>
          </p:sp>
          <p:sp>
            <p:nvSpPr>
              <p:cNvPr id="59" name="Line 34">
                <a:extLst>
                  <a:ext uri="{FF2B5EF4-FFF2-40B4-BE49-F238E27FC236}">
                    <a16:creationId xmlns:a16="http://schemas.microsoft.com/office/drawing/2014/main" id="{0A5314EE-E773-5D18-8C89-6B0AA8D51F29}"/>
                  </a:ext>
                </a:extLst>
              </p:cNvPr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3264" y="268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65948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B38897-19E8-E2BD-62A8-0FDA0CE7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20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972EE73-8018-6630-1DFD-176D1AB9A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 for Implementing heapmgr1.c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D54EA0-D051-DEC1-AB28-9A5CB82550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start with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enhance it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you can ignore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do your own way</a:t>
            </a: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implement either circular or non-circular list</a:t>
            </a:r>
          </a:p>
          <a:p>
            <a:endParaRPr lang="en-US" altLang="ko-K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60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35FFA37-C53D-BE6A-A5AC-363F2BFF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0C74C69-2C08-1E95-0A3B-2E26DAC8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Extra-credit: Make malloc() faster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B9B918-E7CA-20AF-7166-95D60E8296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heapmgr1.c shows poor worst-case behavior, so try to enhance it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Finding the free block will traverse the list in heapmgr1.c</a:t>
            </a: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multiple doubly-linked lists, alias bins (as described in lectures)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4938DE7-60F8-0868-5A58-B6DF8CADD21B}"/>
              </a:ext>
            </a:extLst>
          </p:cNvPr>
          <p:cNvGrpSpPr/>
          <p:nvPr/>
        </p:nvGrpSpPr>
        <p:grpSpPr>
          <a:xfrm>
            <a:off x="3086100" y="3509962"/>
            <a:ext cx="6019800" cy="1981200"/>
            <a:chOff x="985887" y="4192920"/>
            <a:chExt cx="6019800" cy="1981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29FBE3-0FFD-7549-9D9F-C9FF742E3107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985887" y="4192920"/>
              <a:ext cx="533400" cy="3810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1572A9-5D6F-E031-03A8-A7EA738A4535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985887" y="4573920"/>
              <a:ext cx="533400" cy="3810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99C152-B1FA-4869-644D-5D908864E503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985887" y="4954920"/>
              <a:ext cx="533400" cy="3810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082C7E-15C4-CAE2-DD57-A52437D05A9D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985887" y="5335920"/>
              <a:ext cx="533400" cy="3810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E0A664-65A4-103E-CEF3-06D056A24730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985887" y="5716920"/>
              <a:ext cx="533400" cy="381000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8CBD7E3A-7C94-AD02-B9E6-6744CB81C620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976487" y="4192920"/>
              <a:ext cx="533400" cy="381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9F6FAE64-BBF5-BB14-8938-7C02995BB4BE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67087" y="4192920"/>
              <a:ext cx="533400" cy="381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3EA57261-E6BD-BC0C-1250-D4938883DE82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957687" y="4192920"/>
              <a:ext cx="533400" cy="381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DA3E8A30-D9E0-25E3-EF3E-A406F542B9A1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1519287" y="42691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EF9C8B26-6252-C6DB-76C1-9EF4CA78AAB0}"/>
                </a:ext>
              </a:extLst>
            </p:cNvPr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2509887" y="42691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3A08ABE8-8021-3D68-C75C-72379E40801C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3500487" y="42691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06D2715C-45DD-E943-28E9-78E187255D3A}"/>
                </a:ext>
              </a:extLst>
            </p:cNvPr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976487" y="5031120"/>
              <a:ext cx="1143000" cy="381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EA68678B-7E6E-27A9-85AE-266B190CFDA1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1519287" y="51073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Line 25">
              <a:extLst>
                <a:ext uri="{FF2B5EF4-FFF2-40B4-BE49-F238E27FC236}">
                  <a16:creationId xmlns:a16="http://schemas.microsoft.com/office/drawing/2014/main" id="{3BD7DBD7-F0B5-DF0D-E6FD-03CA09E9919D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1519287" y="58693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Line 28">
              <a:extLst>
                <a:ext uri="{FF2B5EF4-FFF2-40B4-BE49-F238E27FC236}">
                  <a16:creationId xmlns:a16="http://schemas.microsoft.com/office/drawing/2014/main" id="{1DF54CCD-D07C-B315-24CA-BBA4C7B63F53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 flipV="1">
              <a:off x="3119487" y="51073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FAD563C5-E90E-6846-B647-D34FBDEAA35E}"/>
                </a:ext>
              </a:extLst>
            </p:cNvPr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576687" y="5031120"/>
              <a:ext cx="1143000" cy="381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30">
              <a:extLst>
                <a:ext uri="{FF2B5EF4-FFF2-40B4-BE49-F238E27FC236}">
                  <a16:creationId xmlns:a16="http://schemas.microsoft.com/office/drawing/2014/main" id="{20B59B1D-AC5A-CBE7-81E6-C706B83B37E1}"/>
                </a:ext>
              </a:extLst>
            </p:cNvPr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976487" y="5793120"/>
              <a:ext cx="2286000" cy="381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31">
              <a:extLst>
                <a:ext uri="{FF2B5EF4-FFF2-40B4-BE49-F238E27FC236}">
                  <a16:creationId xmlns:a16="http://schemas.microsoft.com/office/drawing/2014/main" id="{5CFA7A35-FFEE-5201-B69E-2EF55467FEAF}"/>
                </a:ext>
              </a:extLst>
            </p:cNvPr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719687" y="5793120"/>
              <a:ext cx="2286000" cy="38100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" name="Line 32">
              <a:extLst>
                <a:ext uri="{FF2B5EF4-FFF2-40B4-BE49-F238E27FC236}">
                  <a16:creationId xmlns:a16="http://schemas.microsoft.com/office/drawing/2014/main" id="{29228876-C685-099F-3636-E73E6B9620C2}"/>
                </a:ext>
              </a:extLst>
            </p:cNvPr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4262487" y="58693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33">
              <a:extLst>
                <a:ext uri="{FF2B5EF4-FFF2-40B4-BE49-F238E27FC236}">
                  <a16:creationId xmlns:a16="http://schemas.microsoft.com/office/drawing/2014/main" id="{EC546F9A-DDE0-8A39-E143-8E26BF864D9C}"/>
                </a:ext>
              </a:extLst>
            </p:cNvPr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H="1" flipV="1">
              <a:off x="4262487" y="60217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34">
              <a:extLst>
                <a:ext uri="{FF2B5EF4-FFF2-40B4-BE49-F238E27FC236}">
                  <a16:creationId xmlns:a16="http://schemas.microsoft.com/office/drawing/2014/main" id="{8D952A92-7B82-5E75-DB84-D5E1FF36E75C}"/>
                </a:ext>
              </a:extLst>
            </p:cNvPr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 flipV="1">
              <a:off x="3119487" y="52597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35">
              <a:extLst>
                <a:ext uri="{FF2B5EF4-FFF2-40B4-BE49-F238E27FC236}">
                  <a16:creationId xmlns:a16="http://schemas.microsoft.com/office/drawing/2014/main" id="{9981A5C0-6445-9F9E-A16C-9AEBB6503C11}"/>
                </a:ext>
              </a:extLst>
            </p:cNvPr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 flipV="1">
              <a:off x="2509887" y="44215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36">
              <a:extLst>
                <a:ext uri="{FF2B5EF4-FFF2-40B4-BE49-F238E27FC236}">
                  <a16:creationId xmlns:a16="http://schemas.microsoft.com/office/drawing/2014/main" id="{80E7E31F-4A3B-DBDE-AA44-7DE6669851EC}"/>
                </a:ext>
              </a:extLst>
            </p:cNvPr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H="1" flipV="1">
              <a:off x="3500487" y="442152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0018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3840C4-D8D8-43F9-9E11-7B2F9D23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2C8FBE-7A6D-42DB-B409-5E833081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Strategy for Binning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6AB957-D851-4F51-81D3-F89B072D3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set the range of sizes covered by bin?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Fixed: 1-10, 11-20, 21-30, …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Exponential: 1-2, 3-4, 5-8, 9-16, …</a:t>
            </a:r>
          </a:p>
          <a:p>
            <a:pPr marL="0" indent="0">
              <a:buNone/>
            </a:pPr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handle the newly allocated large memory?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 into small chunks in advance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Allocate in large bin and wait for split in malloc()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coalesce when free() from binning?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after coalesce and move to proper bin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to final bin first and coalesce</a:t>
            </a:r>
          </a:p>
          <a:p>
            <a:pPr lvl="1"/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119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5DEFD1-57E1-4853-9EE1-0FC7951F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C7BD820-6C1B-4F6B-8DCA-A1B6A9A2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Utilization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0725F2-0E4A-4685-B2EF-193F4DC682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 the strategies for good memory utilization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techniques learned in class</a:t>
            </a:r>
          </a:p>
          <a:p>
            <a:pPr marL="457189" lvl="1" indent="0">
              <a:buNone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blocks in free list before allocate new memory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Divide the free block if free block is bigger then requested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 lower/upper neighbor and coalesce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ignore memory utilization, you won't get points no matter how fast your implementation is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851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972DE5-47A9-421C-9C6B-1C4EE5E7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24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26D3B4-756B-4B9F-8E5B-3B683DA5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Codes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BFBE2B-E21B-44FD-8D3D-854B83D15F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2116"/>
            <a:ext cx="11369963" cy="5140325"/>
          </a:xfrm>
        </p:spPr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/reference: reference and baseline codes</a:t>
            </a:r>
          </a:p>
          <a:p>
            <a:pPr lvl="1"/>
            <a:r>
              <a:rPr lang="en-US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heapmgr.h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 simply declares </a:t>
            </a:r>
            <a:r>
              <a:rPr lang="en-US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heapmgr_malloc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()/free() function</a:t>
            </a:r>
          </a:p>
          <a:p>
            <a:endParaRPr lang="en-US" altLang="ko-KR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altLang="ko-KR" sz="2400" dirty="0" err="1">
                <a:latin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ko-KR" sz="2400" dirty="0" err="1">
                <a:latin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400" dirty="0" err="1">
                <a:latin typeface="Tahoma" panose="020B0604030504040204" pitchFamily="34" charset="0"/>
                <a:cs typeface="Tahoma" panose="020B0604030504040204" pitchFamily="34" charset="0"/>
              </a:rPr>
              <a:t>chunk.h</a:t>
            </a:r>
            <a:endParaRPr lang="en-US" altLang="ko-KR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almost empty</a:t>
            </a:r>
          </a:p>
          <a:p>
            <a:endParaRPr lang="en-US" altLang="ko-KR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/test: codes to test your implementation</a:t>
            </a:r>
          </a:p>
          <a:p>
            <a:pPr lvl="1"/>
            <a:r>
              <a:rPr lang="en-US" altLang="ko-KR" sz="2000" dirty="0" err="1">
                <a:latin typeface="Tahoma" panose="020B0604030504040204" pitchFamily="34" charset="0"/>
                <a:cs typeface="Tahoma" panose="020B0604030504040204" pitchFamily="34" charset="0"/>
              </a:rPr>
              <a:t>testheapimp</a:t>
            </a:r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 / testheap1 / testheap2 :</a:t>
            </a:r>
            <a:b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 shell scripts</a:t>
            </a:r>
          </a:p>
          <a:p>
            <a:pPr lvl="1"/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testheapmgr.c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a client program that tests the</a:t>
            </a:r>
            <a:b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module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6F1A4E-FC95-47E5-A689-C7C65A1B4240}"/>
              </a:ext>
            </a:extLst>
          </p:cNvPr>
          <p:cNvSpPr txBox="1"/>
          <p:nvPr/>
        </p:nvSpPr>
        <p:spPr>
          <a:xfrm>
            <a:off x="7125077" y="1702928"/>
            <a:ext cx="50669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assignment3</a:t>
            </a:r>
          </a:p>
          <a:p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|- reference</a:t>
            </a: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|-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chunkbase.h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|-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heapmgr.h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|-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heapmgrgnu.c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heapmgrkr.c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`-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</a:t>
            </a:r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`-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|- 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</a:t>
            </a: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|-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heapmgr.h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|-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testheapimp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testheap1 / testheap2</a:t>
            </a: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`-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testheapmgr.c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|- read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me.md</a:t>
            </a:r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`-</a:t>
            </a:r>
            <a:r>
              <a:rPr lang="en-US" altLang="ko-KR" sz="2000" b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Makefile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676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B4AC94-3764-482F-BDE4-4CACA8C1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25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95EFA9-90C8-430C-BB70-169DD293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</p:spPr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</a:t>
            </a:r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275D68-94B1-406B-B93A-4566C07B5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find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/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which are almost empty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47704C-DFA7-46A3-A3CD-454EBFF3A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24" y="2103718"/>
            <a:ext cx="8549218" cy="26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43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B4AC94-3764-482F-BDE4-4CACA8C1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26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E95EFA9-90C8-430C-BB70-169DD293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</p:spPr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</a:t>
            </a:r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275D68-94B1-406B-B93A-4566C07B59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find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/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which are almost empty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uses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chunkbase.h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use ‘struct Chunk’ and functions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use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baseline code, you can use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chunkbase.h</a:t>
            </a:r>
            <a:r>
              <a:rPr lang="ko-KR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do not use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you have two choices: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Define useful structures and functions in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use them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Just leave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is for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Makefile</a:t>
            </a:r>
            <a:endParaRPr lang="en-US" altLang="ko-KR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172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5C4CF7-140C-4FD6-869A-BEB3CA4F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F50336-40F7-4B16-92A7-7694DEF0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Test Your Code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D7F4C5-2D52-4C91-A5CB-B1266585C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test your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implementations: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gcc800 -std=gnu99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heapmgr1.c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-o testheapmgr1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gcc800 -std=gnu99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heapmgr2.c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-o testheapmgr2</a:t>
            </a: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collect timing statistics: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gcc800 -O3 -D NDEBUG -std=gnu99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heapmgrgnu.c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-o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testheapmgrgnu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gcc800 -O3 -D NDEBUG -std=gnu99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heapmgrkr.c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-o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testheapmgrkr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gcc800 -O3 -D NDEBUG -std=gnu99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-o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testheapmgrbase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gcc800 -O3 -D NDEBUG -std=gnu99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heapmgr1.c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-o testheapmgr1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gcc800 -O3 -D NDEBUG -std=gnu99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heapmgr2.c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-o testheapmgr2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Don't forget </a:t>
            </a:r>
            <a:r>
              <a:rPr lang="en-US" altLang="ko-KR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-std=gnu99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otherwise you'll get error while compiling</a:t>
            </a:r>
          </a:p>
        </p:txBody>
      </p:sp>
    </p:spTree>
    <p:extLst>
      <p:ext uri="{BB962C8B-B14F-4D97-AF65-F5344CB8AC3E}">
        <p14:creationId xmlns:p14="http://schemas.microsoft.com/office/powerpoint/2010/main" val="421605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95C4CF7-140C-4FD6-869A-BEB3CA4F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28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3F50336-40F7-4B16-92A7-7694DEF0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Test Your Code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D7F4C5-2D52-4C91-A5CB-B1266585C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also use </a:t>
            </a:r>
            <a:r>
              <a:rPr lang="en-US" altLang="ko-KR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Makefile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build executable files</a:t>
            </a: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60FA00-D8DD-4F29-9640-FFA5E402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794" y="1420493"/>
            <a:ext cx="7135477" cy="46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44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972DE5-47A9-421C-9C6B-1C4EE5E7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29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826D3B4-756B-4B9F-8E5B-3B683DA5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Test Your Code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BFBE2B-E21B-44FD-8D3D-854B83D15F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0981" y="932116"/>
            <a:ext cx="11369963" cy="5140325"/>
          </a:xfrm>
        </p:spPr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you want to use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Makefile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move the codes you implemented 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heapmgr1.c, hepmgr2.c) in /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don’t need to move the existing codes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Executable files will be created in the /test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A3D68-93E7-4927-A9F8-FAFD248F06DB}"/>
              </a:ext>
            </a:extLst>
          </p:cNvPr>
          <p:cNvSpPr txBox="1"/>
          <p:nvPr/>
        </p:nvSpPr>
        <p:spPr>
          <a:xfrm>
            <a:off x="7125077" y="1702928"/>
            <a:ext cx="506692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assignment3</a:t>
            </a:r>
          </a:p>
          <a:p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|- reference</a:t>
            </a: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|-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chunkbase.h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|-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heapmgr.h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|-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heapmgrgnu.c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heapmgrkr.c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`-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</a:t>
            </a:r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src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|- </a:t>
            </a:r>
            <a:r>
              <a:rPr lang="en-US" altLang="ko-KR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</a:t>
            </a:r>
            <a:r>
              <a:rPr lang="en-US" altLang="ko-KR" sz="2000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endParaRPr lang="en-US" altLang="ko-KR" sz="20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`- </a:t>
            </a:r>
            <a:r>
              <a:rPr lang="en-US" altLang="ko-K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heapmgr1.c / heapmgr2.c</a:t>
            </a: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|- 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</a:t>
            </a: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|-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heapmgr.h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|-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testheapimp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 testheap1 / testheap2</a:t>
            </a: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  `-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testheapmgr.c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`-</a:t>
            </a:r>
            <a:r>
              <a:rPr lang="en-US" altLang="ko-KR" sz="2000" b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Makefile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91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551A6E4-554F-8C0E-8913-8127B5E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21901F2-7E0A-1D40-2337-A87134BD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Have You Learned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728910A-9A1B-CCA2-9F00-A55037373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057"/>
              </p:ext>
            </p:extLst>
          </p:nvPr>
        </p:nvGraphicFramePr>
        <p:xfrm>
          <a:off x="7737230" y="1225432"/>
          <a:ext cx="2225671" cy="46155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5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43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Stack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21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Shared libraries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682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latin typeface="+mn-lt"/>
                        </a:rPr>
                        <a:t>Run-time heap</a:t>
                      </a:r>
                    </a:p>
                    <a:p>
                      <a:pPr algn="ctr" latinLnBrk="1"/>
                      <a:r>
                        <a:rPr lang="en-US" altLang="ko-KR" sz="1200" b="0" dirty="0">
                          <a:latin typeface="+mn-lt"/>
                        </a:rPr>
                        <a:t>managed by </a:t>
                      </a:r>
                      <a:r>
                        <a:rPr lang="en-US" altLang="ko-KR" sz="1200" b="0" dirty="0" err="1">
                          <a:latin typeface="+mn-lt"/>
                        </a:rPr>
                        <a:t>libc</a:t>
                      </a:r>
                      <a:endParaRPr lang="ko-KR" altLang="en-US" sz="1200" b="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rgbClr val="E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Read/write data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62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+mn-lt"/>
                        </a:rPr>
                        <a:t>Read-only</a:t>
                      </a:r>
                      <a:r>
                        <a:rPr lang="en-US" altLang="ko-KR" sz="1600" baseline="0" dirty="0">
                          <a:latin typeface="+mn-lt"/>
                        </a:rPr>
                        <a:t> code and data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209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B03FA20F-5882-C4DC-9AC6-527C8AD65DF8}"/>
              </a:ext>
            </a:extLst>
          </p:cNvPr>
          <p:cNvSpPr/>
          <p:nvPr/>
        </p:nvSpPr>
        <p:spPr>
          <a:xfrm>
            <a:off x="6327815" y="3445173"/>
            <a:ext cx="137037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latin typeface="+mn-lt"/>
                <a:cs typeface="Consolas" panose="020B0609020204030204" pitchFamily="49" charset="0"/>
              </a:rPr>
              <a:t>end of heap</a:t>
            </a:r>
          </a:p>
          <a:p>
            <a:pPr algn="r"/>
            <a:r>
              <a:rPr lang="en-US" altLang="ko-KR" sz="1200" dirty="0">
                <a:latin typeface="+mn-lt"/>
                <a:cs typeface="Consolas" panose="020B0609020204030204" pitchFamily="49" charset="0"/>
              </a:rPr>
              <a:t>managed by kernel</a:t>
            </a:r>
          </a:p>
          <a:p>
            <a:pPr algn="r"/>
            <a:r>
              <a:rPr lang="en-US" altLang="ko-KR" sz="1200" dirty="0">
                <a:latin typeface="+mn-lt"/>
                <a:cs typeface="Consolas" panose="020B0609020204030204" pitchFamily="49" charset="0"/>
              </a:rPr>
              <a:t>at request of </a:t>
            </a:r>
            <a:r>
              <a:rPr lang="en-US" altLang="ko-KR" sz="1200" dirty="0" err="1">
                <a:latin typeface="+mn-lt"/>
                <a:cs typeface="Consolas" panose="020B0609020204030204" pitchFamily="49" charset="0"/>
              </a:rPr>
              <a:t>libc</a:t>
            </a:r>
            <a:endParaRPr lang="ko-KR" altLang="en-US" sz="1200" dirty="0">
              <a:latin typeface="+mn-lt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7EA1F9-0196-FDF3-CEF7-82463CF77A25}"/>
              </a:ext>
            </a:extLst>
          </p:cNvPr>
          <p:cNvGrpSpPr/>
          <p:nvPr/>
        </p:nvGrpSpPr>
        <p:grpSpPr>
          <a:xfrm>
            <a:off x="1566540" y="2460208"/>
            <a:ext cx="4337637" cy="2814497"/>
            <a:chOff x="782544" y="3496919"/>
            <a:chExt cx="4337637" cy="2814497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7DF5952-9484-E5CA-1EF2-75CF3F302F16}"/>
                </a:ext>
              </a:extLst>
            </p:cNvPr>
            <p:cNvCxnSpPr/>
            <p:nvPr/>
          </p:nvCxnSpPr>
          <p:spPr bwMode="auto">
            <a:xfrm>
              <a:off x="782544" y="4854683"/>
              <a:ext cx="4089144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7584806-0BAF-D3AC-6532-6DC59F456FDD}"/>
                </a:ext>
              </a:extLst>
            </p:cNvPr>
            <p:cNvSpPr/>
            <p:nvPr/>
          </p:nvSpPr>
          <p:spPr bwMode="auto">
            <a:xfrm>
              <a:off x="1293807" y="5000417"/>
              <a:ext cx="3496566" cy="1137536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800" b="1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Kernel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1CEF8E0-3D06-470D-8AF8-ED762FCBAFC8}"/>
                </a:ext>
              </a:extLst>
            </p:cNvPr>
            <p:cNvSpPr/>
            <p:nvPr/>
          </p:nvSpPr>
          <p:spPr bwMode="auto">
            <a:xfrm>
              <a:off x="1301873" y="5010576"/>
              <a:ext cx="3485090" cy="261565"/>
            </a:xfrm>
            <a:prstGeom prst="rect">
              <a:avLst/>
            </a:prstGeom>
            <a:solidFill>
              <a:srgbClr val="C0E3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400" b="1" i="0" u="none" strike="noStrike" cap="none" normalizeH="0" baseline="0" dirty="0">
                  <a:ln>
                    <a:noFill/>
                  </a:ln>
                  <a:effectLst/>
                  <a:latin typeface="+mn-lt"/>
                </a:rPr>
                <a:t>System call</a:t>
              </a:r>
              <a:r>
                <a:rPr kumimoji="0" lang="en-US" altLang="ko-KR" sz="1400" b="1" i="0" u="none" strike="noStrike" cap="none" normalizeH="0" dirty="0">
                  <a:ln>
                    <a:noFill/>
                  </a:ln>
                  <a:effectLst/>
                  <a:latin typeface="+mn-lt"/>
                </a:rPr>
                <a:t> interface</a:t>
              </a:r>
              <a:endParaRPr kumimoji="0" lang="ko-KR" altLang="en-US" sz="1400" b="1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10FE601-C862-E9BD-86CC-F75926AE802E}"/>
                </a:ext>
              </a:extLst>
            </p:cNvPr>
            <p:cNvSpPr/>
            <p:nvPr/>
          </p:nvSpPr>
          <p:spPr bwMode="auto">
            <a:xfrm>
              <a:off x="1293807" y="3496919"/>
              <a:ext cx="3496566" cy="544964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46800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1" dirty="0">
                  <a:latin typeface="+mn-lt"/>
                </a:rPr>
                <a:t>User application</a:t>
              </a:r>
              <a:endParaRPr kumimoji="0" lang="ko-KR" altLang="en-US" sz="1800" b="1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EEFF6FF-8B67-7E7B-84A2-C23BB27F90EB}"/>
                </a:ext>
              </a:extLst>
            </p:cNvPr>
            <p:cNvSpPr/>
            <p:nvPr/>
          </p:nvSpPr>
          <p:spPr bwMode="auto">
            <a:xfrm>
              <a:off x="1293808" y="4270986"/>
              <a:ext cx="2420942" cy="425767"/>
            </a:xfrm>
            <a:prstGeom prst="rect">
              <a:avLst/>
            </a:prstGeom>
            <a:solidFill>
              <a:srgbClr val="B88C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1200" b="1" i="0" u="none" strike="noStrike" cap="none" normalizeH="0" baseline="0" dirty="0" err="1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malloc</a:t>
              </a: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(), </a:t>
              </a:r>
              <a:r>
                <a:rPr kumimoji="0" lang="en-US" altLang="ko-KR" sz="1200" b="1" i="0" u="none" strike="noStrike" cap="none" normalizeH="0" baseline="0" dirty="0" err="1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calloc</a:t>
              </a: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  <a:br>
                <a:rPr kumimoji="0" lang="en-US" altLang="ko-KR" sz="1200" b="1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kumimoji="0" lang="en-US" altLang="ko-KR" sz="1200" b="1" i="0" u="none" strike="noStrike" cap="none" normalizeH="0" baseline="0" dirty="0" err="1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realloc</a:t>
              </a:r>
              <a:r>
                <a:rPr kumimoji="0" lang="en-US" altLang="ko-KR" sz="1200" b="1" i="0" u="none" strike="noStrike" cap="none" normalizeH="0" baseline="0" dirty="0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(),</a:t>
              </a:r>
              <a:r>
                <a:rPr kumimoji="0" lang="en-US" altLang="ko-KR" sz="1200" b="1" i="0" u="none" strike="noStrike" cap="none" normalizeH="0" dirty="0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free(), </a:t>
              </a:r>
              <a:r>
                <a:rPr kumimoji="0" lang="en-US" altLang="ko-KR" sz="1200" b="1" i="0" u="none" strike="noStrike" cap="none" normalizeH="0" dirty="0" err="1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sbrk</a:t>
              </a:r>
              <a:r>
                <a:rPr kumimoji="0" lang="en-US" altLang="ko-KR" sz="1200" b="1" i="0" u="none" strike="noStrike" cap="none" normalizeH="0" dirty="0">
                  <a:ln>
                    <a:noFill/>
                  </a:ln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()</a:t>
              </a:r>
              <a:endParaRPr kumimoji="0" lang="ko-KR" altLang="en-US" sz="1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16DB81D-346C-652A-F83C-F52E18134FC1}"/>
                </a:ext>
              </a:extLst>
            </p:cNvPr>
            <p:cNvSpPr txBox="1"/>
            <p:nvPr/>
          </p:nvSpPr>
          <p:spPr>
            <a:xfrm rot="16200000">
              <a:off x="288329" y="4006524"/>
              <a:ext cx="13577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latin typeface="+mn-lt"/>
                </a:rPr>
                <a:t>User space</a:t>
              </a:r>
              <a:endParaRPr lang="ko-KR" altLang="en-US" sz="1600" b="1" dirty="0">
                <a:latin typeface="+mn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51A482-B56C-6214-722A-78D78F96A040}"/>
                </a:ext>
              </a:extLst>
            </p:cNvPr>
            <p:cNvSpPr txBox="1"/>
            <p:nvPr/>
          </p:nvSpPr>
          <p:spPr>
            <a:xfrm rot="16200000">
              <a:off x="238844" y="5413773"/>
              <a:ext cx="14567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latin typeface="+mn-lt"/>
                </a:rPr>
                <a:t>Kernel space</a:t>
              </a:r>
              <a:endParaRPr lang="ko-KR" altLang="en-US" sz="1600" b="1" dirty="0">
                <a:latin typeface="+mn-lt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C0D0BF8-3AAB-84D5-CED8-AB2D4BA0E2C1}"/>
                </a:ext>
              </a:extLst>
            </p:cNvPr>
            <p:cNvSpPr/>
            <p:nvPr/>
          </p:nvSpPr>
          <p:spPr bwMode="auto">
            <a:xfrm>
              <a:off x="1212491" y="5704471"/>
              <a:ext cx="3659197" cy="579215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41000">
                  <a:schemeClr val="bg1"/>
                </a:gs>
              </a:gsLst>
              <a:lin ang="5400000" scaled="1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67CC268-28F3-C891-EE1E-5FCAC129E3EB}"/>
                </a:ext>
              </a:extLst>
            </p:cNvPr>
            <p:cNvSpPr/>
            <p:nvPr/>
          </p:nvSpPr>
          <p:spPr bwMode="auto">
            <a:xfrm>
              <a:off x="3721577" y="4270985"/>
              <a:ext cx="1398604" cy="42576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5400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400" b="1" dirty="0">
                  <a:latin typeface="+mn-lt"/>
                </a:rPr>
                <a:t>C standard library</a:t>
              </a:r>
              <a:endParaRPr kumimoji="0" lang="ko-KR" altLang="en-US" sz="1400" b="1" i="0" u="none" strike="noStrike" cap="none" normalizeH="0" baseline="0" dirty="0">
                <a:ln>
                  <a:noFill/>
                </a:ln>
                <a:effectLst/>
                <a:latin typeface="+mn-lt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E969972-1EAD-79EB-405E-EC0D5CD3C04C}"/>
                </a:ext>
              </a:extLst>
            </p:cNvPr>
            <p:cNvSpPr/>
            <p:nvPr/>
          </p:nvSpPr>
          <p:spPr>
            <a:xfrm>
              <a:off x="1580901" y="5037057"/>
              <a:ext cx="8643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brk</a:t>
              </a:r>
              <a:r>
                <a:rPr lang="en-US" altLang="ko-KR" sz="12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ko-KR" sz="12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mmap</a:t>
              </a:r>
              <a:endParaRPr lang="ko-KR" altLang="en-US" sz="12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FC144C-6ACB-7BCD-B44F-336FD80D20F0}"/>
                </a:ext>
              </a:extLst>
            </p:cNvPr>
            <p:cNvSpPr/>
            <p:nvPr/>
          </p:nvSpPr>
          <p:spPr bwMode="auto">
            <a:xfrm>
              <a:off x="1592408" y="3676440"/>
              <a:ext cx="185921" cy="1859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E1ABF7C-CA9A-86ED-A149-8B8DA4E687E3}"/>
                </a:ext>
              </a:extLst>
            </p:cNvPr>
            <p:cNvSpPr/>
            <p:nvPr/>
          </p:nvSpPr>
          <p:spPr bwMode="auto">
            <a:xfrm>
              <a:off x="2184238" y="3638340"/>
              <a:ext cx="185921" cy="1859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1A1032F-79B7-4737-F09E-978DE28F0EE5}"/>
                </a:ext>
              </a:extLst>
            </p:cNvPr>
            <p:cNvSpPr/>
            <p:nvPr/>
          </p:nvSpPr>
          <p:spPr bwMode="auto">
            <a:xfrm>
              <a:off x="1775288" y="4489240"/>
              <a:ext cx="185921" cy="1859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8186160-26C9-C46B-F9C7-FD1801F853B8}"/>
                </a:ext>
              </a:extLst>
            </p:cNvPr>
            <p:cNvSpPr/>
            <p:nvPr/>
          </p:nvSpPr>
          <p:spPr bwMode="auto">
            <a:xfrm>
              <a:off x="1986118" y="4489961"/>
              <a:ext cx="185921" cy="18592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endParaRPr>
            </a:p>
          </p:txBody>
        </p:sp>
        <p:cxnSp>
          <p:nvCxnSpPr>
            <p:cNvPr id="22" name="구부러진 연결선 45">
              <a:extLst>
                <a:ext uri="{FF2B5EF4-FFF2-40B4-BE49-F238E27FC236}">
                  <a16:creationId xmlns:a16="http://schemas.microsoft.com/office/drawing/2014/main" id="{529C9232-764C-CD64-1738-89A1FA21B93F}"/>
                </a:ext>
              </a:extLst>
            </p:cNvPr>
            <p:cNvCxnSpPr>
              <a:stCxn id="18" idx="2"/>
              <a:endCxn id="19" idx="2"/>
            </p:cNvCxnSpPr>
            <p:nvPr/>
          </p:nvCxnSpPr>
          <p:spPr bwMode="auto">
            <a:xfrm rot="5400000" flipH="1" flipV="1">
              <a:off x="1962234" y="3547396"/>
              <a:ext cx="38100" cy="591830"/>
            </a:xfrm>
            <a:prstGeom prst="curvedConnector3">
              <a:avLst>
                <a:gd name="adj1" fmla="val -1175000"/>
              </a:avLst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구부러진 연결선 56">
              <a:extLst>
                <a:ext uri="{FF2B5EF4-FFF2-40B4-BE49-F238E27FC236}">
                  <a16:creationId xmlns:a16="http://schemas.microsoft.com/office/drawing/2014/main" id="{7BE7D8ED-CEBC-1C96-0E37-3512C999FB2F}"/>
                </a:ext>
              </a:extLst>
            </p:cNvPr>
            <p:cNvCxnSpPr>
              <a:stCxn id="20" idx="2"/>
              <a:endCxn id="21" idx="2"/>
            </p:cNvCxnSpPr>
            <p:nvPr/>
          </p:nvCxnSpPr>
          <p:spPr bwMode="auto">
            <a:xfrm rot="16200000" flipH="1">
              <a:off x="1973304" y="4570106"/>
              <a:ext cx="721" cy="210830"/>
            </a:xfrm>
            <a:prstGeom prst="curvedConnector3">
              <a:avLst>
                <a:gd name="adj1" fmla="val 55915673"/>
              </a:avLst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2D963FF-331E-9C12-0C29-E2554E7A9F24}"/>
              </a:ext>
            </a:extLst>
          </p:cNvPr>
          <p:cNvCxnSpPr/>
          <p:nvPr/>
        </p:nvCxnSpPr>
        <p:spPr bwMode="auto">
          <a:xfrm>
            <a:off x="7571091" y="1688348"/>
            <a:ext cx="0" cy="15435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B2B5A99-9737-2872-AF05-81DC74E222E9}"/>
              </a:ext>
            </a:extLst>
          </p:cNvPr>
          <p:cNvCxnSpPr>
            <a:cxnSpLocks/>
          </p:cNvCxnSpPr>
          <p:nvPr/>
        </p:nvCxnSpPr>
        <p:spPr bwMode="auto">
          <a:xfrm flipV="1">
            <a:off x="7571091" y="4251995"/>
            <a:ext cx="0" cy="14012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15249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F9875C-7AD4-A905-E2D9-9C4125A9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30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823535-D615-FE6B-B483-982B7710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Test Your Code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816E7C-BC42-0FCB-2675-C4EF79BDCC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 shell scripts (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testheap1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testheap2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provided in /test</a:t>
            </a: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testheap1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 four cases 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heapmgrgnu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heapmgrkr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heapmgr1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reports timing and memory usage statistics,</a:t>
            </a:r>
            <a:b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call count 50000, and with maximum chunk sizes 1000 and 10000</a:t>
            </a:r>
            <a:b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ko-KR" altLang="en-US" sz="24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ACAF77-245B-44D3-8D11-15CFC38E2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022" y="3098010"/>
            <a:ext cx="6315956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17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F9875C-7AD4-A905-E2D9-9C4125A9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D823535-D615-FE6B-B483-982B7710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Test Your Code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816E7C-BC42-0FCB-2675-C4EF79BDCC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testheap2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 five cases</a:t>
            </a:r>
            <a:b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heapmgrgnu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heapmgrkr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heapmgr1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heapmgr2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b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reports timing and memory usage statistics,</a:t>
            </a:r>
            <a:b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call count 50000, and with maximum chunk sizes 1000 and 10000</a:t>
            </a:r>
            <a:b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ko-KR" altLang="en-US" sz="24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9DE462-5D94-4326-BA90-87E884A3F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548" y="3102773"/>
            <a:ext cx="6296904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87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8C1065B-3925-6B1C-DD26-ED9C644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32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715C3A-05DD-B248-2F1B-899F31039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Test Your Code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AA8AE0-4AF1-4457-A7BC-9E7671AFD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72" y="1683318"/>
            <a:ext cx="8776455" cy="365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67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7300C0-A900-0F5A-DEAE-EC80DA3E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33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237FBB0-20C2-1144-572E-25A9AEDB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Test Your Code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50BB75-BE9D-6FED-F286-8487972C3F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./testheap1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or 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./testheap2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timing and memory usage statistics for all codes</a:t>
            </a:r>
          </a:p>
          <a:p>
            <a:pPr marL="0" indent="0">
              <a:buNone/>
            </a:pPr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./testheapmgr1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LIFO_fixed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100 1000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 a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LIFO_fixed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test with 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testheapmgr1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heapmgr_malloc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heapmgr_free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100 times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(maximum) size of each memory chunk is 1000 bytes</a:t>
            </a:r>
          </a:p>
        </p:txBody>
      </p:sp>
    </p:spTree>
    <p:extLst>
      <p:ext uri="{BB962C8B-B14F-4D97-AF65-F5344CB8AC3E}">
        <p14:creationId xmlns:p14="http://schemas.microsoft.com/office/powerpoint/2010/main" val="1758825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15F36B-ADA0-488A-8E76-46CBBF8F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34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7DE9758-FF5F-4868-BFDA-0CBBC371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Test Your Code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5A51DCD3-30A9-4ED3-B6DB-AA2AAD8AFF0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altLang="ko-KR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Set the product of the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number of calls </a:t>
                </a:r>
                <a:r>
                  <a:rPr lang="en-US" altLang="ko-KR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and </a:t>
                </a:r>
                <a:r>
                  <a:rPr lang="en-US" altLang="ko-KR" sz="24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size in bytes</a:t>
                </a:r>
                <a:r>
                  <a:rPr lang="en-US" altLang="ko-KR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to less than or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5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×</m:t>
                        </m:r>
                        <m:r>
                          <a:rPr lang="en-US" altLang="ko-KR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ko-KR" sz="2400" b="0" i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8</m:t>
                        </m:r>
                      </m:sup>
                    </m:sSup>
                  </m:oMath>
                </a14:m>
                <a:endParaRPr lang="en-US" altLang="ko-KR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lvl="1"/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$ ./testheapmgr1 </a:t>
                </a:r>
                <a:r>
                  <a:rPr lang="en-US" altLang="ko-KR" sz="2000" dirty="0" err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LIFO_fixed</a:t>
                </a:r>
                <a:r>
                  <a:rPr lang="en-US" altLang="ko-KR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100000 100000 (X)</a:t>
                </a:r>
              </a:p>
              <a:p>
                <a:pPr lvl="1"/>
                <a:r>
                  <a:rPr lang="en-US" altLang="ko-KR" sz="2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If CPU time consumed is more then 5 minutes, </a:t>
                </a:r>
                <a:r>
                  <a:rPr lang="en-US" altLang="ko-KR" sz="2000" dirty="0" err="1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testheapmgr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will abort execution</a:t>
                </a:r>
                <a:endParaRPr lang="en-US" altLang="ko-KR" sz="20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endParaRPr lang="en-US" altLang="ko-KR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altLang="ko-KR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 all tests evaluating the implementation on the Bacchus machine,	          (number of cells) x</a:t>
                </a:r>
                <a:r>
                  <a:rPr lang="ko-KR" altLang="en-US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(size in bytes)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≤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altLang="ko-KR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5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ahoma" panose="020B0604030504040204" pitchFamily="34" charset="0"/>
                          </a:rPr>
                          <m:t>×</m:t>
                        </m:r>
                        <m:r>
                          <a:rPr lang="en-US" altLang="ko-KR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10</m:t>
                        </m:r>
                      </m:e>
                      <m:sup>
                        <m:r>
                          <a:rPr lang="en-US" altLang="ko-KR" sz="240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guaranteed</a:t>
                </a:r>
              </a:p>
            </p:txBody>
          </p:sp>
        </mc:Choice>
        <mc:Fallback xmlns="">
          <p:sp>
            <p:nvSpPr>
              <p:cNvPr id="4" name="텍스트 개체 틀 3">
                <a:extLst>
                  <a:ext uri="{FF2B5EF4-FFF2-40B4-BE49-F238E27FC236}">
                    <a16:creationId xmlns:a16="http://schemas.microsoft.com/office/drawing/2014/main" id="{5A51DCD3-30A9-4ED3-B6DB-AA2AAD8AF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268" t="-1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897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7E2B02-09D7-D748-FDD6-9B2FFE1F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35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CD7A80-F1B8-D826-6513-EEECFBCC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Grading - heapmgr1.c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0FFB02-47BF-ED59-CA73-7183583BF3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Submit format (12 / 100)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readme, files with proper names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from the user’ viewpoint: function correctness  (78 / 100)</a:t>
            </a:r>
          </a:p>
          <a:p>
            <a:pPr lvl="1"/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heapmgr_malloc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(),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heapmgr_free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are well-designed (include validity check)</a:t>
            </a:r>
          </a:p>
          <a:p>
            <a:pPr lvl="2"/>
            <a:r>
              <a:rPr lang="en-US" altLang="ko-K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code executes all malloc() and free() without any memory errors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consumption: faster than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heapmgrkr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altLang="ko-K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free() should be faster (</a:t>
            </a:r>
            <a:r>
              <a:rPr lang="en-US" altLang="ko-KR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LIFO_fixed</a:t>
            </a:r>
            <a:r>
              <a:rPr lang="en-US" altLang="ko-K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LIFO_random</a:t>
            </a:r>
            <a:r>
              <a:rPr lang="en-US" altLang="ko-K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FIFO_random</a:t>
            </a:r>
            <a:r>
              <a:rPr lang="en-US" altLang="ko-K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lvl="2"/>
            <a:r>
              <a:rPr lang="en-US" altLang="ko-K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time should be faster (</a:t>
            </a:r>
            <a:r>
              <a:rPr lang="en-US" altLang="ko-KR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random_fixed</a:t>
            </a:r>
            <a:r>
              <a:rPr lang="en-US" altLang="ko-K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16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random_random</a:t>
            </a:r>
            <a:r>
              <a:rPr lang="en-US" altLang="ko-K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buNone/>
            </a:pPr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from the programmer’s viewpoint (10 / 100)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Clarity (names, comments, line lengths, indentation, etc.)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 validation using assert()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647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7E2B02-09D7-D748-FDD6-9B2FFE1F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CD7A80-F1B8-D826-6513-EEECFBCC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Grading - heapmgr1.c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4B8688-B7E0-490D-9D25-EE1BECE66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37" r="23"/>
          <a:stretch/>
        </p:blipFill>
        <p:spPr>
          <a:xfrm>
            <a:off x="6550828" y="1103827"/>
            <a:ext cx="4427218" cy="46503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C75AEDB-1D66-492F-AC1E-DFE4C21C1752}"/>
              </a:ext>
            </a:extLst>
          </p:cNvPr>
          <p:cNvGrpSpPr/>
          <p:nvPr/>
        </p:nvGrpSpPr>
        <p:grpSpPr>
          <a:xfrm>
            <a:off x="1213953" y="1103827"/>
            <a:ext cx="4122922" cy="4650346"/>
            <a:chOff x="1213953" y="1103827"/>
            <a:chExt cx="4122922" cy="465034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922DE0C-BE45-458A-9C82-1E8AD7F1CC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t="1" r="-180" b="48516"/>
            <a:stretch/>
          </p:blipFill>
          <p:spPr>
            <a:xfrm>
              <a:off x="1213953" y="1105288"/>
              <a:ext cx="4122922" cy="464888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23106D-1062-4C03-A128-4B345E5260EF}"/>
                </a:ext>
              </a:extLst>
            </p:cNvPr>
            <p:cNvSpPr/>
            <p:nvPr/>
          </p:nvSpPr>
          <p:spPr>
            <a:xfrm>
              <a:off x="1213953" y="1103827"/>
              <a:ext cx="655328" cy="115373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E8FFA9-6792-4D4C-98E1-DA7EECB7978F}"/>
              </a:ext>
            </a:extLst>
          </p:cNvPr>
          <p:cNvSpPr/>
          <p:nvPr/>
        </p:nvSpPr>
        <p:spPr>
          <a:xfrm>
            <a:off x="9656472" y="2984500"/>
            <a:ext cx="361950" cy="5397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E87602-DED0-438A-A596-345D38AA929D}"/>
              </a:ext>
            </a:extLst>
          </p:cNvPr>
          <p:cNvSpPr/>
          <p:nvPr/>
        </p:nvSpPr>
        <p:spPr>
          <a:xfrm>
            <a:off x="10031122" y="3498850"/>
            <a:ext cx="361950" cy="3567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900FFA-69F6-4445-A6EA-5E72881C5948}"/>
              </a:ext>
            </a:extLst>
          </p:cNvPr>
          <p:cNvSpPr/>
          <p:nvPr/>
        </p:nvSpPr>
        <p:spPr>
          <a:xfrm>
            <a:off x="9643772" y="1085953"/>
            <a:ext cx="361950" cy="5397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B17269-7A4D-47A4-9340-AE47232CCA66}"/>
              </a:ext>
            </a:extLst>
          </p:cNvPr>
          <p:cNvSpPr/>
          <p:nvPr/>
        </p:nvSpPr>
        <p:spPr>
          <a:xfrm>
            <a:off x="10037472" y="1600303"/>
            <a:ext cx="361950" cy="3567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C58FB9-57E4-4BDC-BAE1-4A5F047ED692}"/>
              </a:ext>
            </a:extLst>
          </p:cNvPr>
          <p:cNvSpPr/>
          <p:nvPr/>
        </p:nvSpPr>
        <p:spPr>
          <a:xfrm>
            <a:off x="4036722" y="4032353"/>
            <a:ext cx="361950" cy="5143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3959DA-DEF4-44C0-917C-1CBC21E778F9}"/>
              </a:ext>
            </a:extLst>
          </p:cNvPr>
          <p:cNvSpPr/>
          <p:nvPr/>
        </p:nvSpPr>
        <p:spPr>
          <a:xfrm>
            <a:off x="4425121" y="4514953"/>
            <a:ext cx="361950" cy="35677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D3455F-ABF0-4972-BFA7-140E25188773}"/>
              </a:ext>
            </a:extLst>
          </p:cNvPr>
          <p:cNvSpPr/>
          <p:nvPr/>
        </p:nvSpPr>
        <p:spPr>
          <a:xfrm>
            <a:off x="4798637" y="4014667"/>
            <a:ext cx="538237" cy="87737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519316-7F51-48AD-9B95-31AA32D9E3F8}"/>
              </a:ext>
            </a:extLst>
          </p:cNvPr>
          <p:cNvSpPr/>
          <p:nvPr/>
        </p:nvSpPr>
        <p:spPr>
          <a:xfrm>
            <a:off x="10424569" y="1095279"/>
            <a:ext cx="538237" cy="87737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7BE8B7-1EDC-4702-AD90-D5052BA70D64}"/>
              </a:ext>
            </a:extLst>
          </p:cNvPr>
          <p:cNvSpPr/>
          <p:nvPr/>
        </p:nvSpPr>
        <p:spPr>
          <a:xfrm>
            <a:off x="10424569" y="3001279"/>
            <a:ext cx="538237" cy="87737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792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5EE4CE0-D82F-47C2-A9C3-752EF0B3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37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8A1D45-A96D-47F8-8EAF-A2D990AA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Grading - heapmgr2.c (Extra Credit)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2AB658-5F72-4D95-AB64-021E94CE49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from the user’ viewpoint: function correctness (+30%)</a:t>
            </a:r>
          </a:p>
          <a:p>
            <a:pPr lvl="1"/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heapmgr_malloc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heapmgr_free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well-designed (using bins) (include validity check)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consumption: faster than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heapmgrkr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heapmgr1</a:t>
            </a:r>
          </a:p>
          <a:p>
            <a:pPr lvl="2"/>
            <a:r>
              <a:rPr lang="en-US" altLang="ko-K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 time should be faster (in</a:t>
            </a:r>
            <a:r>
              <a:rPr lang="ko-KR" alt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r>
              <a:rPr lang="ko-KR" alt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ko-KR" altLang="en-US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cases)</a:t>
            </a:r>
            <a:endParaRPr lang="en-US" altLang="ko-KR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 credit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 to 30% of the scores you earn for implementing 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heapmgr1.c</a:t>
            </a:r>
          </a:p>
          <a:p>
            <a:pPr lvl="1"/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cs typeface="Tahoma" panose="020B0604030504040204" pitchFamily="34" charset="0"/>
              </a:rPr>
              <a:t>You will not get the 30% extra credit just by submitting heapmgr2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If you do not get a perfect score on heapmgr2, extra credit you receive will be reduced</a:t>
            </a:r>
            <a:endParaRPr lang="ko-KR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09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B7E2B02-09D7-D748-FDD6-9B2FFE1FE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38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4CD7A80-F1B8-D826-6513-EEECFBCC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Grading - heapmgr2.c (Extra Credit)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F4B8688-B7E0-490D-9D25-EE1BECE66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37" r="23"/>
          <a:stretch/>
        </p:blipFill>
        <p:spPr>
          <a:xfrm>
            <a:off x="6550828" y="1103827"/>
            <a:ext cx="4427218" cy="46503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7C75AEDB-1D66-492F-AC1E-DFE4C21C1752}"/>
              </a:ext>
            </a:extLst>
          </p:cNvPr>
          <p:cNvGrpSpPr/>
          <p:nvPr/>
        </p:nvGrpSpPr>
        <p:grpSpPr>
          <a:xfrm>
            <a:off x="1213953" y="1103827"/>
            <a:ext cx="4122922" cy="4650346"/>
            <a:chOff x="1213953" y="1103827"/>
            <a:chExt cx="4122922" cy="465034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922DE0C-BE45-458A-9C82-1E8AD7F1CC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" t="1" r="-180" b="48516"/>
            <a:stretch/>
          </p:blipFill>
          <p:spPr>
            <a:xfrm>
              <a:off x="1213953" y="1105288"/>
              <a:ext cx="4122922" cy="464888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023106D-1062-4C03-A128-4B345E5260EF}"/>
                </a:ext>
              </a:extLst>
            </p:cNvPr>
            <p:cNvSpPr/>
            <p:nvPr/>
          </p:nvSpPr>
          <p:spPr>
            <a:xfrm>
              <a:off x="1213953" y="1103827"/>
              <a:ext cx="655328" cy="115373"/>
            </a:xfrm>
            <a:prstGeom prst="rect">
              <a:avLst/>
            </a:prstGeom>
            <a:solidFill>
              <a:srgbClr val="0C0C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0E87602-DED0-438A-A596-345D38AA929D}"/>
              </a:ext>
            </a:extLst>
          </p:cNvPr>
          <p:cNvSpPr/>
          <p:nvPr/>
        </p:nvSpPr>
        <p:spPr>
          <a:xfrm>
            <a:off x="10046362" y="4876800"/>
            <a:ext cx="361950" cy="877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931B99-51BD-48EC-9118-A6C97F08E5E8}"/>
              </a:ext>
            </a:extLst>
          </p:cNvPr>
          <p:cNvSpPr/>
          <p:nvPr/>
        </p:nvSpPr>
        <p:spPr>
          <a:xfrm>
            <a:off x="10022894" y="3005553"/>
            <a:ext cx="361950" cy="877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438C5F-4D88-4FB3-9B93-200C42F0848A}"/>
              </a:ext>
            </a:extLst>
          </p:cNvPr>
          <p:cNvSpPr/>
          <p:nvPr/>
        </p:nvSpPr>
        <p:spPr>
          <a:xfrm>
            <a:off x="10000034" y="1111447"/>
            <a:ext cx="361950" cy="877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4A6AB0-F503-4276-B9DF-BB084445F187}"/>
              </a:ext>
            </a:extLst>
          </p:cNvPr>
          <p:cNvSpPr/>
          <p:nvPr/>
        </p:nvSpPr>
        <p:spPr>
          <a:xfrm>
            <a:off x="4392930" y="4023360"/>
            <a:ext cx="361950" cy="87737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F48A7B-A381-4CBE-8F4B-F305DCF03C0A}"/>
              </a:ext>
            </a:extLst>
          </p:cNvPr>
          <p:cNvSpPr/>
          <p:nvPr/>
        </p:nvSpPr>
        <p:spPr>
          <a:xfrm>
            <a:off x="4798637" y="4014667"/>
            <a:ext cx="538237" cy="87737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FEE1CED-82BD-44B3-BB25-AB3D0B20F797}"/>
              </a:ext>
            </a:extLst>
          </p:cNvPr>
          <p:cNvSpPr/>
          <p:nvPr/>
        </p:nvSpPr>
        <p:spPr>
          <a:xfrm>
            <a:off x="10424569" y="1095279"/>
            <a:ext cx="538237" cy="87737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4CA291E-7D2C-4373-90EB-5ED0A37AF165}"/>
              </a:ext>
            </a:extLst>
          </p:cNvPr>
          <p:cNvSpPr/>
          <p:nvPr/>
        </p:nvSpPr>
        <p:spPr>
          <a:xfrm>
            <a:off x="10424569" y="3001279"/>
            <a:ext cx="538237" cy="87737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C4C8EB-1C40-4818-9D6E-778374369393}"/>
              </a:ext>
            </a:extLst>
          </p:cNvPr>
          <p:cNvSpPr/>
          <p:nvPr/>
        </p:nvSpPr>
        <p:spPr>
          <a:xfrm>
            <a:off x="10432189" y="4868251"/>
            <a:ext cx="538237" cy="877373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190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A529E4-4B8E-9B79-9382-917C9ECB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39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1728C0-A5EF-8AD9-1C42-39BE54A6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Content of readme file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8B3D2-EB36-2C2E-3BAA-923BA8D01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 name and student ID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 of 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./testheap1 or ./testheap2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(paste the output of the 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testheap1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testheap2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script)</a:t>
            </a:r>
          </a:p>
          <a:p>
            <a:endParaRPr lang="en-US" altLang="ko-KR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(Optionally) An indication of how much time you spent doing the assignment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(Optionally) Your assessment of the assignment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(Optionally) Any information that will help us to grade your work in the most favorable light</a:t>
            </a:r>
            <a:endParaRPr lang="ko-KR" altLang="en-US" sz="24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21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125C80-88AE-D5FE-5849-42D17ABF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4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7A6D0EA-6F94-1096-5B54-CDC66E99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Have You Learned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11F780-7430-3253-DDC4-2D36516C0A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K&amp;R Heap Manager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7AC10DBC-D31B-442D-DDE2-B65FD8AF5B6F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2290762"/>
            <a:ext cx="7848600" cy="2438400"/>
            <a:chOff x="288" y="2448"/>
            <a:chExt cx="5136" cy="1728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FDA1C9C-ABC3-6F26-07BA-5F8AD8A22C45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432" y="3168"/>
              <a:ext cx="4992" cy="1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6C22322-302B-2A95-ED43-C2B5585F2D8D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32" y="3168"/>
              <a:ext cx="528" cy="100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3419E33F-E9B0-63C1-935D-5A72F4B65C97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872" y="3168"/>
              <a:ext cx="528" cy="100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6CC9177-9628-8630-2555-A9D4EA9DCD15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400" y="3168"/>
              <a:ext cx="624" cy="1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19652125-39BA-7F0B-FDEE-F66EA1D9AF2C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024" y="3168"/>
              <a:ext cx="912" cy="100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Char char="•"/>
              </a:pPr>
              <a:endParaRPr lang="ko-KR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F457F47A-CD64-BFF5-BEA4-BA0991096DA1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73" y="3408"/>
              <a:ext cx="39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In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use</a:t>
              </a: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4A043A9A-0707-46F7-5B13-7BA4DDDD3446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961" y="3408"/>
              <a:ext cx="39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In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use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5344F7B2-1B79-F9BE-EA11-29B6A75B9A91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3306" y="3408"/>
              <a:ext cx="39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In</a:t>
              </a:r>
            </a:p>
            <a:p>
              <a:pPr algn="ctr"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 b="1">
                  <a:solidFill>
                    <a:schemeClr val="bg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use</a:t>
              </a: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68D08BDD-951E-88B4-3F7A-A64BBDBB9361}"/>
                </a:ext>
              </a:extLst>
            </p:cNvPr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624" y="2736"/>
              <a:ext cx="528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62FB67DA-F55C-39F3-5711-98D9DA498FB2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88" y="2448"/>
              <a:ext cx="768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Free list</a:t>
              </a: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8CC349C-8B17-AA87-A0C3-476F41D12292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1160" y="2784"/>
              <a:ext cx="1624" cy="448"/>
            </a:xfrm>
            <a:custGeom>
              <a:avLst/>
              <a:gdLst>
                <a:gd name="T0" fmla="*/ 88 w 1624"/>
                <a:gd name="T1" fmla="*/ 384 h 448"/>
                <a:gd name="T2" fmla="*/ 136 w 1624"/>
                <a:gd name="T3" fmla="*/ 384 h 448"/>
                <a:gd name="T4" fmla="*/ 904 w 1624"/>
                <a:gd name="T5" fmla="*/ 0 h 448"/>
                <a:gd name="T6" fmla="*/ 1624 w 1624"/>
                <a:gd name="T7" fmla="*/ 384 h 4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24"/>
                <a:gd name="T13" fmla="*/ 0 h 448"/>
                <a:gd name="T14" fmla="*/ 1624 w 1624"/>
                <a:gd name="T15" fmla="*/ 448 h 4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24" h="448">
                  <a:moveTo>
                    <a:pt x="88" y="384"/>
                  </a:moveTo>
                  <a:cubicBezTo>
                    <a:pt x="44" y="416"/>
                    <a:pt x="0" y="448"/>
                    <a:pt x="136" y="384"/>
                  </a:cubicBezTo>
                  <a:cubicBezTo>
                    <a:pt x="272" y="320"/>
                    <a:pt x="656" y="0"/>
                    <a:pt x="904" y="0"/>
                  </a:cubicBezTo>
                  <a:cubicBezTo>
                    <a:pt x="1152" y="0"/>
                    <a:pt x="1388" y="192"/>
                    <a:pt x="1624" y="384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F81B3A15-4A34-9A9E-3777-AE5380903AA1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2880" y="2832"/>
              <a:ext cx="2304" cy="336"/>
            </a:xfrm>
            <a:custGeom>
              <a:avLst/>
              <a:gdLst>
                <a:gd name="T0" fmla="*/ 0 w 1536"/>
                <a:gd name="T1" fmla="*/ 336 h 336"/>
                <a:gd name="T2" fmla="*/ 5832 w 1536"/>
                <a:gd name="T3" fmla="*/ 0 h 336"/>
                <a:gd name="T4" fmla="*/ 11664 w 1536"/>
                <a:gd name="T5" fmla="*/ 336 h 336"/>
                <a:gd name="T6" fmla="*/ 0 60000 65536"/>
                <a:gd name="T7" fmla="*/ 0 60000 65536"/>
                <a:gd name="T8" fmla="*/ 0 60000 65536"/>
                <a:gd name="T9" fmla="*/ 0 w 1536"/>
                <a:gd name="T10" fmla="*/ 0 h 336"/>
                <a:gd name="T11" fmla="*/ 1536 w 1536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336">
                  <a:moveTo>
                    <a:pt x="0" y="336"/>
                  </a:moveTo>
                  <a:cubicBezTo>
                    <a:pt x="256" y="168"/>
                    <a:pt x="512" y="0"/>
                    <a:pt x="768" y="0"/>
                  </a:cubicBezTo>
                  <a:cubicBezTo>
                    <a:pt x="1024" y="0"/>
                    <a:pt x="1280" y="168"/>
                    <a:pt x="1536" y="336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8A2AA39E-BE53-4B21-AD6C-FEF8C22CC706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1200" y="2608"/>
              <a:ext cx="4080" cy="560"/>
            </a:xfrm>
            <a:custGeom>
              <a:avLst/>
              <a:gdLst>
                <a:gd name="T0" fmla="*/ 4080 w 4080"/>
                <a:gd name="T1" fmla="*/ 560 h 560"/>
                <a:gd name="T2" fmla="*/ 3792 w 4080"/>
                <a:gd name="T3" fmla="*/ 272 h 560"/>
                <a:gd name="T4" fmla="*/ 3456 w 4080"/>
                <a:gd name="T5" fmla="*/ 128 h 560"/>
                <a:gd name="T6" fmla="*/ 1968 w 4080"/>
                <a:gd name="T7" fmla="*/ 80 h 560"/>
                <a:gd name="T8" fmla="*/ 384 w 4080"/>
                <a:gd name="T9" fmla="*/ 80 h 560"/>
                <a:gd name="T10" fmla="*/ 0 w 4080"/>
                <a:gd name="T11" fmla="*/ 560 h 5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80"/>
                <a:gd name="T19" fmla="*/ 0 h 560"/>
                <a:gd name="T20" fmla="*/ 4080 w 4080"/>
                <a:gd name="T21" fmla="*/ 560 h 5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80" h="560">
                  <a:moveTo>
                    <a:pt x="4080" y="560"/>
                  </a:moveTo>
                  <a:cubicBezTo>
                    <a:pt x="3988" y="452"/>
                    <a:pt x="3896" y="344"/>
                    <a:pt x="3792" y="272"/>
                  </a:cubicBezTo>
                  <a:cubicBezTo>
                    <a:pt x="3688" y="200"/>
                    <a:pt x="3760" y="160"/>
                    <a:pt x="3456" y="128"/>
                  </a:cubicBezTo>
                  <a:cubicBezTo>
                    <a:pt x="3152" y="96"/>
                    <a:pt x="2480" y="88"/>
                    <a:pt x="1968" y="80"/>
                  </a:cubicBezTo>
                  <a:cubicBezTo>
                    <a:pt x="1456" y="72"/>
                    <a:pt x="712" y="0"/>
                    <a:pt x="384" y="80"/>
                  </a:cubicBezTo>
                  <a:cubicBezTo>
                    <a:pt x="56" y="160"/>
                    <a:pt x="28" y="360"/>
                    <a:pt x="0" y="56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1A1C3115-7B05-DAF3-4532-6A9D0874819F}"/>
                </a:ext>
              </a:extLst>
            </p:cNvPr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248" y="3552"/>
              <a:ext cx="32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20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AE8B5156-1374-EE2F-155F-68D85E058189}"/>
                </a:ext>
              </a:extLst>
            </p:cNvPr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620" y="3504"/>
              <a:ext cx="22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8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5311E1A7-365B-90D2-677C-C7F85562635C}"/>
                </a:ext>
              </a:extLst>
            </p:cNvPr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444" y="3504"/>
              <a:ext cx="320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lang="en-US" altLang="ko-KR" sz="2400">
                  <a:latin typeface="Times New Roman" panose="02020603050405020304" pitchFamily="18" charset="0"/>
                  <a:ea typeface="굴림" panose="020B0600000101010101" pitchFamily="50" charset="-127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6608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A529E4-4B8E-9B79-9382-917C9ECB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40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1728C0-A5EF-8AD9-1C42-39BE54A6D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Submit?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8B3D2-EB36-2C2E-3BAA-923BA8D013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a directory (assuming your ID is 202500000)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mkdir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202500000_assign3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your code and readme file there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mv heapmgr1.c (heapmgr2.c)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readme 202500000_assign3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Make a </a:t>
            </a:r>
            <a:r>
              <a:rPr lang="en-US" altLang="ko-KR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gzipped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tar file for</a:t>
            </a:r>
            <a:r>
              <a:rPr lang="ko-KR" altLang="en-US" sz="2400" dirty="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submission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$ tar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zcf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202500000_assign3.tar.gz 202500000_assign3</a:t>
            </a: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</a:t>
            </a:r>
            <a:r>
              <a:rPr lang="en-US" altLang="ko-KR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submit </a:t>
            </a:r>
            <a:r>
              <a:rPr lang="en-US" altLang="ko-KR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even if you did not use them in your implementation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this case, submit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0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given in the assignment without modification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1860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A247E5F-BC25-4F91-BBD9-58C6EF5F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41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CB39EB4-1138-4891-ADF9-72006A63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Submit?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CB299F-6F3E-48B2-9638-84ED09F0A5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ko-KR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set </a:t>
            </a:r>
            <a:r>
              <a:rPr lang="en-US" altLang="ko-KR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files and directory’s names </a:t>
            </a:r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match the examples above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Don’t use any extension for readme file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Don’t use dash for submit files</a:t>
            </a: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 files and directories as shown above, then proceed with </a:t>
            </a:r>
            <a:r>
              <a:rPr lang="en-US" altLang="ko-KR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compression</a:t>
            </a:r>
          </a:p>
          <a:p>
            <a:r>
              <a:rPr lang="en-US" altLang="ko-KR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Deadline:</a:t>
            </a:r>
            <a:r>
              <a:rPr lang="ko-KR" altLang="en-US" sz="24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~5.1(Thu)</a:t>
            </a:r>
            <a:r>
              <a:rPr lang="ko-KR" altLang="en-US" sz="24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21:00</a:t>
            </a:r>
          </a:p>
          <a:p>
            <a:pPr lvl="1"/>
            <a:r>
              <a:rPr lang="en-US" altLang="ko-KR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points if deadline is missed</a:t>
            </a:r>
          </a:p>
          <a:p>
            <a:endParaRPr lang="ko-KR" altLang="en-US" sz="24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007A5-01E8-480E-8B89-0E937FFC8750}"/>
              </a:ext>
            </a:extLst>
          </p:cNvPr>
          <p:cNvSpPr txBox="1"/>
          <p:nvPr/>
        </p:nvSpPr>
        <p:spPr>
          <a:xfrm>
            <a:off x="391886" y="885717"/>
            <a:ext cx="64526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 of directory:</a:t>
            </a: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YourID_assign3 (don’t use dash)</a:t>
            </a:r>
          </a:p>
          <a:p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|-heapmgr1.c</a:t>
            </a: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|-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heapmgr2.c</a:t>
            </a:r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(optional)</a:t>
            </a: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|-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|-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`-readme </a:t>
            </a:r>
            <a:r>
              <a:rPr lang="en-US" altLang="ko-K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(don’t use extension such as .txt, .md, …)</a:t>
            </a:r>
            <a:endParaRPr lang="en-US" altLang="ko-KR" sz="2000" b="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21980-3A63-4C6B-BA0D-C98652849229}"/>
              </a:ext>
            </a:extLst>
          </p:cNvPr>
          <p:cNvSpPr txBox="1"/>
          <p:nvPr/>
        </p:nvSpPr>
        <p:spPr>
          <a:xfrm>
            <a:off x="6844552" y="889555"/>
            <a:ext cx="47451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</a:t>
            </a:r>
          </a:p>
          <a:p>
            <a:r>
              <a:rPr lang="en-US" altLang="ko-KR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202500000_assign3</a:t>
            </a:r>
          </a:p>
          <a:p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|-heapmgr1.c</a:t>
            </a:r>
          </a:p>
          <a:p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|-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chunk.c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|-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chunk.h</a:t>
            </a: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0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`-readme</a:t>
            </a:r>
          </a:p>
        </p:txBody>
      </p:sp>
    </p:spTree>
    <p:extLst>
      <p:ext uri="{BB962C8B-B14F-4D97-AF65-F5344CB8AC3E}">
        <p14:creationId xmlns:p14="http://schemas.microsoft.com/office/powerpoint/2010/main" val="273819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F3308C-4148-87B6-D8F6-C7EFBF9A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5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3FF353B-6E12-FEEA-0277-FB32F944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Memory Manager Module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EFE3F-0EA9-C3D7-6CA2-F472AE4058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a library that implements malloc() and free()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Without using GNU malloc(), free(),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calloc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(), or </a:t>
            </a:r>
            <a:r>
              <a:rPr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realloc</a:t>
            </a:r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code for your reference(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heapmgrgnu.c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heapmgrkr.c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and baseline code (</a:t>
            </a:r>
            <a:r>
              <a:rPr lang="en-US" altLang="ko-KR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will be given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Guidance on the assignment can also be found on README.md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33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798456-F18C-3AD0-F2C6-F5F6F2CB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6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E2A35B2-AD68-6D93-73BC-EDA350DCE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Code - </a:t>
            </a:r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heapmgrgnu.c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A7731A-3AB9-A5C3-B189-7F3439A76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 that simply calls						        the GNU malloc() and free()</a:t>
            </a:r>
          </a:p>
          <a:p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B18EB8-C0A2-4598-ABD1-92BF8AAE3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938" y="856665"/>
            <a:ext cx="4557638" cy="514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9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B035ED-3090-AD26-446B-38D8FBFE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7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56DC6B-D155-1F72-0EA2-DE60C4CE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Code - </a:t>
            </a:r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heapmgrkr.c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B5D22-D610-0DBF-0A35-DBE43D929C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Kernighan and Ritchie (K&amp;R) implementation</a:t>
            </a:r>
          </a:p>
          <a:p>
            <a:pPr lvl="1"/>
            <a:r>
              <a:rPr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small modification for the sake of simplicity</a:t>
            </a:r>
          </a:p>
          <a:p>
            <a:pPr lvl="1"/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*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heapmgr_malloc</a:t>
            </a: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size_t</a:t>
            </a: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nbytes</a:t>
            </a: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)</a:t>
            </a:r>
          </a:p>
          <a:p>
            <a:pPr lvl="1"/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heapmgr_free</a:t>
            </a: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(void *ap)</a:t>
            </a:r>
          </a:p>
          <a:p>
            <a:pPr lvl="1"/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Header *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morecore</a:t>
            </a: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(unsigned int nu)</a:t>
            </a:r>
          </a:p>
          <a:p>
            <a:endParaRPr lang="en-US" altLang="ko-KR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circular, singly-linked list</a:t>
            </a:r>
            <a:endParaRPr lang="ko-KR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92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18354C-EC83-1A9B-B0F3-1D0B02A4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8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25EA0A4-0BCD-CB90-74AE-9D8A4931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Given Code - </a:t>
            </a:r>
            <a:r>
              <a:rPr lang="en-US" altLang="ko-KR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heapmgrbase.c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0738A8-A7FE-ACE5-BB69-B825999B06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Implements baseline code</a:t>
            </a: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 can start the task with this code</a:t>
            </a:r>
          </a:p>
          <a:p>
            <a:pPr marL="457189" lvl="1" indent="0">
              <a:buNone/>
            </a:pPr>
            <a:endParaRPr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189" lvl="1" indent="0">
              <a:buNone/>
            </a:pP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*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heapmgr_malloc</a:t>
            </a: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size_t</a:t>
            </a: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size)</a:t>
            </a:r>
          </a:p>
          <a:p>
            <a:pPr marL="457189" lvl="1" indent="0">
              <a:buNone/>
            </a:pP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void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heapmgr_free</a:t>
            </a: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(void *m)</a:t>
            </a:r>
          </a:p>
          <a:p>
            <a:pPr marL="457189" lvl="1" indent="0">
              <a:buNone/>
            </a:pP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int </a:t>
            </a:r>
            <a:r>
              <a:rPr lang="en-US" altLang="ko-KR" sz="2000" b="1" dirty="0" err="1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check_heap_validity</a:t>
            </a:r>
            <a:r>
              <a:rPr lang="en-US" altLang="ko-KR" sz="2000" b="1" dirty="0">
                <a:solidFill>
                  <a:schemeClr val="tx1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(void)</a:t>
            </a:r>
          </a:p>
          <a:p>
            <a:pPr lvl="2"/>
            <a:r>
              <a:rPr lang="en-US" altLang="ko-KR" sz="16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Validity check for entire data structures for chunks</a:t>
            </a:r>
          </a:p>
          <a:p>
            <a:pPr lvl="1"/>
            <a:endParaRPr lang="en-US" altLang="ko-KR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ko-KR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functions for implementation</a:t>
            </a:r>
          </a:p>
          <a:p>
            <a:endParaRPr lang="en-US" altLang="ko-K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ko-KR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non-circular, singly-linked list</a:t>
            </a:r>
            <a:endParaRPr lang="ko-KR" altLang="en-US" sz="2400" dirty="0">
              <a:solidFill>
                <a:schemeClr val="tx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ko-KR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90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921F367-740D-44BC-83CA-EBB688F3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3D16D23B-24D6-455E-BBD7-6975BEA16FD4}" type="slidenum">
              <a:rPr lang="ko-KR" altLang="en-US" smtClean="0"/>
              <a:pPr/>
              <a:t>9</a:t>
            </a:fld>
            <a:r>
              <a:rPr lang="en-US" altLang="ko-KR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F1DC53-1151-41D0-9A86-2824F595B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Chunk</a:t>
            </a:r>
            <a:r>
              <a:rPr lang="ko-KR" altLang="en-US" sz="32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</a:t>
            </a:r>
            <a:endParaRPr lang="ko-KR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4E753-6FF0-4503-9985-406C97806D00}"/>
              </a:ext>
            </a:extLst>
          </p:cNvPr>
          <p:cNvSpPr txBox="1"/>
          <p:nvPr/>
        </p:nvSpPr>
        <p:spPr>
          <a:xfrm>
            <a:off x="350552" y="939800"/>
            <a:ext cx="111425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6A995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/* </a:t>
            </a:r>
            <a:r>
              <a:rPr lang="en-US" altLang="ko-KR" sz="2000" b="1" dirty="0" err="1">
                <a:solidFill>
                  <a:srgbClr val="6A995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chunkbase.h</a:t>
            </a:r>
            <a:r>
              <a:rPr lang="en-US" altLang="ko-KR" sz="2000" b="1" dirty="0">
                <a:solidFill>
                  <a:srgbClr val="6A995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*/</a:t>
            </a:r>
          </a:p>
          <a:p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typedef struct Chunk *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Chunk_T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;</a:t>
            </a:r>
          </a:p>
          <a:p>
            <a:endParaRPr lang="en-US" altLang="ko-KR" sz="20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endParaRPr lang="en-US" altLang="ko-KR" sz="20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  <a:p>
            <a:r>
              <a:rPr lang="en-US" altLang="ko-KR" sz="2000" b="1" dirty="0">
                <a:solidFill>
                  <a:srgbClr val="6A995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/* </a:t>
            </a:r>
            <a:r>
              <a:rPr lang="en-US" altLang="ko-KR" sz="2000" b="1" dirty="0" err="1">
                <a:solidFill>
                  <a:srgbClr val="6A995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chunkbase.c</a:t>
            </a:r>
            <a:r>
              <a:rPr lang="en-US" altLang="ko-KR" sz="2000" b="1" dirty="0">
                <a:solidFill>
                  <a:srgbClr val="6A995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*/</a:t>
            </a:r>
          </a:p>
          <a:p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struct Chunk {</a:t>
            </a:r>
          </a:p>
          <a:p>
            <a:r>
              <a:rPr lang="en-US" altLang="ko-KR" sz="2000" b="1" dirty="0">
                <a:solidFill>
                  <a:srgbClr val="6A995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/* Pointer to the next chunk in the free chunk list */</a:t>
            </a:r>
          </a:p>
          <a:p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   </a:t>
            </a:r>
            <a:r>
              <a:rPr lang="en-US" altLang="ko-KR" sz="2000" b="1" dirty="0" err="1">
                <a:latin typeface="Courier New" panose="02070309020205020404" pitchFamily="49" charset="0"/>
                <a:ea typeface="굴림" panose="020B0600000101010101" pitchFamily="50" charset="-127"/>
              </a:rPr>
              <a:t>Chunk_T</a:t>
            </a:r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 next;</a:t>
            </a:r>
          </a:p>
          <a:p>
            <a:r>
              <a:rPr lang="en-US" altLang="ko-KR" sz="2000" b="1" dirty="0">
                <a:solidFill>
                  <a:srgbClr val="6A995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/* Capacity of a chunk (chunk units) */</a:t>
            </a:r>
          </a:p>
          <a:p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   int units;</a:t>
            </a:r>
          </a:p>
          <a:p>
            <a:r>
              <a:rPr lang="en-US" altLang="ko-KR" sz="2000" b="1" dirty="0">
                <a:solidFill>
                  <a:srgbClr val="6A9955"/>
                </a:solidFill>
                <a:latin typeface="Courier New" panose="02070309020205020404" pitchFamily="49" charset="0"/>
                <a:ea typeface="굴림" panose="020B0600000101010101" pitchFamily="50" charset="-127"/>
              </a:rPr>
              <a:t>   /* CHUNK_FREE or CHUNK_IN_USE */</a:t>
            </a:r>
          </a:p>
          <a:p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   int status;</a:t>
            </a:r>
          </a:p>
          <a:p>
            <a:r>
              <a:rPr lang="en-US" altLang="ko-KR" sz="2000" b="1" dirty="0">
                <a:latin typeface="Courier New" panose="02070309020205020404" pitchFamily="49" charset="0"/>
                <a:ea typeface="굴림" panose="020B0600000101010101" pitchFamily="50" charset="-127"/>
              </a:rPr>
              <a:t>};</a:t>
            </a:r>
          </a:p>
          <a:p>
            <a:endParaRPr lang="en-US" altLang="ko-KR" sz="2000" b="1" dirty="0">
              <a:latin typeface="Courier New" panose="02070309020205020404" pitchFamily="49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147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1_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사용자 지정 3">
      <a:majorFont>
        <a:latin typeface="Bahnschrift"/>
        <a:ea typeface="나눔바른고딕"/>
        <a:cs typeface=""/>
      </a:majorFont>
      <a:minorFont>
        <a:latin typeface="Bahnschrift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net-template.pptx" id="{D2BCF9EA-E672-49E9-A1F5-3066AC9DB076}" vid="{B90D234C-54AF-40C6-AFBB-1CBF604319A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13A780F21B7B348A6680E3144BFCE9C" ma:contentTypeVersion="15" ma:contentTypeDescription="새 문서를 만듭니다." ma:contentTypeScope="" ma:versionID="315e2f9321505756d7459e9716ab0625">
  <xsd:schema xmlns:xsd="http://www.w3.org/2001/XMLSchema" xmlns:xs="http://www.w3.org/2001/XMLSchema" xmlns:p="http://schemas.microsoft.com/office/2006/metadata/properties" xmlns:ns3="98ea1fc7-f953-4aaa-91ec-cf6845fb1fba" xmlns:ns4="8f55a661-4739-4359-9e39-c48271756d25" targetNamespace="http://schemas.microsoft.com/office/2006/metadata/properties" ma:root="true" ma:fieldsID="63fa1282b343a602878bac01e3784c2e" ns3:_="" ns4:_="">
    <xsd:import namespace="98ea1fc7-f953-4aaa-91ec-cf6845fb1fba"/>
    <xsd:import namespace="8f55a661-4739-4359-9e39-c48271756d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a1fc7-f953-4aaa-91ec-cf6845fb1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5a661-4739-4359-9e39-c48271756d25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ea1fc7-f953-4aaa-91ec-cf6845fb1f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B9C563-80BA-4656-AA06-19BE6CDBB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a1fc7-f953-4aaa-91ec-cf6845fb1fba"/>
    <ds:schemaRef ds:uri="8f55a661-4739-4359-9e39-c48271756d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632342-8CCD-455F-9EC4-BDE933B82809}">
  <ds:schemaRefs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8f55a661-4739-4359-9e39-c48271756d25"/>
    <ds:schemaRef ds:uri="98ea1fc7-f953-4aaa-91ec-cf6845fb1fb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A69A468-826F-49B5-9C90-6FF5D0BE2C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tnet-template</Template>
  <TotalTime>14281</TotalTime>
  <Words>3018</Words>
  <Application>Microsoft Office PowerPoint</Application>
  <PresentationFormat>와이드스크린</PresentationFormat>
  <Paragraphs>447</Paragraphs>
  <Slides>41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4" baseType="lpstr">
      <vt:lpstr>나눔바른고딕</vt:lpstr>
      <vt:lpstr>맑은 고딕</vt:lpstr>
      <vt:lpstr>Arial</vt:lpstr>
      <vt:lpstr>Bahnschrift</vt:lpstr>
      <vt:lpstr>Bahnschrift Light</vt:lpstr>
      <vt:lpstr>Cambria Math</vt:lpstr>
      <vt:lpstr>Consolas</vt:lpstr>
      <vt:lpstr>Courier New</vt:lpstr>
      <vt:lpstr>Tahoma</vt:lpstr>
      <vt:lpstr>Times New Roman</vt:lpstr>
      <vt:lpstr>Verdana</vt:lpstr>
      <vt:lpstr>Wingdings</vt:lpstr>
      <vt:lpstr>1_Office 테마</vt:lpstr>
      <vt:lpstr>Lab 3. Dynamic Memory Manager Module System Programming Assignment</vt:lpstr>
      <vt:lpstr>What Have You Learned</vt:lpstr>
      <vt:lpstr>What Have You Learned</vt:lpstr>
      <vt:lpstr>What Have You Learned</vt:lpstr>
      <vt:lpstr>Dynamic Memory Manager Module</vt:lpstr>
      <vt:lpstr>Given Code - heapmgrgnu.c</vt:lpstr>
      <vt:lpstr>Given Code - heapmgrkr.c</vt:lpstr>
      <vt:lpstr>Given Code - heapmgrbase.c</vt:lpstr>
      <vt:lpstr>Chunk Structure</vt:lpstr>
      <vt:lpstr>Chunk and Block</vt:lpstr>
      <vt:lpstr>Useful Functions in chunkbase.c &amp; chunkbase.h</vt:lpstr>
      <vt:lpstr>Useful Functions in chunkbase.c &amp; chunkbase.h</vt:lpstr>
      <vt:lpstr>Given Code - heapmgrbase.c</vt:lpstr>
      <vt:lpstr>Your to-do: Make free() faster</vt:lpstr>
      <vt:lpstr>Your to-do: Make free() faster</vt:lpstr>
      <vt:lpstr>Navigating Next Contiguous Block </vt:lpstr>
      <vt:lpstr>Navigating Previous Contiguous Block </vt:lpstr>
      <vt:lpstr>Navigating Next Free Block</vt:lpstr>
      <vt:lpstr>Navigating Previous Free Block</vt:lpstr>
      <vt:lpstr>Strategy for Implementing heapmgr1.c</vt:lpstr>
      <vt:lpstr>Extra-credit: Make malloc() faster</vt:lpstr>
      <vt:lpstr>Strategy for Binning</vt:lpstr>
      <vt:lpstr>Memory Utilization</vt:lpstr>
      <vt:lpstr>Given Codes</vt:lpstr>
      <vt:lpstr>Given chunk.c and chunk.h</vt:lpstr>
      <vt:lpstr>Given chunk.c and chunk.h</vt:lpstr>
      <vt:lpstr>How to Test Your Code</vt:lpstr>
      <vt:lpstr>How to Test Your Code</vt:lpstr>
      <vt:lpstr>How to Test Your Code</vt:lpstr>
      <vt:lpstr>How to Test Your Code</vt:lpstr>
      <vt:lpstr>How to Test Your Code</vt:lpstr>
      <vt:lpstr>How to Test Your Code</vt:lpstr>
      <vt:lpstr>How to Test Your Code</vt:lpstr>
      <vt:lpstr>How to Test Your Code</vt:lpstr>
      <vt:lpstr>Grading - heapmgr1.c</vt:lpstr>
      <vt:lpstr>Grading - heapmgr1.c</vt:lpstr>
      <vt:lpstr>Grading - heapmgr2.c (Extra Credit)</vt:lpstr>
      <vt:lpstr>Grading - heapmgr2.c (Extra Credit)</vt:lpstr>
      <vt:lpstr>Content of readme file</vt:lpstr>
      <vt:lpstr>How to Submit?</vt:lpstr>
      <vt:lpstr>How to Submit?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for AI 2024: Accelerating GNN from the Perspective of Computer System</dc:title>
  <dc:creator>Seongjong Bae</dc:creator>
  <cp:lastModifiedBy>박주영</cp:lastModifiedBy>
  <cp:revision>1653</cp:revision>
  <dcterms:created xsi:type="dcterms:W3CDTF">2024-06-13T02:16:16Z</dcterms:created>
  <dcterms:modified xsi:type="dcterms:W3CDTF">2025-04-09T08:26:11Z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0x010100B13A780F21B7B348A6680E3144BFCE9C</vt:lpwstr>
  </property>
</Properties>
</file>