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54" r:id="rId3"/>
    <p:sldId id="360" r:id="rId4"/>
    <p:sldId id="355" r:id="rId5"/>
    <p:sldId id="356" r:id="rId6"/>
    <p:sldId id="361" r:id="rId7"/>
    <p:sldId id="359" r:id="rId8"/>
    <p:sldId id="275" r:id="rId9"/>
    <p:sldId id="34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92415" autoAdjust="0"/>
  </p:normalViewPr>
  <p:slideViewPr>
    <p:cSldViewPr snapToGrid="0">
      <p:cViewPr varScale="1">
        <p:scale>
          <a:sx n="98" d="100"/>
          <a:sy n="98" d="100"/>
        </p:scale>
        <p:origin x="91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914C-3162-3DF9-5B87-08574C38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77205E-B2EE-7D96-8289-0C7DC389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A9A490-F044-313B-471F-7C4BF2E71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59F43-1E7C-2B8B-87CB-FE7FF776B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5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7C5A-78DF-8F83-2F5F-F798D613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D0585D-2F6F-5502-8C60-4E284686C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0ED56E-3A29-C29D-C195-4C0689664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AD235-1316-B444-2CBB-3F19DCEAB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8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2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3804758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4. A Unix Shell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b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 session</a:t>
            </a:r>
            <a:b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Jongki</a:t>
            </a: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4C15-32FF-984D-E17F-6F4616012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9A57BB-D06D-EF60-B40A-766FD338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1A5A46-94A8-4338-D097-9974A906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Evaluation of your shell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2AB04-3A4C-B65D-2BB2-D61CF3ACE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Implement basic shell functionality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Basic commands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cat/ls </a:t>
            </a:r>
            <a:r>
              <a:rPr lang="en-US" altLang="ko-KR" dirty="0"/>
              <a:t>command </a:t>
            </a:r>
          </a:p>
          <a:p>
            <a:pPr lvl="1"/>
            <a:r>
              <a:rPr lang="en-US" altLang="ko-KR" dirty="0"/>
              <a:t>Basic terminal control for the foreground process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vim / more </a:t>
            </a:r>
            <a:r>
              <a:rPr lang="en-US" altLang="ko-KR" dirty="0">
                <a:ea typeface="Tahoma" panose="020B0604030504040204" pitchFamily="34" charset="0"/>
              </a:rPr>
              <a:t>command</a:t>
            </a:r>
          </a:p>
          <a:p>
            <a:pPr lvl="1"/>
            <a:r>
              <a:rPr lang="en-US" altLang="ko-KR" dirty="0"/>
              <a:t>Kill foreground job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myspin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10, Ctrl + 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Input / Output redirection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echo hello shell &gt; file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cat &lt; input.txt</a:t>
            </a:r>
          </a:p>
          <a:p>
            <a:pPr marL="0" indent="0">
              <a:buNone/>
            </a:pPr>
            <a:r>
              <a:rPr lang="en-US" altLang="ko-KR" dirty="0"/>
              <a:t>3.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pipe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Single pipe / multiple pipes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| sort –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| sort –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–l</a:t>
            </a:r>
          </a:p>
        </p:txBody>
      </p:sp>
    </p:spTree>
    <p:extLst>
      <p:ext uri="{BB962C8B-B14F-4D97-AF65-F5344CB8AC3E}">
        <p14:creationId xmlns:p14="http://schemas.microsoft.com/office/powerpoint/2010/main" val="342153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EDE8-4794-03BD-76C2-53927D40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9F3435-4D93-632C-E84E-D97C21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5C2F7F-BAAE-C34D-DDF8-42B68892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Evaluation of your shell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98792-0942-A044-B018-B66E50E9D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Support for background execution</a:t>
            </a:r>
          </a:p>
          <a:p>
            <a:pPr lvl="1"/>
            <a:r>
              <a:rPr lang="en-US" altLang="ko-KR" dirty="0"/>
              <a:t>Kill background job – should not be killed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myspin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&amp;, Ctrl + C 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| sort –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–l &amp;</a:t>
            </a:r>
          </a:p>
          <a:p>
            <a:pPr lvl="1"/>
            <a:r>
              <a:rPr lang="en-US" altLang="ko-KR" dirty="0"/>
              <a:t>Executing foreground jobs after executing background jobs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myspin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&amp;,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 | sort 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Printing out completion message of the background process</a:t>
            </a:r>
          </a:p>
          <a:p>
            <a:pPr lvl="2"/>
            <a:r>
              <a:rPr lang="en-US" altLang="ko-KR" dirty="0"/>
              <a:t>Printing out the job completion message at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not at the signal handler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tools/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myspin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 &amp;</a:t>
            </a:r>
          </a:p>
        </p:txBody>
      </p:sp>
    </p:spTree>
    <p:extLst>
      <p:ext uri="{BB962C8B-B14F-4D97-AF65-F5344CB8AC3E}">
        <p14:creationId xmlns:p14="http://schemas.microsoft.com/office/powerpoint/2010/main" val="6615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49C294-8E94-92DF-2E49-15849A09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6366AE-C22D-120D-6F3D-2A573457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of bound of this shell lab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29068-45E0-19D4-0B32-4D3E5F038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Stop and continuing of the job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Ctrl + z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Handling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SIGPIPE</a:t>
            </a:r>
            <a:r>
              <a:rPr lang="en-US" altLang="ko-KR" dirty="0"/>
              <a:t> (Broken pipe handling - ignored by default)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yes | head –n 100 </a:t>
            </a:r>
            <a:r>
              <a:rPr lang="en-US" altLang="ko-KR" dirty="0"/>
              <a:t>(does not stop until the Ctrl + c : understandable)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yes | head –n 100 </a:t>
            </a:r>
            <a:r>
              <a:rPr lang="en-US" altLang="ko-KR" dirty="0"/>
              <a:t>(Broken pipe error : understandable)</a:t>
            </a:r>
          </a:p>
          <a:p>
            <a:r>
              <a:rPr lang="en-US" altLang="ko-KR" dirty="0"/>
              <a:t>Handling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SIGTTOU </a:t>
            </a:r>
          </a:p>
          <a:p>
            <a:pPr lvl="1"/>
            <a:r>
              <a:rPr lang="en-US" altLang="ko-KR" dirty="0"/>
              <a:t>Terminal control on background process</a:t>
            </a:r>
          </a:p>
          <a:p>
            <a:pPr lvl="1"/>
            <a:r>
              <a:rPr lang="en-US" altLang="ko-KR" dirty="0"/>
              <a:t>Ignore the signal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SIGTTOU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697DA6-4AD4-E43D-9908-D21B7F55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C810A0-56E4-409B-BC58-E684AC02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Reported issues – signal handlers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51F0F-1D97-D7EB-872A-680A63881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Unsafe implementation of signal handler </a:t>
            </a:r>
          </a:p>
          <a:p>
            <a:pPr lvl="1"/>
            <a:r>
              <a:rPr lang="en-US" altLang="ko-KR" dirty="0"/>
              <a:t>Pointer traversal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find_job_fg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 ..</a:t>
            </a:r>
          </a:p>
          <a:p>
            <a:pPr lvl="1"/>
            <a:r>
              <a:rPr lang="en-US" altLang="ko-KR" dirty="0"/>
              <a:t>Error reporting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inside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find_job_fg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r>
              <a:rPr lang="en-US" altLang="ko-KR" dirty="0"/>
              <a:t>Ideal implementation</a:t>
            </a:r>
          </a:p>
          <a:p>
            <a:pPr lvl="1"/>
            <a:r>
              <a:rPr lang="en-US" altLang="ko-KR" dirty="0"/>
              <a:t>Signal handler should do minimal work (set flag .. 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or some other function handles the flag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But in this assignment,</a:t>
            </a:r>
          </a:p>
          <a:p>
            <a:pPr lvl="1"/>
            <a:r>
              <a:rPr lang="en-US" altLang="ko-KR" dirty="0"/>
              <a:t>Job handling only with some flags is very tricky</a:t>
            </a:r>
          </a:p>
          <a:p>
            <a:pPr lvl="1"/>
            <a:r>
              <a:rPr lang="en-US" altLang="ko-KR" dirty="0"/>
              <a:t>Let job managing inside the signal handlers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find_job_fg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.. 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4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C83DF0-23E8-12C6-E66C-B3863A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DA9746-2430-7BC9-923D-AE346A8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Reported issues – mixed error message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57B64-95D8-6E5A-F928-97ACFF221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Mixed orders of the error message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ls a | ls b | ls c </a:t>
            </a:r>
            <a:r>
              <a:rPr lang="en-US" altLang="ko-KR" dirty="0">
                <a:ea typeface="Tahoma" panose="020B0604030504040204" pitchFamily="34" charset="0"/>
              </a:rPr>
              <a:t>(at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sample_snush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Even the bash shell prints the error message in a mixed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0" i="0" dirty="0">
                <a:solidFill>
                  <a:srgbClr val="2323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 a | ls b | ls c </a:t>
            </a:r>
            <a:r>
              <a:rPr lang="en-US" altLang="ko-KR" b="0" i="0" dirty="0">
                <a:solidFill>
                  <a:srgbClr val="232334"/>
                </a:solidFill>
                <a:effectLst/>
                <a:ea typeface="Tahoma" panose="020B0604030504040204" pitchFamily="34" charset="0"/>
              </a:rPr>
              <a:t>(at  </a:t>
            </a:r>
            <a:r>
              <a:rPr lang="en-US" altLang="ko-KR" b="0" i="0" dirty="0">
                <a:solidFill>
                  <a:srgbClr val="2323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 shell)</a:t>
            </a:r>
          </a:p>
          <a:p>
            <a:pPr lvl="1"/>
            <a:r>
              <a:rPr lang="en-US" altLang="ko-KR" dirty="0"/>
              <a:t>The mixed order of the error message is fine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2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D04887-9C4E-8C51-BF8C-E0582EA3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87E788-A66A-DB3A-775E-C699A56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Helpful tips for the basic terminal control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5C188-599F-A90A-0B1B-FC158FB91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Only one process group can control to the terminal at a time</a:t>
            </a:r>
          </a:p>
          <a:p>
            <a:pPr lvl="1"/>
            <a:r>
              <a:rPr lang="en-US" altLang="ko-KR" dirty="0"/>
              <a:t>The parent process (shell) waits for the foreground process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/>
              <a:t>Shell has control of the terminal</a:t>
            </a:r>
          </a:p>
          <a:p>
            <a:pPr lvl="1"/>
            <a:r>
              <a:rPr lang="en-US" altLang="ko-KR" dirty="0"/>
              <a:t>Shell process should yield the control of the terminal to the foreground process group</a:t>
            </a:r>
          </a:p>
          <a:p>
            <a:pPr lvl="1"/>
            <a:r>
              <a:rPr lang="en-US" altLang="ko-KR" dirty="0"/>
              <a:t>After the foreground job finished, the shell takes the control back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Helpful functions</a:t>
            </a:r>
          </a:p>
          <a:p>
            <a:pPr lvl="1"/>
            <a:r>
              <a:rPr lang="en-US" altLang="ko-KR" dirty="0"/>
              <a:t>Group processes in the job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setpgid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/>
              <a:t>Terminal control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tcsetpgrp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/>
              <a:t>Ignore the signal SIGTTOU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2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8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~ 2025. 05. 31 21:00</a:t>
            </a:r>
            <a:r>
              <a:rPr lang="ko-KR" alt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 extended (+ 2 days)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Once </a:t>
            </a:r>
            <a:r>
              <a:rPr lang="en-US" altLang="ko-KR">
                <a:ea typeface="Tahoma" panose="020B0604030504040204" pitchFamily="34" charset="0"/>
              </a:rPr>
              <a:t>you have finished</a:t>
            </a:r>
            <a:r>
              <a:rPr lang="en-US" altLang="ko-KR" dirty="0">
                <a:ea typeface="Tahoma" panose="020B0604030504040204" pitchFamily="34" charset="0"/>
              </a:rPr>
              <a:t>, </a:t>
            </a:r>
            <a:r>
              <a:rPr lang="en-US" altLang="ko-KR">
                <a:ea typeface="Tahoma" panose="020B0604030504040204" pitchFamily="34" charset="0"/>
              </a:rPr>
              <a:t>move on to </a:t>
            </a:r>
            <a:r>
              <a:rPr lang="en-US" altLang="ko-KR" dirty="0">
                <a:ea typeface="Tahoma" panose="020B0604030504040204" pitchFamily="34" charset="0"/>
              </a:rPr>
              <a:t>Lab 5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Lab 4 TA e-mail: jkipark@snu.ac.kr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TA mailing list: snu-sysp@googlegroups.com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Claussum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94D06-84D7-8D79-DB95-9EA7DE78E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</TotalTime>
  <Words>638</Words>
  <Application>Microsoft Office PowerPoint</Application>
  <PresentationFormat>와이드스크린</PresentationFormat>
  <Paragraphs>97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Bahnschrift</vt:lpstr>
      <vt:lpstr>Bahnschrift Light</vt:lpstr>
      <vt:lpstr>Calibri</vt:lpstr>
      <vt:lpstr>Courier New</vt:lpstr>
      <vt:lpstr>Tahoma</vt:lpstr>
      <vt:lpstr>Wingdings</vt:lpstr>
      <vt:lpstr>1_Office 테마</vt:lpstr>
      <vt:lpstr>Lab 4. A Unix Shell SNU System Programming Assignment  Q &amp; A session </vt:lpstr>
      <vt:lpstr>Evaluation of your shell</vt:lpstr>
      <vt:lpstr>Evaluation of your shell</vt:lpstr>
      <vt:lpstr>Out of bound of this shell lab</vt:lpstr>
      <vt:lpstr>Reported issues – signal handlers</vt:lpstr>
      <vt:lpstr>Reported issues – mixed error message</vt:lpstr>
      <vt:lpstr>Helpful tips for the basic terminal control</vt:lpstr>
      <vt:lpstr>Deadline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박종기</cp:lastModifiedBy>
  <cp:revision>2031</cp:revision>
  <dcterms:created xsi:type="dcterms:W3CDTF">2024-06-13T02:16:16Z</dcterms:created>
  <dcterms:modified xsi:type="dcterms:W3CDTF">2025-05-28T09:32:07Z</dcterms:modified>
  <cp:version>1000.0000.01</cp:version>
</cp:coreProperties>
</file>