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0"/>
  </p:notesMasterIdLst>
  <p:handoutMasterIdLst>
    <p:handoutMasterId r:id="rId101"/>
  </p:handoutMasterIdLst>
  <p:sldIdLst>
    <p:sldId id="257" r:id="rId2"/>
    <p:sldId id="258" r:id="rId3"/>
    <p:sldId id="387" r:id="rId4"/>
    <p:sldId id="415" r:id="rId5"/>
    <p:sldId id="416" r:id="rId6"/>
    <p:sldId id="417" r:id="rId7"/>
    <p:sldId id="418" r:id="rId8"/>
    <p:sldId id="419" r:id="rId9"/>
    <p:sldId id="260" r:id="rId10"/>
    <p:sldId id="269" r:id="rId11"/>
    <p:sldId id="262" r:id="rId12"/>
    <p:sldId id="264" r:id="rId13"/>
    <p:sldId id="266" r:id="rId14"/>
    <p:sldId id="388" r:id="rId15"/>
    <p:sldId id="263" r:id="rId16"/>
    <p:sldId id="267" r:id="rId17"/>
    <p:sldId id="343" r:id="rId18"/>
    <p:sldId id="344" r:id="rId19"/>
    <p:sldId id="367" r:id="rId20"/>
    <p:sldId id="345" r:id="rId21"/>
    <p:sldId id="360" r:id="rId22"/>
    <p:sldId id="361" r:id="rId23"/>
    <p:sldId id="362" r:id="rId24"/>
    <p:sldId id="363" r:id="rId25"/>
    <p:sldId id="365" r:id="rId26"/>
    <p:sldId id="366" r:id="rId27"/>
    <p:sldId id="274" r:id="rId28"/>
    <p:sldId id="391" r:id="rId29"/>
    <p:sldId id="392" r:id="rId30"/>
    <p:sldId id="393" r:id="rId31"/>
    <p:sldId id="394" r:id="rId32"/>
    <p:sldId id="395" r:id="rId33"/>
    <p:sldId id="273" r:id="rId34"/>
    <p:sldId id="282" r:id="rId35"/>
    <p:sldId id="396" r:id="rId36"/>
    <p:sldId id="420" r:id="rId37"/>
    <p:sldId id="403" r:id="rId38"/>
    <p:sldId id="402" r:id="rId39"/>
    <p:sldId id="408" r:id="rId40"/>
    <p:sldId id="404" r:id="rId41"/>
    <p:sldId id="401" r:id="rId42"/>
    <p:sldId id="298" r:id="rId43"/>
    <p:sldId id="397" r:id="rId44"/>
    <p:sldId id="284" r:id="rId45"/>
    <p:sldId id="285" r:id="rId46"/>
    <p:sldId id="286" r:id="rId47"/>
    <p:sldId id="287" r:id="rId48"/>
    <p:sldId id="288" r:id="rId49"/>
    <p:sldId id="289" r:id="rId50"/>
    <p:sldId id="290" r:id="rId51"/>
    <p:sldId id="409" r:id="rId52"/>
    <p:sldId id="410" r:id="rId53"/>
    <p:sldId id="406" r:id="rId54"/>
    <p:sldId id="411" r:id="rId55"/>
    <p:sldId id="412" r:id="rId56"/>
    <p:sldId id="413" r:id="rId57"/>
    <p:sldId id="414" r:id="rId58"/>
    <p:sldId id="421" r:id="rId59"/>
    <p:sldId id="422" r:id="rId60"/>
    <p:sldId id="423" r:id="rId61"/>
    <p:sldId id="424" r:id="rId62"/>
    <p:sldId id="425" r:id="rId63"/>
    <p:sldId id="303" r:id="rId64"/>
    <p:sldId id="305" r:id="rId65"/>
    <p:sldId id="379" r:id="rId66"/>
    <p:sldId id="380" r:id="rId67"/>
    <p:sldId id="381" r:id="rId68"/>
    <p:sldId id="382" r:id="rId69"/>
    <p:sldId id="304" r:id="rId70"/>
    <p:sldId id="385" r:id="rId71"/>
    <p:sldId id="306" r:id="rId72"/>
    <p:sldId id="307" r:id="rId73"/>
    <p:sldId id="308" r:id="rId74"/>
    <p:sldId id="309" r:id="rId75"/>
    <p:sldId id="310" r:id="rId76"/>
    <p:sldId id="311" r:id="rId77"/>
    <p:sldId id="312" r:id="rId78"/>
    <p:sldId id="313" r:id="rId79"/>
    <p:sldId id="314" r:id="rId80"/>
    <p:sldId id="315" r:id="rId81"/>
    <p:sldId id="316" r:id="rId82"/>
    <p:sldId id="317" r:id="rId83"/>
    <p:sldId id="318" r:id="rId84"/>
    <p:sldId id="319" r:id="rId85"/>
    <p:sldId id="320" r:id="rId86"/>
    <p:sldId id="321" r:id="rId87"/>
    <p:sldId id="322" r:id="rId88"/>
    <p:sldId id="323" r:id="rId89"/>
    <p:sldId id="324" r:id="rId90"/>
    <p:sldId id="325" r:id="rId91"/>
    <p:sldId id="326" r:id="rId92"/>
    <p:sldId id="327" r:id="rId93"/>
    <p:sldId id="328" r:id="rId94"/>
    <p:sldId id="329" r:id="rId95"/>
    <p:sldId id="340" r:id="rId96"/>
    <p:sldId id="341" r:id="rId97"/>
    <p:sldId id="426" r:id="rId98"/>
    <p:sldId id="427" r:id="rId9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CC0099"/>
    <a:srgbClr val="FF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476" autoAdjust="0"/>
  </p:normalViewPr>
  <p:slideViewPr>
    <p:cSldViewPr>
      <p:cViewPr>
        <p:scale>
          <a:sx n="94" d="100"/>
          <a:sy n="94" d="100"/>
        </p:scale>
        <p:origin x="-141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23" d="100"/>
        <a:sy n="223" d="100"/>
      </p:scale>
      <p:origin x="0" y="472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handoutMaster" Target="handoutMasters/handoutMaster1.xml"/><Relationship Id="rId102" Type="http://schemas.openxmlformats.org/officeDocument/2006/relationships/printerSettings" Target="printerSettings/printerSettings1.bin"/><Relationship Id="rId103" Type="http://schemas.openxmlformats.org/officeDocument/2006/relationships/presProps" Target="presProps.xml"/><Relationship Id="rId104" Type="http://schemas.openxmlformats.org/officeDocument/2006/relationships/viewProps" Target="viewProps.xml"/><Relationship Id="rId105" Type="http://schemas.openxmlformats.org/officeDocument/2006/relationships/theme" Target="theme/theme1.xml"/><Relationship Id="rId10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notesMaster" Target="notesMasters/notesMaster1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F7518C-DA39-354C-B727-20ED8523FA8B}" type="datetimeFigureOut">
              <a:rPr lang="en-US" smtClean="0"/>
              <a:t>10/6/16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B3956F-ADE0-6544-8384-E0615ADAE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7696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D44F2-DDDE-C240-93B5-E382B38C8F15}" type="datetimeFigureOut">
              <a:rPr lang="en-US" smtClean="0"/>
              <a:t>10/6/16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DBF37-9FEA-BB4F-A02F-BB9F04DCD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2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DBF37-9FEA-BB4F-A02F-BB9F04DCD7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784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</a:rPr>
              <a:t>Soundness: 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</a:rPr>
              <a:t>An inference algorithm that derives only entailed sentences is called a sound or truth preserving algorithm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</a:rPr>
              <a:t>Completeness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</a:rPr>
              <a:t>An inference algorithm is complete if it can derive any sentence that is entailed.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DBF37-9FEA-BB4F-A02F-BB9F04DCD72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992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</a:rPr>
              <a:t>Soundness: 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</a:rPr>
              <a:t>An inference algorithm that derives only entailed sentences is called a sound or truth preserving algorithm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</a:rPr>
              <a:t>Completeness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</a:rPr>
              <a:t>An inference algorithm is complete if it can derive any sentence that is entailed.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DBF37-9FEA-BB4F-A02F-BB9F04DCD724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145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=&gt; B, is T, F</a:t>
            </a:r>
            <a:r>
              <a:rPr lang="en-US" baseline="0" dirty="0" smtClean="0"/>
              <a:t> T</a:t>
            </a:r>
            <a:r>
              <a:rPr lang="en-US" dirty="0" smtClean="0"/>
              <a:t>, 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DBF37-9FEA-BB4F-A02F-BB9F04DCD724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828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Correct representations of “a person who is radical is electable if he/she is conservative,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 otherwise is not electable”: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(R ∧ E) ⇐⇒ C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No; this sentence asserts, among other things, that all conservatives are radical,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is not what was stated.</a:t>
            </a:r>
          </a:p>
          <a:p>
            <a:r>
              <a:rPr lang="fi-FI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(ii) R ⇒ (E ⇐⇒ C)</a:t>
            </a:r>
          </a:p>
          <a:p>
            <a:r>
              <a:rPr lang="fi-FI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Yes</a:t>
            </a:r>
            <a:r>
              <a:rPr lang="fi-FI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fi-FI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fi-FI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i-FI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says</a:t>
            </a:r>
            <a:r>
              <a:rPr lang="fi-FI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i-FI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</a:t>
            </a:r>
            <a:r>
              <a:rPr lang="fi-FI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i-FI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fi-FI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person is a </a:t>
            </a:r>
            <a:r>
              <a:rPr lang="fi-FI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radical</a:t>
            </a:r>
            <a:r>
              <a:rPr lang="fi-FI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i-FI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</a:t>
            </a:r>
            <a:r>
              <a:rPr lang="fi-FI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i-FI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they</a:t>
            </a:r>
            <a:r>
              <a:rPr lang="fi-FI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i-FI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</a:t>
            </a:r>
            <a:r>
              <a:rPr lang="fi-FI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i-FI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electable</a:t>
            </a:r>
            <a:r>
              <a:rPr lang="fi-FI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i-FI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fi-FI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fi-FI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</a:t>
            </a:r>
            <a:r>
              <a:rPr lang="fi-FI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i-FI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fi-FI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i-FI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they</a:t>
            </a:r>
            <a:endParaRPr lang="fi-FI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i-FI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</a:t>
            </a:r>
            <a:r>
              <a:rPr lang="fi-FI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i-FI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conservative</a:t>
            </a:r>
            <a:r>
              <a:rPr lang="fi-FI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fi-FI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(iii) R ⇒ ((C ⇒ E) ∨ Å E)</a:t>
            </a:r>
          </a:p>
          <a:p>
            <a:r>
              <a:rPr lang="fi-FI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No, </a:t>
            </a:r>
            <a:r>
              <a:rPr lang="fi-FI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fi-FI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</a:t>
            </a:r>
            <a:r>
              <a:rPr lang="fi-FI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equivalent</a:t>
            </a:r>
            <a:r>
              <a:rPr lang="fi-FI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Å R ∨ Å C ∨ E ∨ Å E </a:t>
            </a:r>
            <a:r>
              <a:rPr lang="fi-FI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</a:t>
            </a:r>
            <a:r>
              <a:rPr lang="fi-FI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a </a:t>
            </a:r>
            <a:r>
              <a:rPr lang="fi-FI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tautology</a:t>
            </a:r>
            <a:r>
              <a:rPr lang="fi-FI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fi-FI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</a:t>
            </a:r>
            <a:r>
              <a:rPr lang="fi-FI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i-FI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</a:t>
            </a:r>
            <a:r>
              <a:rPr lang="fi-FI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i-FI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endParaRPr lang="fi-FI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i-FI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assignment</a:t>
            </a:r>
            <a:r>
              <a:rPr lang="fi-FI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DBF37-9FEA-BB4F-A02F-BB9F04DCD724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96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DBF37-9FEA-BB4F-A02F-BB9F04DCD72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492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Focus of this class is on the Inference Engine</a:t>
            </a:r>
          </a:p>
          <a:p>
            <a:r>
              <a:rPr lang="en-US" dirty="0" smtClean="0"/>
              <a:t>In the real world,</a:t>
            </a:r>
            <a:r>
              <a:rPr lang="en-US" baseline="0" dirty="0" smtClean="0"/>
              <a:t> you will have a “domain expert” who provides the knowledge (e.g. </a:t>
            </a:r>
            <a:r>
              <a:rPr lang="en-US" baseline="0" dirty="0" err="1" smtClean="0"/>
              <a:t>physican</a:t>
            </a:r>
            <a:r>
              <a:rPr lang="en-US" baseline="0" dirty="0" smtClean="0"/>
              <a:t> provides their knowledge about diagnosis). Your job as AI/CS specialist, is to integrate it in code and execute their logic.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DBF37-9FEA-BB4F-A02F-BB9F04DCD72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80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Constants are uppercase, variables are lower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DBF37-9FEA-BB4F-A02F-BB9F04DCD72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18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BNF -&gt; basis on which natural</a:t>
            </a:r>
            <a:r>
              <a:rPr lang="en-US" baseline="0" dirty="0" smtClean="0"/>
              <a:t> language is constructed. e.g. noun phrase, verb phrase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DBF37-9FEA-BB4F-A02F-BB9F04DCD72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80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smtClean="0"/>
              <a:t>not p and q</a:t>
            </a:r>
          </a:p>
          <a:p>
            <a:pPr marL="228600" indent="-228600">
              <a:buAutoNum type="arabicParenR"/>
            </a:pPr>
            <a:r>
              <a:rPr lang="en-US" dirty="0" smtClean="0"/>
              <a:t>r</a:t>
            </a:r>
            <a:r>
              <a:rPr lang="en-US" baseline="0" dirty="0" smtClean="0"/>
              <a:t> -&gt; p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not r -&gt; s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s -&gt; 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DBF37-9FEA-BB4F-A02F-BB9F04DCD72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6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96696D-E866-3144-AA26-CEA674F896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56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EF6ECC-9429-0A4C-A21F-5AFCAAC594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79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60D884-8A56-1747-90DA-B18F255DE8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26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97070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0580DF-4FD0-904F-8807-A0EB15674F8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6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F3D364-0C1C-0C40-AD08-E79E27DACEB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53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891709-86FA-2A4A-A1AE-5FB44F40FB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91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E79972-42E6-5649-ADC9-8A0A910FDE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54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B72AE3-5B8A-8347-960B-739DAEA3EB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03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601E93-3010-CA4A-9E68-882B58AFEA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BD9683-1225-9747-9AE6-D0D2ADBAC6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71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8E6DA2-20CF-1A4F-8373-206182D04B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94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C7D33C5-064C-1E4E-A5ED-12209BD16DE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yc.com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me@rutumulkar.com" TargetMode="External"/><Relationship Id="rId3" Type="http://schemas.openxmlformats.org/officeDocument/2006/relationships/hyperlink" Target="mailto:k.porterfield7@gmail.co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4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4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4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14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14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14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14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14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14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14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14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14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14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14.pn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14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wi-prolog.org/Download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772400" cy="2076451"/>
          </a:xfrm>
        </p:spPr>
        <p:txBody>
          <a:bodyPr/>
          <a:lstStyle/>
          <a:p>
            <a:r>
              <a:rPr lang="en-US" sz="4000" dirty="0" smtClean="0"/>
              <a:t>CS5100: Foundations of Artificial Intelligence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600" dirty="0" smtClean="0"/>
              <a:t>Propositional Logic</a:t>
            </a:r>
            <a:endParaRPr lang="en-US" sz="36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95800"/>
            <a:ext cx="6400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Dr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. Rutu Mulkar-Mehta</a:t>
            </a:r>
          </a:p>
          <a:p>
            <a:pPr eaLnBrk="1" hangingPunct="1">
              <a:defRPr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Lecture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6096000"/>
            <a:ext cx="8652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Some slides and images used from Cornell CS4700 </a:t>
            </a:r>
            <a:r>
              <a:rPr lang="en-US" dirty="0"/>
              <a:t>c</a:t>
            </a:r>
            <a:r>
              <a:rPr lang="en-US" dirty="0" smtClean="0"/>
              <a:t>ourse  notes, with permission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Today: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sz="2800" dirty="0"/>
              <a:t>Knowledge-based agents</a:t>
            </a:r>
          </a:p>
          <a:p>
            <a:r>
              <a:rPr lang="en-US" sz="2800" dirty="0" smtClean="0"/>
              <a:t>Logic </a:t>
            </a:r>
            <a:r>
              <a:rPr lang="en-US" sz="2800" dirty="0"/>
              <a:t>in general - models and entailment</a:t>
            </a:r>
          </a:p>
          <a:p>
            <a:r>
              <a:rPr lang="en-US" sz="2800" dirty="0"/>
              <a:t>Propositional (Boolean) </a:t>
            </a:r>
            <a:r>
              <a:rPr lang="en-US" sz="2800" dirty="0" smtClean="0"/>
              <a:t>logic</a:t>
            </a:r>
          </a:p>
          <a:p>
            <a:r>
              <a:rPr lang="en-US" sz="2800" dirty="0" err="1"/>
              <a:t>Wumpus</a:t>
            </a:r>
            <a:r>
              <a:rPr lang="en-US" sz="2800" dirty="0"/>
              <a:t> </a:t>
            </a:r>
            <a:r>
              <a:rPr lang="en-US" sz="2800" dirty="0" smtClean="0"/>
              <a:t>world</a:t>
            </a:r>
            <a:endParaRPr lang="en-US" sz="2800" dirty="0"/>
          </a:p>
          <a:p>
            <a:r>
              <a:rPr lang="en-US" sz="2800" dirty="0" smtClean="0"/>
              <a:t>Inference </a:t>
            </a:r>
            <a:r>
              <a:rPr lang="en-US" sz="2800" dirty="0"/>
              <a:t>rules and theorem proving</a:t>
            </a:r>
          </a:p>
          <a:p>
            <a:pPr lvl="1"/>
            <a:r>
              <a:rPr lang="en-US" sz="2400" dirty="0"/>
              <a:t>forward chaining</a:t>
            </a:r>
          </a:p>
          <a:p>
            <a:pPr lvl="1"/>
            <a:r>
              <a:rPr lang="en-US" sz="2400" dirty="0"/>
              <a:t>backward chaining</a:t>
            </a:r>
          </a:p>
          <a:p>
            <a:pPr lvl="1"/>
            <a:r>
              <a:rPr lang="en-US" sz="2400" dirty="0" smtClean="0"/>
              <a:t>resolution</a:t>
            </a:r>
          </a:p>
          <a:p>
            <a:r>
              <a:rPr lang="en-US" sz="2800" dirty="0" smtClean="0"/>
              <a:t>First Order Logic</a:t>
            </a:r>
            <a:r>
              <a:rPr lang="en-US" dirty="0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1443308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Agents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Human Intelligence is achieved by a process of complex reasoning, operating over internal representations of knowledge</a:t>
            </a:r>
          </a:p>
          <a:p>
            <a:r>
              <a:rPr lang="en-US" dirty="0" smtClean="0"/>
              <a:t>E.g. The light </a:t>
            </a:r>
            <a:r>
              <a:rPr lang="en-US" dirty="0" err="1" smtClean="0"/>
              <a:t>doesn</a:t>
            </a:r>
            <a:r>
              <a:rPr lang="fr-FR" dirty="0" smtClean="0"/>
              <a:t>’</a:t>
            </a:r>
            <a:r>
              <a:rPr lang="en-US" dirty="0" smtClean="0"/>
              <a:t>t turn on..</a:t>
            </a:r>
          </a:p>
          <a:p>
            <a:pPr lvl="1"/>
            <a:r>
              <a:rPr lang="en-US" dirty="0" smtClean="0"/>
              <a:t>Are other lights working?</a:t>
            </a:r>
          </a:p>
          <a:p>
            <a:pPr lvl="1"/>
            <a:r>
              <a:rPr lang="en-US" dirty="0" smtClean="0"/>
              <a:t>Is there electricity?</a:t>
            </a:r>
          </a:p>
          <a:p>
            <a:pPr lvl="1"/>
            <a:r>
              <a:rPr lang="en-US" dirty="0" smtClean="0"/>
              <a:t>Is the bulb working?</a:t>
            </a:r>
          </a:p>
          <a:p>
            <a:pPr lvl="1"/>
            <a:r>
              <a:rPr lang="en-US" dirty="0" smtClean="0"/>
              <a:t>Do the taps have water? </a:t>
            </a:r>
          </a:p>
          <a:p>
            <a:pPr lvl="2"/>
            <a:r>
              <a:rPr lang="en-US" dirty="0" smtClean="0"/>
              <a:t>(unlikely to consider this)</a:t>
            </a:r>
            <a:endParaRPr lang="en-US" dirty="0"/>
          </a:p>
        </p:txBody>
      </p:sp>
      <p:pic>
        <p:nvPicPr>
          <p:cNvPr id="6" name="Picture 5" descr="323117-thinking-rn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10000"/>
            <a:ext cx="28194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519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Agents (Examples)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800" dirty="0">
                <a:sym typeface="Wingdings" charset="0"/>
              </a:rPr>
              <a:t>Medical diagnosis </a:t>
            </a:r>
            <a:endParaRPr lang="en-US" sz="2800" dirty="0" smtClean="0">
              <a:sym typeface="Wingdings" charset="0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>
                <a:sym typeface="Wingdings" charset="0"/>
              </a:rPr>
              <a:t>physician </a:t>
            </a:r>
            <a:r>
              <a:rPr lang="en-US" sz="2400" dirty="0">
                <a:sym typeface="Wingdings" charset="0"/>
              </a:rPr>
              <a:t>diagnosing a </a:t>
            </a:r>
            <a:r>
              <a:rPr lang="en-US" sz="2400" dirty="0" smtClean="0">
                <a:sym typeface="Wingdings" charset="0"/>
              </a:rPr>
              <a:t>patient infers </a:t>
            </a:r>
            <a:r>
              <a:rPr lang="en-US" sz="2400" dirty="0">
                <a:sym typeface="Wingdings" charset="0"/>
              </a:rPr>
              <a:t>what disease, based on the knowledge he/</a:t>
            </a:r>
            <a:r>
              <a:rPr lang="en-US" sz="2400" dirty="0" smtClean="0">
                <a:sym typeface="Wingdings" charset="0"/>
              </a:rPr>
              <a:t>she acquired </a:t>
            </a:r>
            <a:r>
              <a:rPr lang="en-US" sz="2400" dirty="0">
                <a:sym typeface="Wingdings" charset="0"/>
              </a:rPr>
              <a:t>as a student, textbooks, prior cases 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 smtClean="0">
                <a:sym typeface="Wingdings" charset="0"/>
              </a:rPr>
              <a:t>Common </a:t>
            </a:r>
            <a:r>
              <a:rPr lang="en-US" sz="2800" dirty="0">
                <a:sym typeface="Wingdings" charset="0"/>
              </a:rPr>
              <a:t>sense knowledge / </a:t>
            </a:r>
            <a:r>
              <a:rPr lang="en-US" sz="2800" dirty="0" smtClean="0">
                <a:sym typeface="Wingdings" charset="0"/>
              </a:rPr>
              <a:t>reasoning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>
                <a:sym typeface="Wingdings" charset="0"/>
              </a:rPr>
              <a:t>common </a:t>
            </a:r>
            <a:r>
              <a:rPr lang="en-US" sz="2400" dirty="0">
                <a:sym typeface="Wingdings" charset="0"/>
              </a:rPr>
              <a:t>everyday assumptions / </a:t>
            </a:r>
            <a:r>
              <a:rPr lang="en-US" sz="2400" dirty="0" smtClean="0">
                <a:sym typeface="Wingdings" charset="0"/>
              </a:rPr>
              <a:t>inferences 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>
                <a:sym typeface="Wingdings" charset="0"/>
              </a:rPr>
              <a:t>e.g</a:t>
            </a:r>
            <a:r>
              <a:rPr lang="en-US" sz="2400" dirty="0">
                <a:sym typeface="Wingdings" charset="0"/>
              </a:rPr>
              <a:t>., “lecture starts at four” infer pm not </a:t>
            </a:r>
            <a:r>
              <a:rPr lang="en-US" sz="2400" dirty="0" smtClean="0">
                <a:sym typeface="Wingdings" charset="0"/>
              </a:rPr>
              <a:t>am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>
                <a:sym typeface="Wingdings" charset="0"/>
              </a:rPr>
              <a:t>when </a:t>
            </a:r>
            <a:r>
              <a:rPr lang="en-US" sz="2400" dirty="0">
                <a:sym typeface="Wingdings" charset="0"/>
              </a:rPr>
              <a:t>traveling, I assume there is some way to get from </a:t>
            </a:r>
            <a:r>
              <a:rPr lang="en-US" sz="2400" dirty="0" smtClean="0">
                <a:sym typeface="Wingdings" charset="0"/>
              </a:rPr>
              <a:t>the airport </a:t>
            </a:r>
            <a:r>
              <a:rPr lang="en-US" sz="2400" dirty="0">
                <a:sym typeface="Wingdings" charset="0"/>
              </a:rPr>
              <a:t>to the hotel</a:t>
            </a:r>
            <a:r>
              <a:rPr lang="en-US" sz="2400" dirty="0" smtClean="0">
                <a:sym typeface="Wingdings" charset="0"/>
              </a:rPr>
              <a:t>. </a:t>
            </a:r>
            <a:endParaRPr lang="en-US" sz="2400" dirty="0">
              <a:sym typeface="Wingdings" charset="0"/>
            </a:endParaRPr>
          </a:p>
          <a:p>
            <a:pPr lvl="1"/>
            <a:r>
              <a:rPr lang="en-US" sz="2400" dirty="0" smtClean="0"/>
              <a:t>e.g. CYC</a:t>
            </a:r>
            <a:r>
              <a:rPr lang="en-US" sz="2400" dirty="0"/>
              <a:t>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://www.cyc.com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: Commonsense  Knowledgebase</a:t>
            </a:r>
            <a:endParaRPr lang="en-US" dirty="0"/>
          </a:p>
          <a:p>
            <a:pPr>
              <a:lnSpc>
                <a:spcPct val="90000"/>
              </a:lnSpc>
              <a:defRPr/>
            </a:pPr>
            <a:endParaRPr lang="en-US" b="1" dirty="0">
              <a:solidFill>
                <a:srgbClr val="3333CC"/>
              </a:solidFill>
              <a:sym typeface="Wingdings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098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Agents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800" dirty="0">
                <a:solidFill>
                  <a:srgbClr val="000000"/>
                </a:solidFill>
              </a:rPr>
              <a:t>Agents with some representation of </a:t>
            </a:r>
            <a:r>
              <a:rPr lang="en-US" sz="2800" dirty="0" smtClean="0">
                <a:solidFill>
                  <a:srgbClr val="000000"/>
                </a:solidFill>
              </a:rPr>
              <a:t>the complex knowledge about the world / its environment, and </a:t>
            </a:r>
            <a:r>
              <a:rPr lang="en-US" sz="2800" dirty="0">
                <a:solidFill>
                  <a:srgbClr val="000000"/>
                </a:solidFill>
              </a:rPr>
              <a:t>uses inference to derive new information from that </a:t>
            </a:r>
            <a:r>
              <a:rPr lang="en-US" sz="2800" dirty="0" smtClean="0">
                <a:solidFill>
                  <a:srgbClr val="000000"/>
                </a:solidFill>
              </a:rPr>
              <a:t>knowledge </a:t>
            </a:r>
            <a:r>
              <a:rPr lang="en-US" sz="2800" dirty="0">
                <a:solidFill>
                  <a:srgbClr val="000000"/>
                </a:solidFill>
              </a:rPr>
              <a:t>combined with new inputs (e.g. via perception).</a:t>
            </a:r>
          </a:p>
          <a:p>
            <a:pPr lvl="1" algn="ctr" eaLnBrk="1" hangingPunct="1">
              <a:lnSpc>
                <a:spcPct val="90000"/>
              </a:lnSpc>
              <a:buFontTx/>
              <a:buNone/>
              <a:defRPr/>
            </a:pPr>
            <a:endParaRPr lang="en-US" sz="1800" dirty="0">
              <a:solidFill>
                <a:srgbClr val="FF0000"/>
              </a:solidFill>
              <a:sym typeface="Wingdings" charset="0"/>
            </a:endParaRPr>
          </a:p>
          <a:p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6800" y="3935208"/>
            <a:ext cx="7086600" cy="1754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  <a:cs typeface="+mn-cs"/>
              </a:rPr>
              <a:t>Key issues:</a:t>
            </a:r>
          </a:p>
          <a:p>
            <a:pPr marL="742950" lvl="1" indent="-285750">
              <a:buFont typeface="Arial"/>
              <a:buChar char="•"/>
              <a:defRPr/>
            </a:pPr>
            <a:r>
              <a:rPr lang="en-US" dirty="0" smtClean="0">
                <a:solidFill>
                  <a:srgbClr val="FF0000"/>
                </a:solidFill>
                <a:cs typeface="+mn-cs"/>
              </a:rPr>
              <a:t>Knowledge Representation </a:t>
            </a:r>
          </a:p>
          <a:p>
            <a:pPr lvl="2">
              <a:defRPr/>
            </a:pPr>
            <a:r>
              <a:rPr lang="en-US" dirty="0" smtClean="0">
                <a:solidFill>
                  <a:srgbClr val="FF0000"/>
                </a:solidFill>
                <a:cs typeface="+mn-cs"/>
              </a:rPr>
              <a:t>How to capture knowledge so that there is least information loss</a:t>
            </a:r>
            <a:endParaRPr lang="en-US" dirty="0">
              <a:solidFill>
                <a:srgbClr val="FF0000"/>
              </a:solidFill>
              <a:cs typeface="+mn-cs"/>
            </a:endParaRPr>
          </a:p>
          <a:p>
            <a:pPr marL="742950" lvl="1" indent="-285750">
              <a:buFont typeface="Arial"/>
              <a:buChar char="•"/>
              <a:defRPr/>
            </a:pPr>
            <a:r>
              <a:rPr lang="en-US" dirty="0" smtClean="0">
                <a:solidFill>
                  <a:srgbClr val="FF0000"/>
                </a:solidFill>
                <a:cs typeface="+mn-cs"/>
              </a:rPr>
              <a:t>Reasoning </a:t>
            </a:r>
            <a:r>
              <a:rPr lang="en-US" dirty="0">
                <a:solidFill>
                  <a:srgbClr val="FF0000"/>
                </a:solidFill>
                <a:cs typeface="+mn-cs"/>
              </a:rPr>
              <a:t>and inference  </a:t>
            </a:r>
            <a:r>
              <a:rPr lang="en-US" dirty="0" smtClean="0">
                <a:solidFill>
                  <a:srgbClr val="FF0000"/>
                </a:solidFill>
                <a:cs typeface="+mn-cs"/>
              </a:rPr>
              <a:t>processes</a:t>
            </a:r>
          </a:p>
          <a:p>
            <a:pPr lvl="1">
              <a:defRPr/>
            </a:pPr>
            <a:r>
              <a:rPr lang="en-US" dirty="0">
                <a:solidFill>
                  <a:srgbClr val="FF0000"/>
                </a:solidFill>
                <a:cs typeface="+mn-cs"/>
              </a:rPr>
              <a:t> </a:t>
            </a:r>
            <a:r>
              <a:rPr lang="en-US" dirty="0" smtClean="0">
                <a:solidFill>
                  <a:srgbClr val="FF0000"/>
                </a:solidFill>
                <a:cs typeface="+mn-cs"/>
              </a:rPr>
              <a:t>      How can we use that knowledge and do smart reasoning  </a:t>
            </a:r>
            <a:endParaRPr lang="en-US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11347" y="3886200"/>
            <a:ext cx="7162800" cy="19050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7671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not just run some if-then statements to capture domain logic?</a:t>
            </a:r>
          </a:p>
          <a:p>
            <a:pPr lvl="1"/>
            <a:r>
              <a:rPr lang="en-US" dirty="0" smtClean="0"/>
              <a:t>Fails quickly when new logic is introduced</a:t>
            </a:r>
          </a:p>
          <a:p>
            <a:pPr lvl="1"/>
            <a:r>
              <a:rPr lang="en-US" dirty="0" smtClean="0"/>
              <a:t>May not capture all logical relationships </a:t>
            </a:r>
          </a:p>
          <a:p>
            <a:pPr lvl="2"/>
            <a:r>
              <a:rPr lang="en-US" dirty="0" smtClean="0"/>
              <a:t>e.g. “patient </a:t>
            </a:r>
            <a:r>
              <a:rPr lang="en-US" dirty="0" err="1" smtClean="0"/>
              <a:t>doesn</a:t>
            </a:r>
            <a:r>
              <a:rPr lang="fr-FR" dirty="0" smtClean="0"/>
              <a:t>’</a:t>
            </a:r>
            <a:r>
              <a:rPr lang="en-US" dirty="0" smtClean="0"/>
              <a:t>t have cough” (negation)</a:t>
            </a:r>
          </a:p>
          <a:p>
            <a:pPr lvl="1"/>
            <a:r>
              <a:rPr lang="en-US" dirty="0" smtClean="0"/>
              <a:t>It is domain specific</a:t>
            </a:r>
          </a:p>
          <a:p>
            <a:pPr lvl="2"/>
            <a:r>
              <a:rPr lang="en-US" dirty="0" smtClean="0"/>
              <a:t>What if we switch to “manufacturing” from “healthcare”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563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Agents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sz="2400" dirty="0" smtClean="0"/>
              <a:t>Knowledge Base (</a:t>
            </a:r>
            <a:r>
              <a:rPr lang="en-US" sz="2400" dirty="0"/>
              <a:t>Domain </a:t>
            </a:r>
            <a:r>
              <a:rPr lang="en-US" sz="2400" dirty="0" smtClean="0"/>
              <a:t>specific)</a:t>
            </a:r>
          </a:p>
          <a:p>
            <a:pPr lvl="1"/>
            <a:r>
              <a:rPr lang="en-US" sz="2400" dirty="0" smtClean="0"/>
              <a:t>A </a:t>
            </a:r>
            <a:r>
              <a:rPr lang="en-US" sz="2400" dirty="0"/>
              <a:t>set of sentences that describe facts about the world </a:t>
            </a:r>
            <a:r>
              <a:rPr lang="en-US" sz="2400" dirty="0" smtClean="0"/>
              <a:t>in some </a:t>
            </a:r>
            <a:r>
              <a:rPr lang="en-US" sz="2400" dirty="0"/>
              <a:t>formal (representational) language</a:t>
            </a:r>
          </a:p>
          <a:p>
            <a:pPr marL="342900" lvl="1" indent="-342900">
              <a:buFontTx/>
              <a:buChar char="•"/>
            </a:pPr>
            <a:r>
              <a:rPr lang="en-US" sz="2400" dirty="0" smtClean="0"/>
              <a:t>Inference Engine (</a:t>
            </a:r>
            <a:r>
              <a:rPr lang="en-US" sz="2400" dirty="0"/>
              <a:t>Domain </a:t>
            </a:r>
            <a:r>
              <a:rPr lang="en-US" sz="2400" dirty="0" smtClean="0"/>
              <a:t>independent)</a:t>
            </a:r>
          </a:p>
          <a:p>
            <a:pPr lvl="1"/>
            <a:r>
              <a:rPr lang="en-US" sz="2400" dirty="0"/>
              <a:t>A set of procedures that use the representational </a:t>
            </a:r>
            <a:r>
              <a:rPr lang="en-US" sz="2400" dirty="0" smtClean="0"/>
              <a:t>language to </a:t>
            </a:r>
            <a:r>
              <a:rPr lang="en-US" sz="2400" dirty="0"/>
              <a:t>infer new facts from known ones or answer a variety </a:t>
            </a:r>
            <a:r>
              <a:rPr lang="en-US" sz="2400" dirty="0" smtClean="0"/>
              <a:t>of KB </a:t>
            </a:r>
            <a:r>
              <a:rPr lang="en-US" sz="2400" dirty="0"/>
              <a:t>queries. Inferences typically require search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981200" y="5257800"/>
            <a:ext cx="2362200" cy="9144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Knowledge Base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0" y="5257800"/>
            <a:ext cx="2362200" cy="9144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Inference Engine</a:t>
            </a:r>
            <a:endParaRPr lang="en-US" dirty="0"/>
          </a:p>
        </p:txBody>
      </p:sp>
      <p:cxnSp>
        <p:nvCxnSpPr>
          <p:cNvPr id="7" name="Curved Connector 6"/>
          <p:cNvCxnSpPr>
            <a:stCxn id="4" idx="2"/>
            <a:endCxn id="5" idx="2"/>
          </p:cNvCxnSpPr>
          <p:nvPr/>
        </p:nvCxnSpPr>
        <p:spPr>
          <a:xfrm rot="16200000" flipH="1">
            <a:off x="4648200" y="4686300"/>
            <a:ext cx="12700" cy="2971800"/>
          </a:xfrm>
          <a:prstGeom prst="curvedConnector3">
            <a:avLst>
              <a:gd name="adj1" fmla="val 3547417"/>
            </a:avLst>
          </a:prstGeom>
          <a:ln w="34925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5" idx="0"/>
            <a:endCxn id="4" idx="0"/>
          </p:cNvCxnSpPr>
          <p:nvPr/>
        </p:nvCxnSpPr>
        <p:spPr>
          <a:xfrm rot="16200000" flipV="1">
            <a:off x="4648200" y="3771900"/>
            <a:ext cx="12700" cy="2971800"/>
          </a:xfrm>
          <a:prstGeom prst="curvedConnector3">
            <a:avLst>
              <a:gd name="adj1" fmla="val 3547409"/>
            </a:avLst>
          </a:prstGeom>
          <a:ln w="34925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724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Propositional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Propositional logic P:</a:t>
            </a:r>
          </a:p>
          <a:p>
            <a:pPr lvl="1"/>
            <a:r>
              <a:rPr lang="en-US" dirty="0" smtClean="0"/>
              <a:t>defines </a:t>
            </a:r>
            <a:r>
              <a:rPr lang="en-US" dirty="0"/>
              <a:t>a language for </a:t>
            </a:r>
            <a:r>
              <a:rPr lang="en-US" b="1" dirty="0"/>
              <a:t>symbolic reasoning</a:t>
            </a:r>
          </a:p>
          <a:p>
            <a:r>
              <a:rPr lang="en-US" dirty="0" smtClean="0"/>
              <a:t>Proposition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statement that </a:t>
            </a:r>
            <a:r>
              <a:rPr lang="en-US" dirty="0" smtClean="0"/>
              <a:t>can hold a </a:t>
            </a:r>
            <a:r>
              <a:rPr lang="en-US" i="1" dirty="0" smtClean="0"/>
              <a:t>true</a:t>
            </a:r>
            <a:r>
              <a:rPr lang="en-US" dirty="0" smtClean="0"/>
              <a:t> or </a:t>
            </a:r>
            <a:r>
              <a:rPr lang="en-US" i="1" dirty="0" smtClean="0"/>
              <a:t>false</a:t>
            </a:r>
            <a:r>
              <a:rPr lang="en-US" dirty="0" smtClean="0"/>
              <a:t> value Examples </a:t>
            </a:r>
            <a:r>
              <a:rPr lang="en-US" dirty="0"/>
              <a:t>of propositions:</a:t>
            </a:r>
          </a:p>
          <a:p>
            <a:pPr lvl="2"/>
            <a:r>
              <a:rPr lang="en-US" dirty="0" smtClean="0"/>
              <a:t>This class is great.</a:t>
            </a:r>
            <a:endParaRPr lang="en-US" dirty="0"/>
          </a:p>
          <a:p>
            <a:pPr lvl="2"/>
            <a:r>
              <a:rPr lang="en-US" dirty="0" smtClean="0"/>
              <a:t>France </a:t>
            </a:r>
            <a:r>
              <a:rPr lang="en-US" dirty="0"/>
              <a:t>is in Europe.</a:t>
            </a:r>
          </a:p>
          <a:p>
            <a:pPr lvl="2"/>
            <a:r>
              <a:rPr lang="en-US" dirty="0" smtClean="0"/>
              <a:t>It is raining </a:t>
            </a:r>
            <a:r>
              <a:rPr lang="en-US" dirty="0"/>
              <a:t>outside.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are you? Not a proposition.</a:t>
            </a:r>
          </a:p>
        </p:txBody>
      </p:sp>
    </p:spTree>
    <p:extLst>
      <p:ext uri="{BB962C8B-B14F-4D97-AF65-F5344CB8AC3E}">
        <p14:creationId xmlns:p14="http://schemas.microsoft.com/office/powerpoint/2010/main" val="125539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of Propositional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Formally </a:t>
            </a:r>
            <a:r>
              <a:rPr lang="en-US" sz="2400" dirty="0"/>
              <a:t>propositional logic P:</a:t>
            </a:r>
          </a:p>
          <a:p>
            <a:pPr lvl="1"/>
            <a:r>
              <a:rPr lang="en-US" sz="2000" dirty="0" smtClean="0"/>
              <a:t>Is </a:t>
            </a:r>
            <a:r>
              <a:rPr lang="en-US" sz="2000" dirty="0"/>
              <a:t>defined by </a:t>
            </a:r>
            <a:r>
              <a:rPr lang="en-US" sz="2000" dirty="0" smtClean="0"/>
              <a:t>Syntax + Semantics + Interpretation </a:t>
            </a:r>
            <a:r>
              <a:rPr lang="en-US" sz="2000" dirty="0"/>
              <a:t>of P</a:t>
            </a:r>
          </a:p>
          <a:p>
            <a:r>
              <a:rPr lang="en-US" sz="2400" dirty="0" smtClean="0"/>
              <a:t>Syntax: Symbols </a:t>
            </a:r>
            <a:r>
              <a:rPr lang="en-US" sz="2400" dirty="0"/>
              <a:t>(alphabet) in P:</a:t>
            </a:r>
          </a:p>
          <a:p>
            <a:pPr lvl="1"/>
            <a:r>
              <a:rPr lang="en-US" sz="2000" dirty="0" smtClean="0"/>
              <a:t>Constants</a:t>
            </a:r>
            <a:r>
              <a:rPr lang="en-US" sz="2000" dirty="0"/>
              <a:t>: True, False</a:t>
            </a:r>
          </a:p>
          <a:p>
            <a:pPr lvl="1"/>
            <a:r>
              <a:rPr lang="en-US" sz="2000" dirty="0" smtClean="0"/>
              <a:t>Propositional </a:t>
            </a:r>
            <a:r>
              <a:rPr lang="en-US" sz="2000" dirty="0"/>
              <a:t>symbols</a:t>
            </a:r>
          </a:p>
          <a:p>
            <a:pPr marL="457200" lvl="1" indent="0">
              <a:buNone/>
            </a:pPr>
            <a:r>
              <a:rPr lang="en-US" sz="2000" dirty="0"/>
              <a:t>Examples:</a:t>
            </a:r>
          </a:p>
          <a:p>
            <a:pPr lvl="1"/>
            <a:r>
              <a:rPr lang="en-US" sz="2000" dirty="0" smtClean="0"/>
              <a:t>P</a:t>
            </a:r>
            <a:endParaRPr lang="en-US" sz="2000" dirty="0"/>
          </a:p>
          <a:p>
            <a:pPr lvl="1"/>
            <a:r>
              <a:rPr lang="en-US" sz="2000" dirty="0" smtClean="0"/>
              <a:t>Northeastern University is in South Lake Union.</a:t>
            </a:r>
          </a:p>
          <a:p>
            <a:pPr lvl="1"/>
            <a:r>
              <a:rPr lang="en-US" sz="2000" dirty="0" smtClean="0"/>
              <a:t>It is raining outside</a:t>
            </a:r>
            <a:r>
              <a:rPr lang="en-US" sz="2000" dirty="0"/>
              <a:t>, etc.</a:t>
            </a:r>
          </a:p>
          <a:p>
            <a:r>
              <a:rPr lang="en-US" sz="2400" dirty="0" smtClean="0"/>
              <a:t>A </a:t>
            </a:r>
            <a:r>
              <a:rPr lang="en-US" sz="2400" dirty="0"/>
              <a:t>set of </a:t>
            </a:r>
            <a:r>
              <a:rPr lang="en-US" sz="2400" dirty="0" smtClean="0"/>
              <a:t>connectives in order of operator precedence</a:t>
            </a:r>
          </a:p>
          <a:p>
            <a:pPr marL="457200" lvl="1" indent="0">
              <a:buNone/>
            </a:pPr>
            <a:r>
              <a:rPr lang="en-US" sz="2000" dirty="0" smtClean="0"/>
              <a:t>¬</a:t>
            </a:r>
            <a:r>
              <a:rPr lang="en-US" sz="2000" dirty="0"/>
              <a:t>,∧ ,∨ ,⇒ ,⇔</a:t>
            </a:r>
          </a:p>
        </p:txBody>
      </p:sp>
    </p:spTree>
    <p:extLst>
      <p:ext uri="{BB962C8B-B14F-4D97-AF65-F5344CB8AC3E}">
        <p14:creationId xmlns:p14="http://schemas.microsoft.com/office/powerpoint/2010/main" val="3444426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of Propositional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Sentences in the propositional logic:</a:t>
            </a:r>
          </a:p>
          <a:p>
            <a:r>
              <a:rPr lang="en-US" sz="2400" dirty="0" smtClean="0"/>
              <a:t>Atomic </a:t>
            </a:r>
            <a:r>
              <a:rPr lang="en-US" sz="2400" dirty="0"/>
              <a:t>sentences:</a:t>
            </a:r>
          </a:p>
          <a:p>
            <a:pPr lvl="1"/>
            <a:r>
              <a:rPr lang="en-US" sz="2000" dirty="0" smtClean="0"/>
              <a:t>Constructed </a:t>
            </a:r>
            <a:r>
              <a:rPr lang="en-US" sz="2000" dirty="0"/>
              <a:t>from constants and propositional symbols</a:t>
            </a:r>
          </a:p>
          <a:p>
            <a:pPr lvl="1"/>
            <a:r>
              <a:rPr lang="en-US" sz="2000" dirty="0" smtClean="0"/>
              <a:t>True</a:t>
            </a:r>
            <a:r>
              <a:rPr lang="en-US" sz="2000" dirty="0"/>
              <a:t>, False are (atomic) sentences</a:t>
            </a:r>
          </a:p>
          <a:p>
            <a:pPr lvl="1"/>
            <a:r>
              <a:rPr lang="en-US" sz="2000" dirty="0" smtClean="0"/>
              <a:t>P, Q or </a:t>
            </a:r>
            <a:r>
              <a:rPr lang="en-US" sz="2000" i="1" dirty="0"/>
              <a:t>Light in the room is on</a:t>
            </a:r>
            <a:r>
              <a:rPr lang="en-US" sz="2000" dirty="0"/>
              <a:t>, </a:t>
            </a:r>
            <a:r>
              <a:rPr lang="en-US" sz="2000" i="1" dirty="0"/>
              <a:t>It rains outside</a:t>
            </a:r>
            <a:r>
              <a:rPr lang="en-US" sz="2000" dirty="0"/>
              <a:t> </a:t>
            </a:r>
            <a:r>
              <a:rPr lang="en-US" sz="2000" dirty="0" smtClean="0"/>
              <a:t>are all (</a:t>
            </a:r>
            <a:r>
              <a:rPr lang="en-US" sz="2000" dirty="0"/>
              <a:t>atomic) sentences</a:t>
            </a:r>
          </a:p>
          <a:p>
            <a:r>
              <a:rPr lang="en-US" sz="2400" dirty="0" smtClean="0"/>
              <a:t>Composite </a:t>
            </a:r>
            <a:r>
              <a:rPr lang="en-US" sz="2400" dirty="0"/>
              <a:t>sentences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dirty="0"/>
              <a:t>Constructed from valid sentences via </a:t>
            </a:r>
            <a:r>
              <a:rPr lang="en-US" sz="2000" dirty="0" smtClean="0"/>
              <a:t>connectives</a:t>
            </a:r>
          </a:p>
          <a:p>
            <a:pPr lvl="1"/>
            <a:r>
              <a:rPr lang="en-US" sz="2000" dirty="0"/>
              <a:t>If </a:t>
            </a:r>
            <a:r>
              <a:rPr lang="en-US" sz="2000" dirty="0" smtClean="0"/>
              <a:t>A, B are </a:t>
            </a:r>
            <a:r>
              <a:rPr lang="en-US" sz="2000" dirty="0"/>
              <a:t>sentences </a:t>
            </a:r>
            <a:r>
              <a:rPr lang="en-US" sz="2000" dirty="0" smtClean="0"/>
              <a:t>then</a:t>
            </a:r>
          </a:p>
          <a:p>
            <a:pPr lvl="2"/>
            <a:r>
              <a:rPr lang="en-US" sz="1800" dirty="0"/>
              <a:t>¬ A </a:t>
            </a:r>
            <a:r>
              <a:rPr lang="en-US" sz="1800" dirty="0" smtClean="0"/>
              <a:t>,( </a:t>
            </a:r>
            <a:r>
              <a:rPr lang="en-US" sz="1800" dirty="0"/>
              <a:t>A ∧ B </a:t>
            </a:r>
            <a:r>
              <a:rPr lang="en-US" sz="1800" dirty="0" smtClean="0"/>
              <a:t>), </a:t>
            </a:r>
            <a:r>
              <a:rPr lang="en-US" sz="1800" dirty="0"/>
              <a:t>( A ∨ B </a:t>
            </a:r>
            <a:r>
              <a:rPr lang="en-US" sz="1800" dirty="0" smtClean="0"/>
              <a:t>), </a:t>
            </a:r>
            <a:r>
              <a:rPr lang="en-US" sz="1800" dirty="0"/>
              <a:t>( A ⇒ B </a:t>
            </a:r>
            <a:r>
              <a:rPr lang="en-US" sz="1800" dirty="0" smtClean="0"/>
              <a:t>), </a:t>
            </a:r>
            <a:r>
              <a:rPr lang="en-US" sz="1800" dirty="0"/>
              <a:t>( A ⇔ B </a:t>
            </a:r>
            <a:r>
              <a:rPr lang="en-US" sz="1800" dirty="0" smtClean="0"/>
              <a:t>) etc.</a:t>
            </a:r>
          </a:p>
          <a:p>
            <a:pPr lvl="2"/>
            <a:r>
              <a:rPr lang="en-US" sz="1800" dirty="0"/>
              <a:t>( A ∨ B ) ∧ ( A ∨ ¬ B </a:t>
            </a:r>
            <a:r>
              <a:rPr lang="en-US" sz="1800" dirty="0" smtClean="0"/>
              <a:t>) etc.</a:t>
            </a:r>
          </a:p>
          <a:p>
            <a:pPr marL="914400" lvl="2" indent="0">
              <a:buNone/>
            </a:pPr>
            <a:r>
              <a:rPr lang="en-US" sz="1800" dirty="0" smtClean="0"/>
              <a:t>are sentences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55138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2400" i="1" dirty="0" smtClean="0"/>
              <a:t>Sentence </a:t>
            </a:r>
            <a:r>
              <a:rPr lang="en-US" sz="2400" i="1" dirty="0" smtClean="0">
                <a:sym typeface="Wingdings"/>
              </a:rPr>
              <a:t> Atomic Sentence | Complex Sentence</a:t>
            </a:r>
          </a:p>
          <a:p>
            <a:pPr>
              <a:lnSpc>
                <a:spcPct val="120000"/>
              </a:lnSpc>
            </a:pPr>
            <a:r>
              <a:rPr lang="en-US" sz="2400" i="1" dirty="0" smtClean="0">
                <a:sym typeface="Wingdings"/>
              </a:rPr>
              <a:t>Atomic Sentence  True | False | P | Q | R …</a:t>
            </a:r>
          </a:p>
          <a:p>
            <a:pPr>
              <a:lnSpc>
                <a:spcPct val="120000"/>
              </a:lnSpc>
            </a:pPr>
            <a:r>
              <a:rPr lang="en-US" sz="2400" i="1" dirty="0" smtClean="0">
                <a:sym typeface="Wingdings"/>
              </a:rPr>
              <a:t>Complex Sentence  </a:t>
            </a:r>
            <a:r>
              <a:rPr lang="en-US" sz="2400" i="1" dirty="0" smtClean="0"/>
              <a:t>¬ Sentence |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000" i="1" dirty="0"/>
              <a:t>	</a:t>
            </a:r>
            <a:r>
              <a:rPr lang="en-US" sz="2000" i="1" dirty="0" smtClean="0"/>
              <a:t>			</a:t>
            </a:r>
            <a:r>
              <a:rPr lang="en-US" sz="2400" i="1" dirty="0" smtClean="0"/>
              <a:t>Sentence ∧ Sentence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400" i="1" dirty="0"/>
              <a:t> </a:t>
            </a:r>
            <a:r>
              <a:rPr lang="en-US" sz="2400" i="1" dirty="0" smtClean="0"/>
              <a:t>                                     </a:t>
            </a:r>
            <a:r>
              <a:rPr lang="en-US" sz="2400" i="1" dirty="0"/>
              <a:t>Sentence ∨</a:t>
            </a:r>
            <a:r>
              <a:rPr lang="en-US" sz="2400" i="1" dirty="0" smtClean="0"/>
              <a:t> Sentence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400" i="1" dirty="0"/>
              <a:t> </a:t>
            </a:r>
            <a:r>
              <a:rPr lang="en-US" sz="2400" i="1" dirty="0" smtClean="0"/>
              <a:t>                                     </a:t>
            </a:r>
            <a:r>
              <a:rPr lang="en-US" sz="2400" i="1" dirty="0"/>
              <a:t>Sentence  ⇒</a:t>
            </a:r>
            <a:r>
              <a:rPr lang="en-US" sz="2400" i="1" dirty="0" smtClean="0"/>
              <a:t> </a:t>
            </a:r>
            <a:r>
              <a:rPr lang="en-US" sz="2400" i="1" dirty="0"/>
              <a:t>Sentence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 smtClean="0"/>
              <a:t>Connective Precedence: </a:t>
            </a:r>
            <a:r>
              <a:rPr lang="en-US" sz="2400" dirty="0"/>
              <a:t>¬,∧ ,∨ ,⇒ ,</a:t>
            </a:r>
            <a:r>
              <a:rPr lang="en-US" sz="2400" dirty="0" smtClean="0"/>
              <a:t>⇔</a:t>
            </a:r>
            <a:endParaRPr lang="en-US" sz="2400" dirty="0"/>
          </a:p>
          <a:p>
            <a:pPr marL="457200" lvl="1" indent="0">
              <a:buNone/>
            </a:pPr>
            <a:endParaRPr lang="en-US" sz="2000" i="1" dirty="0" smtClean="0"/>
          </a:p>
          <a:p>
            <a:pPr marL="457200" lvl="1" indent="0">
              <a:buNone/>
            </a:pPr>
            <a:r>
              <a:rPr lang="en-US" sz="2000" i="1" dirty="0" smtClean="0"/>
              <a:t>(Backus </a:t>
            </a:r>
            <a:r>
              <a:rPr lang="en-US" sz="2000" i="1" dirty="0" err="1" smtClean="0"/>
              <a:t>Naur</a:t>
            </a:r>
            <a:r>
              <a:rPr lang="en-US" sz="2000" i="1" dirty="0" smtClean="0"/>
              <a:t> Form or BNF)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680747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Tonight at 11:59PM Project 1 is due</a:t>
            </a:r>
          </a:p>
          <a:p>
            <a:r>
              <a:rPr lang="en-US" sz="2800" dirty="0" smtClean="0"/>
              <a:t>Please </a:t>
            </a:r>
            <a:r>
              <a:rPr lang="en-US" sz="2800" dirty="0"/>
              <a:t>email your solutions to:</a:t>
            </a:r>
          </a:p>
          <a:p>
            <a:pPr lvl="1"/>
            <a:r>
              <a:rPr lang="en-US" sz="2000" dirty="0"/>
              <a:t>Professor: </a:t>
            </a:r>
            <a:r>
              <a:rPr lang="en-US" sz="2000" dirty="0">
                <a:hlinkClick r:id="rId2"/>
              </a:rPr>
              <a:t>me@rutumulkar.com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TA: </a:t>
            </a:r>
            <a:r>
              <a:rPr lang="en-US" sz="2000" dirty="0">
                <a:hlinkClick r:id="rId3"/>
              </a:rPr>
              <a:t>k.porterfield7@gmail.com</a:t>
            </a:r>
            <a:endParaRPr lang="en-US" sz="2000" dirty="0"/>
          </a:p>
          <a:p>
            <a:pPr lvl="1"/>
            <a:r>
              <a:rPr lang="en-US" sz="2000" dirty="0"/>
              <a:t>Subject: [PROJECT 1] &lt;</a:t>
            </a:r>
            <a:r>
              <a:rPr lang="en-US" sz="2000" dirty="0" err="1"/>
              <a:t>FirstName</a:t>
            </a:r>
            <a:r>
              <a:rPr lang="en-US" sz="2000" dirty="0"/>
              <a:t>&gt; &lt;</a:t>
            </a:r>
            <a:r>
              <a:rPr lang="en-US" sz="2000" dirty="0" err="1"/>
              <a:t>LastName</a:t>
            </a:r>
            <a:r>
              <a:rPr lang="en-US" sz="2000" dirty="0" smtClean="0"/>
              <a:t>&gt;</a:t>
            </a:r>
          </a:p>
          <a:p>
            <a:r>
              <a:rPr lang="en-US" sz="2400" dirty="0" smtClean="0"/>
              <a:t>Your work will be evaluated in 3 ways:</a:t>
            </a:r>
          </a:p>
          <a:p>
            <a:pPr lvl="1"/>
            <a:r>
              <a:rPr lang="en-US" sz="2000" dirty="0" smtClean="0"/>
              <a:t>MOSS </a:t>
            </a:r>
            <a:r>
              <a:rPr lang="en-US" sz="2000" dirty="0" smtClean="0">
                <a:sym typeface="Wingdings"/>
              </a:rPr>
              <a:t></a:t>
            </a:r>
            <a:r>
              <a:rPr lang="en-US" sz="2000" dirty="0" smtClean="0"/>
              <a:t> general uniqueness of code, and plagiarism detection</a:t>
            </a:r>
          </a:p>
          <a:p>
            <a:pPr lvl="1"/>
            <a:r>
              <a:rPr lang="en-US" sz="2000" dirty="0" err="1" smtClean="0"/>
              <a:t>Autograder</a:t>
            </a:r>
            <a:r>
              <a:rPr lang="en-US" sz="2000" dirty="0" smtClean="0"/>
              <a:t> </a:t>
            </a:r>
            <a:r>
              <a:rPr lang="en-US" sz="2000" dirty="0" smtClean="0">
                <a:sym typeface="Wingdings"/>
              </a:rPr>
              <a:t> High level running and working of code</a:t>
            </a:r>
          </a:p>
          <a:p>
            <a:pPr lvl="1"/>
            <a:r>
              <a:rPr lang="en-US" sz="2000" dirty="0" smtClean="0">
                <a:sym typeface="Wingdings"/>
              </a:rPr>
              <a:t>Readme File  Your understanding of the problem, and partial credit</a:t>
            </a:r>
          </a:p>
          <a:p>
            <a:pPr lvl="1"/>
            <a:r>
              <a:rPr lang="en-US" sz="2000" dirty="0" smtClean="0">
                <a:sym typeface="Wingdings"/>
              </a:rPr>
              <a:t>Code Review</a:t>
            </a:r>
            <a:r>
              <a:rPr lang="en-US" sz="20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5871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Semantics of Propositional Logic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The </a:t>
            </a:r>
            <a:r>
              <a:rPr lang="en-US" sz="2400" dirty="0" smtClean="0"/>
              <a:t>semantics are the </a:t>
            </a:r>
            <a:r>
              <a:rPr lang="en-US" sz="2400" dirty="0"/>
              <a:t>meaning </a:t>
            </a:r>
            <a:r>
              <a:rPr lang="en-US" sz="2400" dirty="0" smtClean="0"/>
              <a:t>of the sentences.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semantics in the propositional logic is defined by: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Interpretation </a:t>
            </a:r>
            <a:r>
              <a:rPr lang="en-US" sz="2400" dirty="0"/>
              <a:t>of propositional symbols and constants</a:t>
            </a:r>
          </a:p>
          <a:p>
            <a:pPr lvl="1"/>
            <a:r>
              <a:rPr lang="en-US" sz="2000" dirty="0" smtClean="0"/>
              <a:t>Semantics </a:t>
            </a:r>
            <a:r>
              <a:rPr lang="en-US" sz="2000" dirty="0"/>
              <a:t>of atomic sentences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Through </a:t>
            </a:r>
            <a:r>
              <a:rPr lang="en-US" sz="2400" dirty="0"/>
              <a:t>the meaning of connectives</a:t>
            </a:r>
          </a:p>
          <a:p>
            <a:pPr lvl="1"/>
            <a:r>
              <a:rPr lang="en-US" sz="2000" dirty="0" smtClean="0"/>
              <a:t>Meaning </a:t>
            </a:r>
            <a:r>
              <a:rPr lang="en-US" sz="2000" dirty="0"/>
              <a:t>(semantics) of composite sentences</a:t>
            </a:r>
          </a:p>
        </p:txBody>
      </p:sp>
    </p:spTree>
    <p:extLst>
      <p:ext uri="{BB962C8B-B14F-4D97-AF65-F5344CB8AC3E}">
        <p14:creationId xmlns:p14="http://schemas.microsoft.com/office/powerpoint/2010/main" val="4147792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Semantics of Propositional Logic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propositional </a:t>
            </a:r>
            <a:r>
              <a:rPr lang="en-US" sz="2400" dirty="0" smtClean="0"/>
              <a:t>symbol</a:t>
            </a:r>
          </a:p>
          <a:p>
            <a:pPr lvl="1"/>
            <a:r>
              <a:rPr lang="en-US" sz="2000" dirty="0" smtClean="0"/>
              <a:t>a </a:t>
            </a:r>
            <a:r>
              <a:rPr lang="en-US" sz="2000" dirty="0"/>
              <a:t>statement about the world that is either true or false</a:t>
            </a:r>
          </a:p>
          <a:p>
            <a:pPr lvl="1"/>
            <a:r>
              <a:rPr lang="en-US" sz="2000" dirty="0"/>
              <a:t>Examples:</a:t>
            </a:r>
          </a:p>
          <a:p>
            <a:pPr marL="457200" lvl="1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It is raining </a:t>
            </a:r>
            <a:r>
              <a:rPr lang="en-US" sz="2000" dirty="0"/>
              <a:t>outside</a:t>
            </a:r>
          </a:p>
          <a:p>
            <a:pPr marL="457200" lvl="1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Light </a:t>
            </a:r>
            <a:r>
              <a:rPr lang="en-US" sz="2000" dirty="0"/>
              <a:t>in the room is on</a:t>
            </a:r>
          </a:p>
          <a:p>
            <a:r>
              <a:rPr lang="en-US" sz="2400" dirty="0" smtClean="0"/>
              <a:t>Propositional symbols are mapped </a:t>
            </a:r>
            <a:r>
              <a:rPr lang="en-US" sz="2400" dirty="0"/>
              <a:t>to one of the two values:</a:t>
            </a:r>
          </a:p>
          <a:p>
            <a:pPr lvl="1"/>
            <a:r>
              <a:rPr lang="en-US" sz="2000" dirty="0"/>
              <a:t>True (T), or False (F), depending on whether the symbol </a:t>
            </a:r>
            <a:r>
              <a:rPr lang="en-US" sz="2000" dirty="0" smtClean="0"/>
              <a:t>is satisfied </a:t>
            </a:r>
            <a:r>
              <a:rPr lang="en-US" sz="2000" dirty="0"/>
              <a:t>in the world</a:t>
            </a:r>
          </a:p>
          <a:p>
            <a:pPr lvl="1"/>
            <a:r>
              <a:rPr lang="en-US" sz="2000" dirty="0" smtClean="0"/>
              <a:t>Light </a:t>
            </a:r>
            <a:r>
              <a:rPr lang="en-US" sz="2000" dirty="0"/>
              <a:t>in the room is on -&gt; </a:t>
            </a:r>
            <a:r>
              <a:rPr lang="en-US" sz="2000" b="1" i="1" dirty="0" smtClean="0"/>
              <a:t>True</a:t>
            </a:r>
            <a:endParaRPr lang="en-US" sz="2000" b="1" dirty="0"/>
          </a:p>
          <a:p>
            <a:pPr lvl="1"/>
            <a:r>
              <a:rPr lang="en-US" sz="2000" dirty="0" smtClean="0"/>
              <a:t>Light </a:t>
            </a:r>
            <a:r>
              <a:rPr lang="en-US" sz="2000" dirty="0"/>
              <a:t>in the room is on -&gt; </a:t>
            </a:r>
            <a:r>
              <a:rPr lang="en-US" sz="2000" b="1" i="1" dirty="0" smtClean="0"/>
              <a:t>False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1482846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Semantic Value of Propositional Logic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/>
          <a:lstStyle/>
          <a:p>
            <a:r>
              <a:rPr lang="en-US" sz="3000" dirty="0"/>
              <a:t>The meaning (</a:t>
            </a:r>
            <a:r>
              <a:rPr lang="en-US" sz="3000" b="1" dirty="0"/>
              <a:t>value</a:t>
            </a:r>
            <a:r>
              <a:rPr lang="en-US" sz="3000" dirty="0"/>
              <a:t>) of the propositional symbol for a </a:t>
            </a:r>
            <a:r>
              <a:rPr lang="en-US" sz="3000" dirty="0" smtClean="0"/>
              <a:t>specific interpretation </a:t>
            </a:r>
            <a:r>
              <a:rPr lang="en-US" sz="3000" dirty="0"/>
              <a:t>is given by its interpretation</a:t>
            </a:r>
          </a:p>
          <a:p>
            <a:pPr lvl="1"/>
            <a:r>
              <a:rPr lang="en-US" sz="2000" dirty="0" smtClean="0"/>
              <a:t>Light </a:t>
            </a:r>
            <a:r>
              <a:rPr lang="en-US" sz="2000" dirty="0"/>
              <a:t>in the room is on -&gt; </a:t>
            </a:r>
            <a:r>
              <a:rPr lang="en-US" sz="2000" i="1" dirty="0" smtClean="0"/>
              <a:t>True</a:t>
            </a:r>
            <a:endParaRPr lang="en-US" sz="2000" dirty="0"/>
          </a:p>
          <a:p>
            <a:pPr lvl="1"/>
            <a:r>
              <a:rPr lang="en-US" sz="2000" dirty="0"/>
              <a:t>V(Light in the room is on) = </a:t>
            </a:r>
            <a:r>
              <a:rPr lang="en-US" sz="2000" i="1" dirty="0"/>
              <a:t>True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It is raining </a:t>
            </a:r>
            <a:r>
              <a:rPr lang="en-US" sz="2000" dirty="0"/>
              <a:t>outside -&gt; </a:t>
            </a:r>
            <a:r>
              <a:rPr lang="en-US" sz="2000" i="1" dirty="0" smtClean="0"/>
              <a:t>False</a:t>
            </a:r>
          </a:p>
          <a:p>
            <a:pPr lvl="1"/>
            <a:r>
              <a:rPr lang="en-US" sz="2000" dirty="0" smtClean="0"/>
              <a:t>V</a:t>
            </a:r>
            <a:r>
              <a:rPr lang="en-US" sz="2000" dirty="0"/>
              <a:t>( It rains </a:t>
            </a:r>
            <a:r>
              <a:rPr lang="en-US" sz="2000" dirty="0" smtClean="0"/>
              <a:t>outside) </a:t>
            </a:r>
            <a:r>
              <a:rPr lang="en-US" sz="2000" dirty="0"/>
              <a:t>= </a:t>
            </a:r>
            <a:r>
              <a:rPr lang="en-US" sz="2000" i="1" dirty="0" smtClean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592627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Semantics of Composite Sentences</a:t>
            </a:r>
            <a:endParaRPr lang="en-US" sz="4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9349180"/>
              </p:ext>
            </p:extLst>
          </p:nvPr>
        </p:nvGraphicFramePr>
        <p:xfrm>
          <a:off x="381000" y="3810000"/>
          <a:ext cx="8229599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Q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kern="1200" baseline="0" dirty="0" smtClean="0"/>
                        <a:t>¬P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kern="1200" baseline="0" dirty="0" smtClean="0"/>
                        <a:t>P ∧ Q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kern="1200" baseline="0" dirty="0" smtClean="0"/>
                        <a:t>P ∨ Q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kern="1200" baseline="0" dirty="0" smtClean="0"/>
                        <a:t>P ⇒ Q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kern="1200" baseline="0" dirty="0" smtClean="0"/>
                        <a:t>P ⇔ Q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1981200"/>
            <a:ext cx="815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We can compute truth value (V) of Propositional Statements using truth tables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99538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10 minutes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Consider the following statements:</a:t>
            </a:r>
            <a:endParaRPr lang="en-US" sz="2400" dirty="0"/>
          </a:p>
          <a:p>
            <a:pPr lvl="1"/>
            <a:r>
              <a:rPr lang="en-US" sz="2000" dirty="0"/>
              <a:t>p = It is sunny this afternoon</a:t>
            </a:r>
          </a:p>
          <a:p>
            <a:pPr lvl="1"/>
            <a:r>
              <a:rPr lang="en-US" sz="2000" dirty="0"/>
              <a:t>q = it is colder than yesterday</a:t>
            </a:r>
          </a:p>
          <a:p>
            <a:pPr lvl="1"/>
            <a:r>
              <a:rPr lang="en-US" sz="2000" dirty="0"/>
              <a:t>r = We will go swimming</a:t>
            </a:r>
          </a:p>
          <a:p>
            <a:pPr lvl="1"/>
            <a:r>
              <a:rPr lang="en-US" sz="2000" dirty="0"/>
              <a:t>s = we will take a canoe trip</a:t>
            </a:r>
          </a:p>
          <a:p>
            <a:pPr lvl="1"/>
            <a:r>
              <a:rPr lang="en-US" sz="2000" dirty="0"/>
              <a:t>t = We will be home by sunset</a:t>
            </a:r>
          </a:p>
          <a:p>
            <a:r>
              <a:rPr lang="en-US" sz="2400" dirty="0" smtClean="0"/>
              <a:t>Convert the following to propositional logic:</a:t>
            </a:r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It </a:t>
            </a:r>
            <a:r>
              <a:rPr lang="en-US" sz="2000" dirty="0"/>
              <a:t>is not sunny this afternoon and it is colder than yesterday.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We </a:t>
            </a:r>
            <a:r>
              <a:rPr lang="en-US" sz="2000" dirty="0"/>
              <a:t>will go swimming only if it is sunny.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If </a:t>
            </a:r>
            <a:r>
              <a:rPr lang="en-US" sz="2000" dirty="0"/>
              <a:t>we do not go swimming then we will take a canoe trip.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If </a:t>
            </a:r>
            <a:r>
              <a:rPr lang="en-US" sz="2000" dirty="0"/>
              <a:t>we take a canoe trip, then we will be home by sunset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54740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Wumpus World PEAS description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600200"/>
            <a:ext cx="4724400" cy="4525963"/>
          </a:xfrm>
        </p:spPr>
        <p:txBody>
          <a:bodyPr/>
          <a:lstStyle/>
          <a:p>
            <a:r>
              <a:rPr lang="en-US" sz="2000" dirty="0" smtClean="0">
                <a:solidFill>
                  <a:srgbClr val="000000"/>
                </a:solidFill>
              </a:rPr>
              <a:t>The </a:t>
            </a:r>
            <a:r>
              <a:rPr lang="en-US" sz="2000" b="1" dirty="0" err="1">
                <a:solidFill>
                  <a:srgbClr val="000000"/>
                </a:solidFill>
              </a:rPr>
              <a:t>W</a:t>
            </a:r>
            <a:r>
              <a:rPr lang="en-US" sz="2000" b="1" dirty="0" err="1" smtClean="0">
                <a:solidFill>
                  <a:srgbClr val="000000"/>
                </a:solidFill>
              </a:rPr>
              <a:t>umpus</a:t>
            </a:r>
            <a:r>
              <a:rPr lang="en-US" sz="2000" b="1" dirty="0" smtClean="0">
                <a:solidFill>
                  <a:srgbClr val="000000"/>
                </a:solidFill>
              </a:rPr>
              <a:t> World </a:t>
            </a:r>
            <a:r>
              <a:rPr lang="en-US" sz="2000" dirty="0" smtClean="0">
                <a:solidFill>
                  <a:srgbClr val="000000"/>
                </a:solidFill>
              </a:rPr>
              <a:t>is a cave consisting of rooms connected by passageways </a:t>
            </a:r>
          </a:p>
          <a:p>
            <a:r>
              <a:rPr lang="en-US" sz="2000" dirty="0" smtClean="0"/>
              <a:t>Goal </a:t>
            </a:r>
          </a:p>
          <a:p>
            <a:pPr lvl="1"/>
            <a:r>
              <a:rPr lang="en-US" sz="1800" dirty="0" smtClean="0">
                <a:solidFill>
                  <a:srgbClr val="000000"/>
                </a:solidFill>
              </a:rPr>
              <a:t>Get the gold</a:t>
            </a:r>
          </a:p>
          <a:p>
            <a:pPr lvl="1"/>
            <a:r>
              <a:rPr lang="en-US" sz="1800" dirty="0" smtClean="0">
                <a:solidFill>
                  <a:srgbClr val="000000"/>
                </a:solidFill>
              </a:rPr>
              <a:t>Avoid the </a:t>
            </a:r>
            <a:r>
              <a:rPr lang="en-US" sz="1800" dirty="0" err="1" smtClean="0">
                <a:solidFill>
                  <a:srgbClr val="000000"/>
                </a:solidFill>
              </a:rPr>
              <a:t>Wumpus</a:t>
            </a:r>
            <a:r>
              <a:rPr lang="en-US" sz="1800" dirty="0" smtClean="0">
                <a:solidFill>
                  <a:srgbClr val="000000"/>
                </a:solidFill>
              </a:rPr>
              <a:t> (beast)</a:t>
            </a:r>
          </a:p>
          <a:p>
            <a:pPr lvl="1"/>
            <a:r>
              <a:rPr lang="en-US" sz="1800" dirty="0" smtClean="0">
                <a:solidFill>
                  <a:srgbClr val="000000"/>
                </a:solidFill>
              </a:rPr>
              <a:t>Avoid the bottomless pits</a:t>
            </a:r>
          </a:p>
          <a:p>
            <a:r>
              <a:rPr lang="en-US" sz="2000" dirty="0" smtClean="0"/>
              <a:t>Sensors:</a:t>
            </a:r>
          </a:p>
          <a:p>
            <a:pPr lvl="1"/>
            <a:r>
              <a:rPr lang="en-US" sz="1800" dirty="0" smtClean="0"/>
              <a:t>If there is a breeze </a:t>
            </a:r>
            <a:r>
              <a:rPr lang="en-US" sz="1800" dirty="0" smtClean="0">
                <a:sym typeface="Wingdings"/>
              </a:rPr>
              <a:t> you are close to a pit</a:t>
            </a:r>
          </a:p>
          <a:p>
            <a:pPr lvl="1"/>
            <a:r>
              <a:rPr lang="en-US" sz="1800" dirty="0" smtClean="0">
                <a:sym typeface="Wingdings"/>
              </a:rPr>
              <a:t>If there is a Stench  you are close to the </a:t>
            </a:r>
            <a:r>
              <a:rPr lang="en-US" sz="1800" dirty="0" err="1" smtClean="0">
                <a:sym typeface="Wingdings"/>
              </a:rPr>
              <a:t>Wumpus</a:t>
            </a:r>
            <a:endParaRPr lang="en-US" sz="1800" dirty="0" smtClean="0">
              <a:sym typeface="Wingdings"/>
            </a:endParaRPr>
          </a:p>
          <a:p>
            <a:pPr lvl="1"/>
            <a:r>
              <a:rPr lang="en-US" sz="1800" dirty="0" smtClean="0">
                <a:sym typeface="Wingdings"/>
              </a:rPr>
              <a:t>If you see glitter, you are in the same square as the gold</a:t>
            </a:r>
            <a:r>
              <a:rPr lang="en-US" sz="1800" dirty="0"/>
              <a:t>
</a:t>
            </a:r>
            <a:endParaRPr lang="en-US" sz="1600" dirty="0"/>
          </a:p>
        </p:txBody>
      </p:sp>
      <p:pic>
        <p:nvPicPr>
          <p:cNvPr id="7173" name="Picture 5" descr="wumpus-wor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057400"/>
            <a:ext cx="4123622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0187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Wumpus World PEAS description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01000" cy="4525963"/>
          </a:xfrm>
        </p:spPr>
        <p:txBody>
          <a:bodyPr/>
          <a:lstStyle/>
          <a:p>
            <a:r>
              <a:rPr lang="en-US" sz="2000" b="1" dirty="0" smtClean="0">
                <a:solidFill>
                  <a:srgbClr val="000000"/>
                </a:solidFill>
              </a:rPr>
              <a:t>Performance </a:t>
            </a:r>
            <a:r>
              <a:rPr lang="en-US" sz="2000" b="1" dirty="0">
                <a:solidFill>
                  <a:srgbClr val="000000"/>
                </a:solidFill>
              </a:rPr>
              <a:t>measure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</a:rPr>
              <a:t>gold +1000, death -1000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</a:rPr>
              <a:t>-1 per step, -10 for using the </a:t>
            </a:r>
            <a:r>
              <a:rPr lang="en-US" sz="1800" dirty="0" smtClean="0">
                <a:solidFill>
                  <a:srgbClr val="000000"/>
                </a:solidFill>
              </a:rPr>
              <a:t>arrow</a:t>
            </a:r>
            <a:endParaRPr lang="en-US" sz="1400" dirty="0" smtClean="0">
              <a:solidFill>
                <a:srgbClr val="000000"/>
              </a:solidFill>
            </a:endParaRPr>
          </a:p>
          <a:p>
            <a:r>
              <a:rPr lang="en-US" sz="2000" b="1" dirty="0" smtClean="0">
                <a:solidFill>
                  <a:srgbClr val="000000"/>
                </a:solidFill>
              </a:rPr>
              <a:t>Environment</a:t>
            </a:r>
            <a:endParaRPr lang="en-US" sz="2000" b="1" dirty="0">
              <a:solidFill>
                <a:srgbClr val="000000"/>
              </a:solidFill>
            </a:endParaRPr>
          </a:p>
          <a:p>
            <a:pPr lvl="1"/>
            <a:r>
              <a:rPr lang="en-US" sz="1800" dirty="0">
                <a:solidFill>
                  <a:srgbClr val="000000"/>
                </a:solidFill>
              </a:rPr>
              <a:t>Squares adjacent to </a:t>
            </a:r>
            <a:r>
              <a:rPr lang="en-US" sz="1800" dirty="0" err="1">
                <a:solidFill>
                  <a:srgbClr val="000000"/>
                </a:solidFill>
              </a:rPr>
              <a:t>wumpus</a:t>
            </a:r>
            <a:r>
              <a:rPr lang="en-US" sz="1800" dirty="0">
                <a:solidFill>
                  <a:srgbClr val="000000"/>
                </a:solidFill>
              </a:rPr>
              <a:t> are </a:t>
            </a:r>
            <a:r>
              <a:rPr lang="en-US" sz="1800" dirty="0" smtClean="0">
                <a:solidFill>
                  <a:srgbClr val="000000"/>
                </a:solidFill>
              </a:rPr>
              <a:t>smelly</a:t>
            </a:r>
            <a:endParaRPr lang="en-US" sz="1800" dirty="0">
              <a:solidFill>
                <a:srgbClr val="000000"/>
              </a:solidFill>
            </a:endParaRPr>
          </a:p>
          <a:p>
            <a:pPr lvl="1"/>
            <a:r>
              <a:rPr lang="en-US" sz="1800" dirty="0">
                <a:solidFill>
                  <a:srgbClr val="000000"/>
                </a:solidFill>
              </a:rPr>
              <a:t>Squares adjacent to pit are </a:t>
            </a:r>
            <a:r>
              <a:rPr lang="en-US" sz="1800" dirty="0" smtClean="0">
                <a:solidFill>
                  <a:srgbClr val="000000"/>
                </a:solidFill>
              </a:rPr>
              <a:t>breezy</a:t>
            </a:r>
            <a:endParaRPr lang="en-US" sz="1800" dirty="0">
              <a:solidFill>
                <a:srgbClr val="000000"/>
              </a:solidFill>
            </a:endParaRPr>
          </a:p>
          <a:p>
            <a:pPr lvl="1"/>
            <a:r>
              <a:rPr lang="en-US" sz="1800" dirty="0">
                <a:solidFill>
                  <a:srgbClr val="000000"/>
                </a:solidFill>
              </a:rPr>
              <a:t>Glitter </a:t>
            </a:r>
            <a:r>
              <a:rPr lang="en-US" sz="1800" dirty="0" err="1">
                <a:solidFill>
                  <a:srgbClr val="000000"/>
                </a:solidFill>
              </a:rPr>
              <a:t>iff</a:t>
            </a:r>
            <a:r>
              <a:rPr lang="en-US" sz="1800" dirty="0">
                <a:solidFill>
                  <a:srgbClr val="000000"/>
                </a:solidFill>
              </a:rPr>
              <a:t> gold is in the same </a:t>
            </a:r>
            <a:r>
              <a:rPr lang="en-US" sz="1800" dirty="0" smtClean="0">
                <a:solidFill>
                  <a:srgbClr val="000000"/>
                </a:solidFill>
              </a:rPr>
              <a:t>square</a:t>
            </a:r>
            <a:endParaRPr lang="en-US" sz="1800" dirty="0">
              <a:solidFill>
                <a:srgbClr val="000000"/>
              </a:solidFill>
            </a:endParaRPr>
          </a:p>
          <a:p>
            <a:pPr lvl="1"/>
            <a:r>
              <a:rPr lang="en-US" sz="1800" dirty="0">
                <a:solidFill>
                  <a:srgbClr val="000000"/>
                </a:solidFill>
              </a:rPr>
              <a:t>Shooting kills </a:t>
            </a:r>
            <a:r>
              <a:rPr lang="en-US" sz="1800" dirty="0" err="1">
                <a:solidFill>
                  <a:srgbClr val="000000"/>
                </a:solidFill>
              </a:rPr>
              <a:t>wumpus</a:t>
            </a:r>
            <a:r>
              <a:rPr lang="en-US" sz="1800" dirty="0">
                <a:solidFill>
                  <a:srgbClr val="000000"/>
                </a:solidFill>
              </a:rPr>
              <a:t> if you are facing </a:t>
            </a:r>
            <a:r>
              <a:rPr lang="en-US" sz="1800" dirty="0" smtClean="0">
                <a:solidFill>
                  <a:srgbClr val="000000"/>
                </a:solidFill>
              </a:rPr>
              <a:t>it</a:t>
            </a:r>
            <a:endParaRPr lang="en-US" sz="1800" dirty="0">
              <a:solidFill>
                <a:srgbClr val="000000"/>
              </a:solidFill>
            </a:endParaRPr>
          </a:p>
          <a:p>
            <a:pPr lvl="1"/>
            <a:r>
              <a:rPr lang="en-US" sz="1800" dirty="0">
                <a:solidFill>
                  <a:srgbClr val="000000"/>
                </a:solidFill>
              </a:rPr>
              <a:t>Shooting uses up the only </a:t>
            </a:r>
            <a:r>
              <a:rPr lang="en-US" sz="1800" dirty="0" smtClean="0">
                <a:solidFill>
                  <a:srgbClr val="000000"/>
                </a:solidFill>
              </a:rPr>
              <a:t>arrow</a:t>
            </a:r>
            <a:endParaRPr lang="en-US" sz="1800" dirty="0">
              <a:solidFill>
                <a:srgbClr val="000000"/>
              </a:solidFill>
            </a:endParaRPr>
          </a:p>
          <a:p>
            <a:pPr lvl="1"/>
            <a:r>
              <a:rPr lang="en-US" sz="1800" dirty="0">
                <a:solidFill>
                  <a:srgbClr val="000000"/>
                </a:solidFill>
              </a:rPr>
              <a:t>Grabbing picks up gold if in same </a:t>
            </a:r>
            <a:r>
              <a:rPr lang="en-US" sz="1800" dirty="0" smtClean="0">
                <a:solidFill>
                  <a:srgbClr val="000000"/>
                </a:solidFill>
              </a:rPr>
              <a:t>square</a:t>
            </a:r>
            <a:endParaRPr lang="en-US" sz="1800" dirty="0">
              <a:solidFill>
                <a:srgbClr val="000000"/>
              </a:solidFill>
            </a:endParaRPr>
          </a:p>
          <a:p>
            <a:pPr lvl="1"/>
            <a:r>
              <a:rPr lang="en-US" sz="1800" dirty="0">
                <a:solidFill>
                  <a:srgbClr val="000000"/>
                </a:solidFill>
              </a:rPr>
              <a:t>Releasing drops the gold in same </a:t>
            </a:r>
            <a:r>
              <a:rPr lang="en-US" sz="1800" dirty="0" smtClean="0">
                <a:solidFill>
                  <a:srgbClr val="000000"/>
                </a:solidFill>
              </a:rPr>
              <a:t>square</a:t>
            </a:r>
            <a:endParaRPr lang="en-US" sz="1400" dirty="0">
              <a:solidFill>
                <a:srgbClr val="000000"/>
              </a:solidFill>
            </a:endParaRPr>
          </a:p>
          <a:p>
            <a:r>
              <a:rPr lang="en-US" sz="2000" b="1" dirty="0">
                <a:solidFill>
                  <a:srgbClr val="000000"/>
                </a:solidFill>
              </a:rPr>
              <a:t>Actuators</a:t>
            </a:r>
            <a:r>
              <a:rPr lang="en-US" sz="2000" dirty="0">
                <a:solidFill>
                  <a:srgbClr val="000000"/>
                </a:solidFill>
              </a:rPr>
              <a:t>: Left turn, Right turn, Forward, Grab, Release, Shoot</a:t>
            </a:r>
            <a:endParaRPr lang="en-US" sz="2000" dirty="0" smtClean="0">
              <a:solidFill>
                <a:srgbClr val="000000"/>
              </a:solidFill>
            </a:endParaRPr>
          </a:p>
          <a:p>
            <a:r>
              <a:rPr lang="en-US" sz="2000" b="1" dirty="0" smtClean="0">
                <a:solidFill>
                  <a:srgbClr val="000000"/>
                </a:solidFill>
              </a:rPr>
              <a:t>Sensors</a:t>
            </a:r>
            <a:r>
              <a:rPr lang="en-US" sz="2000" dirty="0">
                <a:solidFill>
                  <a:srgbClr val="000000"/>
                </a:solidFill>
              </a:rPr>
              <a:t>: Stench, Breeze, Glitter, Bump</a:t>
            </a:r>
            <a:r>
              <a:rPr lang="en-US" sz="2000" dirty="0" smtClean="0">
                <a:solidFill>
                  <a:srgbClr val="000000"/>
                </a:solidFill>
              </a:rPr>
              <a:t>, Scream</a:t>
            </a: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000" dirty="0"/>
              <a:t>
</a:t>
            </a:r>
          </a:p>
        </p:txBody>
      </p:sp>
      <p:pic>
        <p:nvPicPr>
          <p:cNvPr id="7173" name="Picture 5" descr="wumpus-wor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057400"/>
            <a:ext cx="2771775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476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161031"/>
              </p:ext>
            </p:extLst>
          </p:nvPr>
        </p:nvGraphicFramePr>
        <p:xfrm>
          <a:off x="2743200" y="1295400"/>
          <a:ext cx="2971800" cy="2819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704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048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048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OK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0485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OK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a </a:t>
            </a:r>
            <a:r>
              <a:rPr lang="en-US" dirty="0" err="1" smtClean="0"/>
              <a:t>Wumpus</a:t>
            </a:r>
            <a:r>
              <a:rPr lang="en-US" dirty="0" smtClean="0"/>
              <a:t> </a:t>
            </a:r>
            <a:r>
              <a:rPr lang="en-US" dirty="0"/>
              <a:t>world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4419600"/>
            <a:ext cx="89916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2200" dirty="0" smtClean="0">
                <a:ea typeface="ＭＳ Ｐゴシック" charset="0"/>
                <a:cs typeface="ＭＳ Ｐゴシック" charset="0"/>
              </a:rPr>
              <a:t>Agent Position: (1,1)  </a:t>
            </a:r>
          </a:p>
          <a:p>
            <a:pPr marL="57150" indent="0">
              <a:lnSpc>
                <a:spcPct val="90000"/>
              </a:lnSpc>
              <a:buNone/>
            </a:pPr>
            <a:r>
              <a:rPr lang="en-US" sz="2200" dirty="0" smtClean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No stench (</a:t>
            </a:r>
            <a:r>
              <a:rPr lang="en-US" sz="2200" dirty="0" smtClean="0"/>
              <a:t>¬</a:t>
            </a:r>
            <a:r>
              <a:rPr lang="en-US" sz="2200" dirty="0" smtClean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S</a:t>
            </a:r>
            <a:r>
              <a:rPr lang="en-US" sz="2200" baseline="-25000" dirty="0" smtClean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11</a:t>
            </a:r>
            <a:r>
              <a:rPr lang="en-US" sz="2200" dirty="0" smtClean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), No breeze (</a:t>
            </a:r>
            <a:r>
              <a:rPr lang="en-US" sz="2200" dirty="0" smtClean="0"/>
              <a:t>¬B</a:t>
            </a:r>
            <a:r>
              <a:rPr lang="en-US" sz="2200" baseline="-25000" dirty="0" smtClean="0"/>
              <a:t>11</a:t>
            </a:r>
            <a:r>
              <a:rPr lang="en-US" sz="2200" dirty="0" smtClean="0"/>
              <a:t>)</a:t>
            </a:r>
            <a:r>
              <a:rPr lang="en-US" sz="2200" dirty="0" smtClean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ea typeface="ＭＳ Ｐゴシック" charset="0"/>
                <a:cs typeface="ＭＳ Ｐゴシック" charset="0"/>
                <a:sym typeface="Wingdings"/>
              </a:rPr>
              <a:t></a:t>
            </a:r>
            <a:r>
              <a:rPr lang="en-US" sz="2200" dirty="0" smtClean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  </a:t>
            </a:r>
          </a:p>
          <a:p>
            <a:pPr marL="57150" indent="0">
              <a:lnSpc>
                <a:spcPct val="90000"/>
              </a:lnSpc>
              <a:buNone/>
            </a:pPr>
            <a:r>
              <a:rPr lang="en-US" sz="22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	</a:t>
            </a:r>
            <a:r>
              <a:rPr lang="en-US" sz="2200" dirty="0" smtClean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 no pit (</a:t>
            </a:r>
            <a:r>
              <a:rPr lang="en-US" sz="2200" dirty="0" smtClean="0"/>
              <a:t>¬P</a:t>
            </a:r>
            <a:r>
              <a:rPr lang="en-US" sz="2200" baseline="-25000" dirty="0" smtClean="0"/>
              <a:t>11</a:t>
            </a:r>
            <a:r>
              <a:rPr lang="en-US" sz="2200" dirty="0" smtClean="0"/>
              <a:t>) and no</a:t>
            </a:r>
            <a:r>
              <a:rPr lang="en-US" sz="2200" dirty="0" smtClean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Wumpus</a:t>
            </a:r>
            <a:r>
              <a:rPr lang="en-US" sz="2200" dirty="0" smtClean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 in (2,1) or (1,2) (</a:t>
            </a:r>
            <a:r>
              <a:rPr lang="en-US" sz="2200" dirty="0" smtClean="0"/>
              <a:t>¬W</a:t>
            </a:r>
            <a:r>
              <a:rPr lang="en-US" sz="2200" baseline="-25000" dirty="0" smtClean="0"/>
              <a:t>21</a:t>
            </a:r>
            <a:r>
              <a:rPr lang="en-US" sz="2200" dirty="0" smtClean="0"/>
              <a:t>, ¬W</a:t>
            </a:r>
            <a:r>
              <a:rPr lang="en-US" sz="2200" baseline="-25000" dirty="0" smtClean="0"/>
              <a:t>12</a:t>
            </a:r>
            <a:r>
              <a:rPr lang="en-US" sz="2200" dirty="0" smtClean="0"/>
              <a:t>)</a:t>
            </a:r>
            <a:endParaRPr lang="en-US" sz="2200" dirty="0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  <a:p>
            <a:pPr marL="57150" indent="0">
              <a:lnSpc>
                <a:spcPct val="90000"/>
              </a:lnSpc>
              <a:buNone/>
            </a:pPr>
            <a:r>
              <a:rPr lang="en-US" sz="2200" dirty="0" smtClean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Agent still alive, so no pit or </a:t>
            </a:r>
            <a:r>
              <a:rPr lang="en-US" sz="2200" dirty="0" err="1" smtClean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Wumpus</a:t>
            </a:r>
            <a:r>
              <a:rPr lang="en-US" sz="2200" dirty="0" smtClean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 in (1,1). </a:t>
            </a:r>
          </a:p>
          <a:p>
            <a:pPr marL="57150" indent="0">
              <a:lnSpc>
                <a:spcPct val="90000"/>
              </a:lnSpc>
              <a:buNone/>
            </a:pPr>
            <a:r>
              <a:rPr lang="en-US" sz="2200" b="1" dirty="0" smtClean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Agent moves to (2,1)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114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sz="1600" dirty="0" smtClean="0"/>
              <a:t> 1           2            3           4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2286000" y="1295400"/>
            <a:ext cx="457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4</a:t>
            </a:r>
            <a:endParaRPr lang="en-US" sz="1600" dirty="0" smtClean="0"/>
          </a:p>
          <a:p>
            <a:pPr algn="ctr"/>
            <a:endParaRPr lang="en-US" sz="1600" dirty="0"/>
          </a:p>
          <a:p>
            <a:pPr algn="ctr"/>
            <a:endParaRPr lang="en-US" sz="1600" dirty="0" smtClean="0"/>
          </a:p>
          <a:p>
            <a:pPr algn="ctr"/>
            <a:r>
              <a:rPr lang="en-US" sz="1600" dirty="0"/>
              <a:t>3</a:t>
            </a:r>
            <a:endParaRPr lang="en-US" sz="1600" dirty="0" smtClean="0"/>
          </a:p>
          <a:p>
            <a:pPr algn="ctr"/>
            <a:endParaRPr lang="en-US" sz="1600" dirty="0" smtClean="0"/>
          </a:p>
          <a:p>
            <a:pPr algn="ctr"/>
            <a:endParaRPr lang="en-US" sz="1600" dirty="0" smtClean="0"/>
          </a:p>
          <a:p>
            <a:pPr algn="ctr"/>
            <a:r>
              <a:rPr lang="en-US" sz="1600" dirty="0"/>
              <a:t>2</a:t>
            </a:r>
            <a:endParaRPr lang="en-US" sz="1600" dirty="0" smtClean="0"/>
          </a:p>
          <a:p>
            <a:pPr algn="ctr"/>
            <a:endParaRPr lang="en-US" sz="1600" dirty="0"/>
          </a:p>
          <a:p>
            <a:pPr algn="ctr"/>
            <a:r>
              <a:rPr lang="en-US" sz="1600" dirty="0" smtClean="0"/>
              <a:t> </a:t>
            </a:r>
          </a:p>
          <a:p>
            <a:pPr algn="ctr"/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2971800" y="3657600"/>
            <a:ext cx="304800" cy="27709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856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84541"/>
              </p:ext>
            </p:extLst>
          </p:nvPr>
        </p:nvGraphicFramePr>
        <p:xfrm>
          <a:off x="2743200" y="1295400"/>
          <a:ext cx="2971800" cy="2819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704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048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048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OK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0485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OK</a:t>
                      </a:r>
                    </a:p>
                    <a:p>
                      <a:r>
                        <a:rPr lang="en-US" dirty="0" smtClean="0"/>
                        <a:t>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a </a:t>
            </a:r>
            <a:r>
              <a:rPr lang="en-US" dirty="0" err="1" smtClean="0"/>
              <a:t>Wumpus</a:t>
            </a:r>
            <a:r>
              <a:rPr lang="en-US" dirty="0" smtClean="0"/>
              <a:t> </a:t>
            </a:r>
            <a:r>
              <a:rPr lang="en-US" dirty="0"/>
              <a:t>world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4419600"/>
            <a:ext cx="91440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2800" dirty="0" smtClean="0">
                <a:ea typeface="ＭＳ Ｐゴシック" charset="0"/>
                <a:cs typeface="ＭＳ Ｐゴシック" charset="0"/>
              </a:rPr>
              <a:t>Agent Position: (2,1)  </a:t>
            </a:r>
          </a:p>
          <a:p>
            <a:pPr marL="57150" indent="0">
              <a:lnSpc>
                <a:spcPct val="90000"/>
              </a:lnSpc>
              <a:buNone/>
            </a:pPr>
            <a:r>
              <a:rPr lang="en-US" sz="2400" dirty="0">
                <a:ea typeface="ＭＳ Ｐゴシック" charset="0"/>
                <a:cs typeface="ＭＳ Ｐゴシック" charset="0"/>
              </a:rPr>
              <a:t>Breeze in (2,1</a:t>
            </a:r>
            <a:r>
              <a:rPr lang="en-US" sz="2400" dirty="0" smtClean="0">
                <a:ea typeface="ＭＳ Ｐゴシック" charset="0"/>
                <a:cs typeface="ＭＳ Ｐゴシック" charset="0"/>
              </a:rPr>
              <a:t>) </a:t>
            </a:r>
            <a:r>
              <a:rPr lang="en-US" sz="2400" dirty="0" smtClean="0"/>
              <a:t>B</a:t>
            </a:r>
            <a:r>
              <a:rPr lang="en-US" sz="2400" baseline="-25000" dirty="0" smtClean="0"/>
              <a:t>21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smtClean="0">
                <a:ea typeface="ＭＳ Ｐゴシック" charset="0"/>
                <a:cs typeface="ＭＳ Ｐゴシック" charset="0"/>
                <a:sym typeface="Wingdings"/>
              </a:rPr>
              <a:t></a:t>
            </a:r>
          </a:p>
          <a:p>
            <a:pPr marL="57150" indent="0">
              <a:lnSpc>
                <a:spcPct val="90000"/>
              </a:lnSpc>
              <a:buNone/>
            </a:pPr>
            <a:r>
              <a:rPr lang="en-US" sz="2400" dirty="0">
                <a:ea typeface="ＭＳ Ｐゴシック" charset="0"/>
                <a:cs typeface="ＭＳ Ｐゴシック" charset="0"/>
                <a:sym typeface="Wingdings"/>
              </a:rPr>
              <a:t>	</a:t>
            </a:r>
            <a:r>
              <a:rPr lang="en-US" sz="2400" dirty="0" smtClean="0">
                <a:ea typeface="ＭＳ Ｐゴシック" charset="0"/>
                <a:cs typeface="ＭＳ Ｐゴシック" charset="0"/>
              </a:rPr>
              <a:t>there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must be a pit in (1,1), (2,2) or (3,1</a:t>
            </a:r>
            <a:r>
              <a:rPr lang="en-US" sz="2400" dirty="0" smtClean="0">
                <a:ea typeface="ＭＳ Ｐゴシック" charset="0"/>
                <a:cs typeface="ＭＳ Ｐゴシック" charset="0"/>
              </a:rPr>
              <a:t>) P</a:t>
            </a:r>
            <a:r>
              <a:rPr lang="en-US" sz="2400" baseline="-25000" dirty="0" smtClean="0">
                <a:ea typeface="ＭＳ Ｐゴシック" charset="0"/>
                <a:cs typeface="ＭＳ Ｐゴシック" charset="0"/>
              </a:rPr>
              <a:t>11</a:t>
            </a:r>
            <a:r>
              <a:rPr lang="en-US" sz="2400" dirty="0" smtClean="0"/>
              <a:t>∨P</a:t>
            </a:r>
            <a:r>
              <a:rPr lang="en-US" sz="2400" baseline="-25000" dirty="0" smtClean="0"/>
              <a:t>22</a:t>
            </a:r>
            <a:r>
              <a:rPr lang="en-US" sz="2400" dirty="0" smtClean="0"/>
              <a:t>∨P</a:t>
            </a:r>
            <a:r>
              <a:rPr lang="en-US" sz="2400" baseline="-25000" dirty="0" smtClean="0"/>
              <a:t>31</a:t>
            </a:r>
            <a:r>
              <a:rPr lang="en-US" sz="2400" dirty="0" smtClean="0">
                <a:ea typeface="ＭＳ Ｐゴシック" charset="0"/>
                <a:cs typeface="ＭＳ Ｐゴシック" charset="0"/>
              </a:rPr>
              <a:t> </a:t>
            </a:r>
          </a:p>
          <a:p>
            <a:pPr marL="57150" indent="0">
              <a:lnSpc>
                <a:spcPct val="90000"/>
              </a:lnSpc>
              <a:buNone/>
            </a:pPr>
            <a:r>
              <a:rPr lang="en-US" sz="2400" dirty="0" smtClean="0">
                <a:ea typeface="ＭＳ Ｐゴシック" charset="0"/>
                <a:cs typeface="ＭＳ Ｐゴシック" charset="0"/>
              </a:rPr>
              <a:t>Player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already ruled out (1,1</a:t>
            </a:r>
            <a:r>
              <a:rPr lang="en-US" sz="2400" dirty="0" smtClean="0">
                <a:ea typeface="ＭＳ Ｐゴシック" charset="0"/>
                <a:cs typeface="ＭＳ Ｐゴシック" charset="0"/>
              </a:rPr>
              <a:t>) (</a:t>
            </a:r>
            <a:r>
              <a:rPr lang="en-US" sz="2400" dirty="0" smtClean="0"/>
              <a:t>¬P</a:t>
            </a:r>
            <a:r>
              <a:rPr lang="en-US" sz="2400" baseline="-25000" dirty="0" smtClean="0"/>
              <a:t>11</a:t>
            </a:r>
            <a:r>
              <a:rPr lang="en-US" sz="2400" dirty="0" smtClean="0"/>
              <a:t>)</a:t>
            </a:r>
          </a:p>
          <a:p>
            <a:pPr marL="57150" indent="0">
              <a:lnSpc>
                <a:spcPct val="90000"/>
              </a:lnSpc>
              <a:buNone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Since there is danger in moving to </a:t>
            </a:r>
            <a:r>
              <a:rPr lang="en-US" sz="2400" dirty="0" smtClean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(3,1) </a:t>
            </a:r>
            <a:r>
              <a:rPr lang="en-US" sz="24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and </a:t>
            </a:r>
            <a:r>
              <a:rPr lang="en-US" sz="2400" dirty="0" smtClean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(2,2)</a:t>
            </a:r>
            <a:r>
              <a:rPr lang="en-US" sz="24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, player moves back to </a:t>
            </a:r>
            <a:r>
              <a:rPr lang="en-US" sz="2400" dirty="0" smtClean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(1,1)</a:t>
            </a:r>
            <a:endParaRPr lang="en-US" sz="2400" dirty="0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 smtClean="0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43200" y="4114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sz="1600" dirty="0" smtClean="0"/>
              <a:t> 1           2            3           4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2286000" y="1295400"/>
            <a:ext cx="457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4</a:t>
            </a:r>
            <a:endParaRPr lang="en-US" sz="1600" dirty="0" smtClean="0"/>
          </a:p>
          <a:p>
            <a:pPr algn="ctr"/>
            <a:endParaRPr lang="en-US" sz="1600" dirty="0"/>
          </a:p>
          <a:p>
            <a:pPr algn="ctr"/>
            <a:endParaRPr lang="en-US" sz="1600" dirty="0" smtClean="0"/>
          </a:p>
          <a:p>
            <a:pPr algn="ctr"/>
            <a:r>
              <a:rPr lang="en-US" sz="1600" dirty="0"/>
              <a:t>3</a:t>
            </a:r>
            <a:endParaRPr lang="en-US" sz="1600" dirty="0" smtClean="0"/>
          </a:p>
          <a:p>
            <a:pPr algn="ctr"/>
            <a:endParaRPr lang="en-US" sz="1600" dirty="0" smtClean="0"/>
          </a:p>
          <a:p>
            <a:pPr algn="ctr"/>
            <a:endParaRPr lang="en-US" sz="1600" dirty="0" smtClean="0"/>
          </a:p>
          <a:p>
            <a:pPr algn="ctr"/>
            <a:r>
              <a:rPr lang="en-US" sz="1600" dirty="0"/>
              <a:t>2</a:t>
            </a:r>
            <a:endParaRPr lang="en-US" sz="1600" dirty="0" smtClean="0"/>
          </a:p>
          <a:p>
            <a:pPr algn="ctr"/>
            <a:endParaRPr lang="en-US" sz="1600" dirty="0"/>
          </a:p>
          <a:p>
            <a:pPr algn="ctr"/>
            <a:r>
              <a:rPr lang="en-US" sz="1600" dirty="0" smtClean="0"/>
              <a:t> </a:t>
            </a:r>
          </a:p>
          <a:p>
            <a:pPr algn="ctr"/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3683258" y="3645540"/>
            <a:ext cx="304800" cy="27709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76600" y="3733032"/>
            <a:ext cx="406658" cy="12570"/>
          </a:xfrm>
          <a:prstGeom prst="straightConnector1">
            <a:avLst/>
          </a:prstGeom>
          <a:ln w="22225">
            <a:solidFill>
              <a:schemeClr val="tx2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57600" y="2857884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P?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4343400" y="36576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P?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2971800" y="3657600"/>
            <a:ext cx="304800" cy="27709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988058" y="3429000"/>
            <a:ext cx="228600" cy="228600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25813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3" grpId="0"/>
      <p:bldP spid="16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00422"/>
              </p:ext>
            </p:extLst>
          </p:nvPr>
        </p:nvGraphicFramePr>
        <p:xfrm>
          <a:off x="2743200" y="1295400"/>
          <a:ext cx="2971800" cy="2819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704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048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048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OK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0485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OK</a:t>
                      </a:r>
                    </a:p>
                    <a:p>
                      <a:r>
                        <a:rPr lang="en-US" dirty="0" smtClean="0"/>
                        <a:t>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a </a:t>
            </a:r>
            <a:r>
              <a:rPr lang="en-US" dirty="0" err="1" smtClean="0"/>
              <a:t>Wumpus</a:t>
            </a:r>
            <a:r>
              <a:rPr lang="en-US" dirty="0" smtClean="0"/>
              <a:t> </a:t>
            </a:r>
            <a:r>
              <a:rPr lang="en-US" dirty="0"/>
              <a:t>world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4648200"/>
            <a:ext cx="88392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2400" dirty="0" smtClean="0">
                <a:ea typeface="ＭＳ Ｐゴシック" charset="0"/>
                <a:cs typeface="ＭＳ Ｐゴシック" charset="0"/>
              </a:rPr>
              <a:t>Agent Position: (1,1)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smtClean="0">
                <a:ea typeface="ＭＳ Ｐゴシック" charset="0"/>
                <a:cs typeface="ＭＳ Ｐゴシック" charset="0"/>
              </a:rPr>
              <a:t>Move to Position (1,2) as that is the safest next place to explore</a:t>
            </a:r>
            <a:endParaRPr lang="en-US" sz="2400" dirty="0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sz="2400" dirty="0" smtClean="0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43200" y="4114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sz="1600" dirty="0" smtClean="0"/>
              <a:t> 1           2            3           4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2286000" y="1295400"/>
            <a:ext cx="457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4</a:t>
            </a:r>
            <a:endParaRPr lang="en-US" sz="1600" dirty="0" smtClean="0"/>
          </a:p>
          <a:p>
            <a:pPr algn="ctr"/>
            <a:endParaRPr lang="en-US" sz="1600" dirty="0"/>
          </a:p>
          <a:p>
            <a:pPr algn="ctr"/>
            <a:endParaRPr lang="en-US" sz="1600" dirty="0" smtClean="0"/>
          </a:p>
          <a:p>
            <a:pPr algn="ctr"/>
            <a:r>
              <a:rPr lang="en-US" sz="1600" dirty="0"/>
              <a:t>3</a:t>
            </a:r>
            <a:endParaRPr lang="en-US" sz="1600" dirty="0" smtClean="0"/>
          </a:p>
          <a:p>
            <a:pPr algn="ctr"/>
            <a:endParaRPr lang="en-US" sz="1600" dirty="0" smtClean="0"/>
          </a:p>
          <a:p>
            <a:pPr algn="ctr"/>
            <a:endParaRPr lang="en-US" sz="1600" dirty="0" smtClean="0"/>
          </a:p>
          <a:p>
            <a:pPr algn="ctr"/>
            <a:r>
              <a:rPr lang="en-US" sz="1600" dirty="0"/>
              <a:t>2</a:t>
            </a:r>
            <a:endParaRPr lang="en-US" sz="1600" dirty="0" smtClean="0"/>
          </a:p>
          <a:p>
            <a:pPr algn="ctr"/>
            <a:endParaRPr lang="en-US" sz="1600" dirty="0"/>
          </a:p>
          <a:p>
            <a:pPr algn="ctr"/>
            <a:r>
              <a:rPr lang="en-US" sz="1600" dirty="0" smtClean="0"/>
              <a:t> </a:t>
            </a:r>
          </a:p>
          <a:p>
            <a:pPr algn="ctr"/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3683258" y="3645540"/>
            <a:ext cx="304800" cy="27709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76600" y="3733032"/>
            <a:ext cx="406658" cy="12570"/>
          </a:xfrm>
          <a:prstGeom prst="straightConnector1">
            <a:avLst/>
          </a:prstGeom>
          <a:ln w="22225">
            <a:solidFill>
              <a:schemeClr val="tx2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57600" y="2857884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P?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4343400" y="36576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P?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2971800" y="3657600"/>
            <a:ext cx="304800" cy="27709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988058" y="3429000"/>
            <a:ext cx="228600" cy="228600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</a:t>
            </a:r>
            <a:endParaRPr lang="en-US" sz="12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276600" y="3886200"/>
            <a:ext cx="381000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664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Assignment 2 – graded and returned to you</a:t>
            </a:r>
          </a:p>
          <a:p>
            <a:r>
              <a:rPr lang="en-US" sz="2800" dirty="0" smtClean="0"/>
              <a:t>EC1 – Grading in progress – will be returned next week</a:t>
            </a:r>
          </a:p>
          <a:p>
            <a:r>
              <a:rPr lang="en-US" sz="2800" dirty="0" smtClean="0"/>
              <a:t>Logic Project: Out next week </a:t>
            </a:r>
          </a:p>
          <a:p>
            <a:pPr lvl="1"/>
            <a:r>
              <a:rPr lang="en-US" sz="2400" dirty="0" smtClean="0"/>
              <a:t>Enjoy your project free week!</a:t>
            </a:r>
          </a:p>
          <a:p>
            <a:r>
              <a:rPr lang="en-US" sz="2800" dirty="0" smtClean="0"/>
              <a:t>Next week – In class assignment. You may bring your computer to class and implement it in SWI-Prolog</a:t>
            </a:r>
          </a:p>
          <a:p>
            <a:pPr lvl="1"/>
            <a:r>
              <a:rPr lang="en-US" sz="2400" dirty="0" smtClean="0"/>
              <a:t>Anyone who cannot bring their laptops to class?</a:t>
            </a:r>
            <a:endParaRPr lang="en-US" sz="24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41190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468895"/>
              </p:ext>
            </p:extLst>
          </p:nvPr>
        </p:nvGraphicFramePr>
        <p:xfrm>
          <a:off x="2743200" y="1295400"/>
          <a:ext cx="2971800" cy="2819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704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048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048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OK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0485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OK</a:t>
                      </a:r>
                    </a:p>
                    <a:p>
                      <a:r>
                        <a:rPr lang="en-US" dirty="0" smtClean="0"/>
                        <a:t>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a </a:t>
            </a:r>
            <a:r>
              <a:rPr lang="en-US" dirty="0" err="1" smtClean="0"/>
              <a:t>Wumpus</a:t>
            </a:r>
            <a:r>
              <a:rPr lang="en-US" dirty="0" smtClean="0"/>
              <a:t> </a:t>
            </a:r>
            <a:r>
              <a:rPr lang="en-US" dirty="0"/>
              <a:t>world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4648200"/>
            <a:ext cx="88392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2400" dirty="0" smtClean="0">
                <a:ea typeface="ＭＳ Ｐゴシック" charset="0"/>
                <a:cs typeface="ＭＳ Ｐゴシック" charset="0"/>
              </a:rPr>
              <a:t>Agent Position: (1,2)  </a:t>
            </a:r>
          </a:p>
          <a:p>
            <a:pPr marL="57150" indent="0">
              <a:lnSpc>
                <a:spcPct val="90000"/>
              </a:lnSpc>
              <a:buNone/>
            </a:pPr>
            <a:r>
              <a:rPr lang="en-US" sz="2400" dirty="0" smtClean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Stench in this position S</a:t>
            </a:r>
            <a:r>
              <a:rPr lang="en-US" sz="2400" baseline="-25000" dirty="0" smtClean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12</a:t>
            </a:r>
            <a:r>
              <a:rPr lang="en-US" sz="2400" dirty="0" smtClean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ea typeface="ＭＳ Ｐゴシック" charset="0"/>
                <a:cs typeface="ＭＳ Ｐゴシック" charset="0"/>
                <a:sym typeface="Wingdings"/>
              </a:rPr>
              <a:t> W</a:t>
            </a:r>
            <a:r>
              <a:rPr lang="en-US" sz="2400" baseline="-25000" dirty="0" smtClean="0">
                <a:solidFill>
                  <a:srgbClr val="000000"/>
                </a:solidFill>
                <a:ea typeface="ＭＳ Ｐゴシック" charset="0"/>
                <a:cs typeface="ＭＳ Ｐゴシック" charset="0"/>
                <a:sym typeface="Wingdings"/>
              </a:rPr>
              <a:t>13</a:t>
            </a:r>
            <a:r>
              <a:rPr lang="en-US" sz="2400" dirty="0" smtClean="0">
                <a:solidFill>
                  <a:srgbClr val="000000"/>
                </a:solidFill>
                <a:ea typeface="ＭＳ Ｐゴシック" charset="0"/>
                <a:cs typeface="ＭＳ Ｐゴシック" charset="0"/>
                <a:sym typeface="Wingdings"/>
              </a:rPr>
              <a:t> V W</a:t>
            </a:r>
            <a:r>
              <a:rPr lang="en-US" sz="2400" baseline="-25000" dirty="0" smtClean="0">
                <a:solidFill>
                  <a:srgbClr val="000000"/>
                </a:solidFill>
                <a:ea typeface="ＭＳ Ｐゴシック" charset="0"/>
                <a:cs typeface="ＭＳ Ｐゴシック" charset="0"/>
                <a:sym typeface="Wingdings"/>
              </a:rPr>
              <a:t>22</a:t>
            </a:r>
            <a:r>
              <a:rPr lang="en-US" sz="2400" dirty="0" smtClean="0">
                <a:solidFill>
                  <a:srgbClr val="000000"/>
                </a:solidFill>
                <a:ea typeface="ＭＳ Ｐゴシック" charset="0"/>
                <a:cs typeface="ＭＳ Ｐゴシック" charset="0"/>
                <a:sym typeface="Wingdings"/>
              </a:rPr>
              <a:t> V W</a:t>
            </a:r>
            <a:r>
              <a:rPr lang="en-US" sz="2400" baseline="-25000" dirty="0" smtClean="0">
                <a:solidFill>
                  <a:srgbClr val="000000"/>
                </a:solidFill>
                <a:ea typeface="ＭＳ Ｐゴシック" charset="0"/>
                <a:cs typeface="ＭＳ Ｐゴシック" charset="0"/>
                <a:sym typeface="Wingdings"/>
              </a:rPr>
              <a:t>11</a:t>
            </a:r>
          </a:p>
          <a:p>
            <a:pPr marL="57150" indent="0">
              <a:lnSpc>
                <a:spcPct val="90000"/>
              </a:lnSpc>
              <a:buNone/>
            </a:pPr>
            <a:r>
              <a:rPr lang="en-US" sz="2400" dirty="0" smtClean="0">
                <a:solidFill>
                  <a:srgbClr val="000000"/>
                </a:solidFill>
                <a:ea typeface="ＭＳ Ｐゴシック" charset="0"/>
                <a:cs typeface="ＭＳ Ｐゴシック" charset="0"/>
                <a:sym typeface="Wingdings"/>
              </a:rPr>
              <a:t>We know that </a:t>
            </a:r>
            <a:r>
              <a:rPr lang="en-US" sz="2400" dirty="0" smtClean="0"/>
              <a:t>¬W</a:t>
            </a:r>
            <a:r>
              <a:rPr lang="en-US" sz="2400" baseline="-25000" dirty="0" smtClean="0"/>
              <a:t>11 and </a:t>
            </a:r>
            <a:r>
              <a:rPr lang="en-US" sz="2400" dirty="0" smtClean="0"/>
              <a:t>¬W</a:t>
            </a:r>
            <a:r>
              <a:rPr lang="en-US" sz="2400" baseline="-25000" dirty="0" smtClean="0"/>
              <a:t>22</a:t>
            </a:r>
          </a:p>
          <a:p>
            <a:pPr marL="57150" indent="0">
              <a:lnSpc>
                <a:spcPct val="90000"/>
              </a:lnSpc>
              <a:buNone/>
            </a:pPr>
            <a:r>
              <a:rPr lang="en-US" sz="2400" dirty="0" smtClean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Therefore W</a:t>
            </a:r>
            <a:r>
              <a:rPr lang="en-US" sz="2400" baseline="-25000" dirty="0" smtClean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13</a:t>
            </a:r>
            <a:endParaRPr lang="en-US" sz="2400" dirty="0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  <a:p>
            <a:pPr marL="57150" indent="0">
              <a:lnSpc>
                <a:spcPct val="90000"/>
              </a:lnSpc>
              <a:buNone/>
            </a:pPr>
            <a:r>
              <a:rPr lang="en-US" sz="2400" dirty="0" smtClean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Next available safe spot </a:t>
            </a:r>
            <a:r>
              <a:rPr lang="en-US" sz="2400" dirty="0" smtClean="0">
                <a:solidFill>
                  <a:srgbClr val="000000"/>
                </a:solidFill>
                <a:ea typeface="ＭＳ Ｐゴシック" charset="0"/>
                <a:cs typeface="ＭＳ Ｐゴシック" charset="0"/>
                <a:sym typeface="Wingdings"/>
              </a:rPr>
              <a:t> (2,2,) …. and so on</a:t>
            </a:r>
            <a:endParaRPr lang="en-US" sz="2400" dirty="0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43200" y="4114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sz="1600" dirty="0" smtClean="0"/>
              <a:t> 1           2            3           4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2286000" y="1295400"/>
            <a:ext cx="457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4</a:t>
            </a:r>
            <a:endParaRPr lang="en-US" sz="1600" dirty="0" smtClean="0"/>
          </a:p>
          <a:p>
            <a:pPr algn="ctr"/>
            <a:endParaRPr lang="en-US" sz="1600" dirty="0"/>
          </a:p>
          <a:p>
            <a:pPr algn="ctr"/>
            <a:endParaRPr lang="en-US" sz="1600" dirty="0" smtClean="0"/>
          </a:p>
          <a:p>
            <a:pPr algn="ctr"/>
            <a:r>
              <a:rPr lang="en-US" sz="1600" dirty="0"/>
              <a:t>3</a:t>
            </a:r>
            <a:endParaRPr lang="en-US" sz="1600" dirty="0" smtClean="0"/>
          </a:p>
          <a:p>
            <a:pPr algn="ctr"/>
            <a:endParaRPr lang="en-US" sz="1600" dirty="0" smtClean="0"/>
          </a:p>
          <a:p>
            <a:pPr algn="ctr"/>
            <a:endParaRPr lang="en-US" sz="1600" dirty="0" smtClean="0"/>
          </a:p>
          <a:p>
            <a:pPr algn="ctr"/>
            <a:r>
              <a:rPr lang="en-US" sz="1600" dirty="0"/>
              <a:t>2</a:t>
            </a:r>
            <a:endParaRPr lang="en-US" sz="1600" dirty="0" smtClean="0"/>
          </a:p>
          <a:p>
            <a:pPr algn="ctr"/>
            <a:endParaRPr lang="en-US" sz="1600" dirty="0"/>
          </a:p>
          <a:p>
            <a:pPr algn="ctr"/>
            <a:r>
              <a:rPr lang="en-US" sz="1600" dirty="0" smtClean="0"/>
              <a:t> </a:t>
            </a:r>
          </a:p>
          <a:p>
            <a:pPr algn="ctr"/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3683258" y="3645540"/>
            <a:ext cx="304800" cy="27709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76600" y="3733032"/>
            <a:ext cx="406658" cy="12570"/>
          </a:xfrm>
          <a:prstGeom prst="straightConnector1">
            <a:avLst/>
          </a:prstGeom>
          <a:ln w="22225">
            <a:solidFill>
              <a:schemeClr val="tx2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57600" y="2857884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P?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4343400" y="36576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P?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2971800" y="3657600"/>
            <a:ext cx="304800" cy="27709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988058" y="3429000"/>
            <a:ext cx="228600" cy="228600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</a:t>
            </a:r>
            <a:endParaRPr lang="en-US" sz="12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276600" y="3886200"/>
            <a:ext cx="381000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71800" y="3048000"/>
            <a:ext cx="304800" cy="27709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238113" y="2743200"/>
            <a:ext cx="228600" cy="228600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</a:t>
            </a:r>
            <a:endParaRPr lang="en-US" sz="1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581400" y="2895600"/>
            <a:ext cx="53340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895600" y="22098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4355455" y="36576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</a:t>
            </a:r>
            <a:endParaRPr lang="en-US" sz="1600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3048000" y="3276600"/>
            <a:ext cx="25658" cy="381000"/>
          </a:xfrm>
          <a:prstGeom prst="straightConnector1">
            <a:avLst/>
          </a:prstGeom>
          <a:ln w="22225">
            <a:solidFill>
              <a:schemeClr val="tx2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733800" y="2743200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OK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64294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/>
      <p:bldP spid="17" grpId="0" animBg="1"/>
      <p:bldP spid="18" grpId="1" animBg="1"/>
      <p:bldP spid="19" grpId="0"/>
      <p:bldP spid="20" grpId="0"/>
      <p:bldP spid="20" grpId="1"/>
      <p:bldP spid="2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Agent draws conclusions based on available information</a:t>
            </a:r>
          </a:p>
          <a:p>
            <a:r>
              <a:rPr lang="en-US" dirty="0" smtClean="0"/>
              <a:t>Conclusion is guaranteed to be correct if the information is correct</a:t>
            </a:r>
          </a:p>
          <a:p>
            <a:r>
              <a:rPr lang="en-US" dirty="0" smtClean="0"/>
              <a:t>The agent keeps adding new information to its model based on its percepts</a:t>
            </a:r>
          </a:p>
          <a:p>
            <a:r>
              <a:rPr lang="en-US" dirty="0" smtClean="0"/>
              <a:t>The agent updates its incomplete model based on new percepts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100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A simple knowledge-based agent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191000"/>
            <a:ext cx="8229600" cy="1935163"/>
          </a:xfrm>
        </p:spPr>
        <p:txBody>
          <a:bodyPr/>
          <a:lstStyle/>
          <a:p>
            <a:r>
              <a:rPr lang="en-US" sz="2400" dirty="0"/>
              <a:t>The agent must be able to</a:t>
            </a:r>
            <a:r>
              <a:rPr lang="en-US" sz="2400" dirty="0" smtClean="0"/>
              <a:t>:</a:t>
            </a:r>
            <a:endParaRPr lang="en-US" sz="2400" dirty="0"/>
          </a:p>
          <a:p>
            <a:pPr lvl="1"/>
            <a:r>
              <a:rPr lang="en-US" sz="2000" dirty="0"/>
              <a:t>Represent states, actions, etc</a:t>
            </a:r>
            <a:r>
              <a:rPr lang="en-US" sz="2000" dirty="0" smtClean="0"/>
              <a:t>.</a:t>
            </a:r>
            <a:endParaRPr lang="en-US" sz="2000" dirty="0"/>
          </a:p>
          <a:p>
            <a:pPr lvl="1"/>
            <a:r>
              <a:rPr lang="en-US" sz="2000" dirty="0"/>
              <a:t>Incorporate new </a:t>
            </a:r>
            <a:r>
              <a:rPr lang="en-US" sz="2000" dirty="0" smtClean="0"/>
              <a:t>percepts</a:t>
            </a:r>
            <a:endParaRPr lang="en-US" sz="2000" dirty="0"/>
          </a:p>
          <a:p>
            <a:pPr lvl="1"/>
            <a:r>
              <a:rPr lang="en-US" sz="2000" dirty="0"/>
              <a:t>Update internal representations of the </a:t>
            </a:r>
            <a:r>
              <a:rPr lang="en-US" sz="2000" dirty="0" smtClean="0"/>
              <a:t>world</a:t>
            </a:r>
            <a:endParaRPr lang="en-US" sz="2000" dirty="0"/>
          </a:p>
          <a:p>
            <a:pPr lvl="1"/>
            <a:r>
              <a:rPr lang="en-US" sz="2000" dirty="0"/>
              <a:t>Deduce hidden properties of the </a:t>
            </a:r>
            <a:r>
              <a:rPr lang="en-US" sz="2000" dirty="0" smtClean="0"/>
              <a:t>world</a:t>
            </a:r>
            <a:endParaRPr lang="en-US" sz="2000" dirty="0"/>
          </a:p>
          <a:p>
            <a:pPr lvl="1"/>
            <a:r>
              <a:rPr lang="en-US" sz="2000" dirty="0"/>
              <a:t>Deduce appropriate actions
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0" t="30208" b="36459"/>
          <a:stretch>
            <a:fillRect/>
          </a:stretch>
        </p:blipFill>
        <p:spPr bwMode="auto">
          <a:xfrm>
            <a:off x="685800" y="1447800"/>
            <a:ext cx="7620000" cy="277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448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Wumpus world characterization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sz="2400" dirty="0">
                <a:solidFill>
                  <a:srgbClr val="000000"/>
                </a:solidFill>
              </a:rPr>
              <a:t>Fully </a:t>
            </a:r>
            <a:r>
              <a:rPr lang="en-US" sz="2400" dirty="0" smtClean="0">
                <a:solidFill>
                  <a:srgbClr val="000000"/>
                </a:solidFill>
              </a:rPr>
              <a:t>Observable: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</a:rPr>
              <a:t>No </a:t>
            </a:r>
            <a:r>
              <a:rPr lang="en-US" sz="2000" dirty="0">
                <a:solidFill>
                  <a:srgbClr val="000000"/>
                </a:solidFill>
              </a:rPr>
              <a:t>– only local </a:t>
            </a:r>
            <a:r>
              <a:rPr lang="en-US" sz="2000" dirty="0" smtClean="0">
                <a:solidFill>
                  <a:srgbClr val="000000"/>
                </a:solidFill>
              </a:rPr>
              <a:t>perception</a:t>
            </a: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Deterministic: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</a:rPr>
              <a:t>Yes </a:t>
            </a:r>
            <a:r>
              <a:rPr lang="en-US" sz="2000" dirty="0">
                <a:solidFill>
                  <a:srgbClr val="000000"/>
                </a:solidFill>
              </a:rPr>
              <a:t>– outcomes exactly </a:t>
            </a:r>
            <a:r>
              <a:rPr lang="en-US" sz="2000" dirty="0" smtClean="0">
                <a:solidFill>
                  <a:srgbClr val="000000"/>
                </a:solidFill>
              </a:rPr>
              <a:t>specified</a:t>
            </a: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Episodic: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</a:rPr>
              <a:t>No </a:t>
            </a:r>
            <a:r>
              <a:rPr lang="en-US" sz="2000" dirty="0">
                <a:solidFill>
                  <a:srgbClr val="000000"/>
                </a:solidFill>
              </a:rPr>
              <a:t>– sequential at the level of </a:t>
            </a:r>
            <a:r>
              <a:rPr lang="en-US" sz="2000" dirty="0" smtClean="0">
                <a:solidFill>
                  <a:srgbClr val="000000"/>
                </a:solidFill>
              </a:rPr>
              <a:t>actions</a:t>
            </a: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Static: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</a:rPr>
              <a:t>Yes </a:t>
            </a:r>
            <a:r>
              <a:rPr lang="en-US" sz="2000" dirty="0">
                <a:solidFill>
                  <a:srgbClr val="000000"/>
                </a:solidFill>
              </a:rPr>
              <a:t>– </a:t>
            </a:r>
            <a:r>
              <a:rPr lang="en-US" sz="2000" dirty="0" err="1">
                <a:solidFill>
                  <a:srgbClr val="000000"/>
                </a:solidFill>
              </a:rPr>
              <a:t>Wumpus</a:t>
            </a:r>
            <a:r>
              <a:rPr lang="en-US" sz="2000" dirty="0">
                <a:solidFill>
                  <a:srgbClr val="000000"/>
                </a:solidFill>
              </a:rPr>
              <a:t> and Pits do not </a:t>
            </a:r>
            <a:r>
              <a:rPr lang="en-US" sz="2000" dirty="0" smtClean="0">
                <a:solidFill>
                  <a:srgbClr val="000000"/>
                </a:solidFill>
              </a:rPr>
              <a:t>move</a:t>
            </a: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Discrete: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</a:rPr>
              <a:t>Yes</a:t>
            </a: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Single-</a:t>
            </a:r>
            <a:r>
              <a:rPr lang="en-US" sz="2400" dirty="0" smtClean="0">
                <a:solidFill>
                  <a:srgbClr val="000000"/>
                </a:solidFill>
              </a:rPr>
              <a:t>agent: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Yes – </a:t>
            </a:r>
            <a:r>
              <a:rPr lang="en-US" sz="2000" dirty="0" err="1">
                <a:solidFill>
                  <a:srgbClr val="000000"/>
                </a:solidFill>
              </a:rPr>
              <a:t>Wumpus</a:t>
            </a:r>
            <a:r>
              <a:rPr lang="en-US" sz="2000" dirty="0">
                <a:solidFill>
                  <a:srgbClr val="000000"/>
                </a:solidFill>
              </a:rPr>
              <a:t> is essentially a natural feature</a:t>
            </a:r>
            <a:r>
              <a:rPr lang="en-US" sz="2400" dirty="0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1585073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 in general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accent2"/>
                </a:solidFill>
              </a:rPr>
              <a:t>Logic </a:t>
            </a:r>
            <a:r>
              <a:rPr lang="en-US" sz="2400" dirty="0" smtClean="0"/>
              <a:t>is </a:t>
            </a:r>
            <a:r>
              <a:rPr lang="en-US" sz="2400" dirty="0"/>
              <a:t>formal </a:t>
            </a:r>
            <a:r>
              <a:rPr lang="en-US" sz="2400" dirty="0" smtClean="0"/>
              <a:t>language that is used </a:t>
            </a:r>
            <a:r>
              <a:rPr lang="en-US" sz="2400" dirty="0"/>
              <a:t>for representing information such that conclusions can be </a:t>
            </a:r>
            <a:r>
              <a:rPr lang="en-US" sz="2400" dirty="0" smtClean="0"/>
              <a:t>drawn from it</a:t>
            </a:r>
            <a:endParaRPr lang="en-US" sz="2400" dirty="0"/>
          </a:p>
          <a:p>
            <a:r>
              <a:rPr lang="en-US" sz="2400" dirty="0">
                <a:solidFill>
                  <a:schemeClr val="accent2"/>
                </a:solidFill>
              </a:rPr>
              <a:t>Syntax</a:t>
            </a:r>
            <a:r>
              <a:rPr lang="en-US" sz="2400" dirty="0"/>
              <a:t> defines the sentences in the </a:t>
            </a:r>
            <a:r>
              <a:rPr lang="en-US" sz="2400" dirty="0" smtClean="0"/>
              <a:t>language</a:t>
            </a:r>
            <a:endParaRPr lang="en-US" sz="2400" dirty="0"/>
          </a:p>
          <a:p>
            <a:r>
              <a:rPr lang="en-US" sz="2400" dirty="0">
                <a:solidFill>
                  <a:schemeClr val="accent2"/>
                </a:solidFill>
              </a:rPr>
              <a:t>Semantics</a:t>
            </a:r>
            <a:r>
              <a:rPr lang="en-US" sz="2400" dirty="0"/>
              <a:t> define the "meaning" of sentences</a:t>
            </a:r>
            <a:r>
              <a:rPr lang="en-US" sz="2400" dirty="0" smtClean="0"/>
              <a:t>;</a:t>
            </a:r>
            <a:endParaRPr lang="en-US" sz="2400" dirty="0"/>
          </a:p>
          <a:p>
            <a:pPr lvl="1"/>
            <a:r>
              <a:rPr lang="en-US" sz="2000" dirty="0"/>
              <a:t>i.e., define </a:t>
            </a:r>
            <a:r>
              <a:rPr lang="en-US" sz="2000" dirty="0">
                <a:solidFill>
                  <a:schemeClr val="accent2"/>
                </a:solidFill>
              </a:rPr>
              <a:t>truth</a:t>
            </a:r>
            <a:r>
              <a:rPr lang="en-US" sz="2000" dirty="0"/>
              <a:t> of a sentence in a </a:t>
            </a:r>
            <a:r>
              <a:rPr lang="en-US" sz="2000" dirty="0" smtClean="0"/>
              <a:t>world</a:t>
            </a:r>
            <a:endParaRPr lang="en-US" sz="2000" dirty="0"/>
          </a:p>
          <a:p>
            <a:r>
              <a:rPr lang="en-US" sz="2400" dirty="0"/>
              <a:t>E.g., the language of </a:t>
            </a:r>
            <a:r>
              <a:rPr lang="en-US" sz="2400" dirty="0" smtClean="0"/>
              <a:t>arithmetic</a:t>
            </a:r>
            <a:endParaRPr lang="en-US" sz="2400" dirty="0"/>
          </a:p>
          <a:p>
            <a:pPr lvl="1"/>
            <a:r>
              <a:rPr lang="en-US" sz="2000" dirty="0"/>
              <a:t>x+2 ≥ y is a sentence; x2+y &gt; {} is not a </a:t>
            </a:r>
            <a:r>
              <a:rPr lang="en-US" sz="2000" dirty="0" smtClean="0"/>
              <a:t>sentence</a:t>
            </a:r>
            <a:endParaRPr lang="en-US" sz="2000" dirty="0"/>
          </a:p>
          <a:p>
            <a:pPr lvl="1"/>
            <a:r>
              <a:rPr lang="en-US" sz="2000" dirty="0"/>
              <a:t>x+2 ≥ y is true </a:t>
            </a:r>
            <a:r>
              <a:rPr lang="en-US" sz="2000" dirty="0" err="1"/>
              <a:t>iff</a:t>
            </a:r>
            <a:r>
              <a:rPr lang="en-US" sz="2000" dirty="0"/>
              <a:t> the number x+2 is no less than the number </a:t>
            </a:r>
            <a:r>
              <a:rPr lang="en-US" sz="2000" dirty="0" smtClean="0"/>
              <a:t>y</a:t>
            </a:r>
            <a:endParaRPr lang="en-US" sz="2000" dirty="0"/>
          </a:p>
          <a:p>
            <a:pPr lvl="1"/>
            <a:r>
              <a:rPr lang="en-US" sz="2000" dirty="0"/>
              <a:t>x+2 ≥ y is true in a world where x = 7, y = 1</a:t>
            </a:r>
          </a:p>
          <a:p>
            <a:pPr lvl="1"/>
            <a:r>
              <a:rPr lang="en-US" sz="2000" dirty="0"/>
              <a:t>x+2 ≥ y is false in a world where x = 0, y = </a:t>
            </a:r>
            <a:r>
              <a:rPr lang="en-US" sz="2000" dirty="0" smtClean="0"/>
              <a:t>6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93423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Contradiction and Tautology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Contradiction and Tautology</a:t>
            </a:r>
          </a:p>
          <a:p>
            <a:pPr lvl="1"/>
            <a:r>
              <a:rPr lang="en-US" dirty="0" smtClean="0"/>
              <a:t>Contradiction is Always </a:t>
            </a:r>
            <a:r>
              <a:rPr lang="en-US" b="1" i="1" dirty="0" smtClean="0"/>
              <a:t>False</a:t>
            </a:r>
          </a:p>
          <a:p>
            <a:pPr lvl="2"/>
            <a:r>
              <a:rPr lang="en-US" dirty="0" smtClean="0"/>
              <a:t>e.g. P </a:t>
            </a:r>
            <a:r>
              <a:rPr lang="en-US" dirty="0" smtClean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dirty="0">
                <a:cs typeface="ＭＳ ゴシック"/>
              </a:rPr>
              <a:t> </a:t>
            </a:r>
            <a:r>
              <a:rPr lang="en-US" dirty="0" smtClean="0"/>
              <a:t>¬P</a:t>
            </a:r>
          </a:p>
          <a:p>
            <a:pPr lvl="1"/>
            <a:r>
              <a:rPr lang="en-US" dirty="0" smtClean="0"/>
              <a:t>Tautology is Always </a:t>
            </a:r>
            <a:r>
              <a:rPr lang="en-US" b="1" i="1" dirty="0" smtClean="0"/>
              <a:t>True</a:t>
            </a:r>
          </a:p>
          <a:p>
            <a:pPr lvl="2"/>
            <a:r>
              <a:rPr lang="en-US" dirty="0" smtClean="0"/>
              <a:t>e.g. </a:t>
            </a:r>
            <a:r>
              <a:rPr lang="en-US" dirty="0"/>
              <a:t>P </a:t>
            </a:r>
            <a:r>
              <a:rPr lang="en-US" dirty="0" smtClean="0"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dirty="0" smtClean="0"/>
              <a:t>¬P</a:t>
            </a:r>
          </a:p>
        </p:txBody>
      </p:sp>
    </p:spTree>
    <p:extLst>
      <p:ext uri="{BB962C8B-B14F-4D97-AF65-F5344CB8AC3E}">
        <p14:creationId xmlns:p14="http://schemas.microsoft.com/office/powerpoint/2010/main" val="1530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 and Complete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</a:rPr>
              <a:t>Soundness: </a:t>
            </a:r>
            <a:endParaRPr lang="en-US" dirty="0" smtClean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</a:rPr>
              <a:t>An </a:t>
            </a:r>
            <a:r>
              <a:rPr lang="en-US" dirty="0">
                <a:solidFill>
                  <a:srgbClr val="000000"/>
                </a:solidFill>
              </a:rPr>
              <a:t>inference algorithm that derives only entailed sentences is called a sound or truth preserving algorithm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</a:rPr>
              <a:t>Completeness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</a:rPr>
              <a:t>An </a:t>
            </a:r>
            <a:r>
              <a:rPr lang="en-US" dirty="0">
                <a:solidFill>
                  <a:srgbClr val="000000"/>
                </a:solidFill>
              </a:rPr>
              <a:t>inference algorithm is complete if it can derive any sentence that is entailed.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475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ea typeface="ＭＳ Ｐゴシック" charset="0"/>
                <a:cs typeface="ＭＳ Ｐゴシック" charset="0"/>
              </a:rPr>
              <a:t>Satisfiability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34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ea typeface="ＭＳ Ｐゴシック" charset="0"/>
                <a:cs typeface="ＭＳ Ｐゴシック" charset="0"/>
              </a:rPr>
              <a:t>A sentence (or set of sentences) </a:t>
            </a:r>
            <a:r>
              <a:rPr lang="en-US" sz="2800" dirty="0" smtClean="0">
                <a:ea typeface="ＭＳ Ｐゴシック" charset="0"/>
                <a:cs typeface="ＭＳ Ｐゴシック" charset="0"/>
              </a:rPr>
              <a:t>is </a:t>
            </a:r>
            <a:r>
              <a:rPr lang="en-US" sz="2800" dirty="0" err="1" smtClean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satisfiable</a:t>
            </a:r>
            <a:r>
              <a:rPr lang="en-US" sz="2800" dirty="0" smtClean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if  there exists </a:t>
            </a:r>
            <a:r>
              <a:rPr lang="en-US" sz="2800" b="1" dirty="0">
                <a:ea typeface="ＭＳ Ｐゴシック" charset="0"/>
                <a:cs typeface="ＭＳ Ｐゴシック" charset="0"/>
              </a:rPr>
              <a:t>some interpretation 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that makes it true</a:t>
            </a:r>
          </a:p>
          <a:p>
            <a:pPr eaLnBrk="1" hangingPunct="1"/>
            <a:r>
              <a:rPr lang="en-US" sz="2800" dirty="0">
                <a:ea typeface="ＭＳ Ｐゴシック" charset="0"/>
                <a:cs typeface="ＭＳ Ｐゴシック" charset="0"/>
              </a:rPr>
              <a:t>An interpretation </a:t>
            </a:r>
            <a:r>
              <a:rPr lang="en-US" sz="2800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satisfies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a set of sentences if it makes them true</a:t>
            </a:r>
          </a:p>
          <a:p>
            <a:pPr eaLnBrk="1" hangingPunct="1"/>
            <a:endParaRPr lang="en-US" sz="28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A31F48F0-E457-E541-9202-2E6BCD5E388D}" type="slidenum">
              <a:rPr lang="en-US" sz="1400"/>
              <a:pPr eaLnBrk="1" hangingPunct="1"/>
              <a:t>37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86439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499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Validity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A sentence (or set of sentences) is valid if </a:t>
            </a:r>
          </a:p>
          <a:p>
            <a:pPr lvl="1"/>
            <a:r>
              <a:rPr lang="en-US" dirty="0">
                <a:ea typeface="ＭＳ Ｐゴシック" charset="0"/>
                <a:cs typeface="ＭＳ Ｐゴシック" charset="0"/>
              </a:rPr>
              <a:t>it is true  under all interpretations</a:t>
            </a:r>
          </a:p>
          <a:p>
            <a:pPr lvl="1"/>
            <a:r>
              <a:rPr lang="en-US" dirty="0">
                <a:ea typeface="ＭＳ Ｐゴシック" charset="0"/>
                <a:cs typeface="ＭＳ Ｐゴシック" charset="0"/>
              </a:rPr>
              <a:t>Example: P v ~P</a:t>
            </a:r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025B843C-1F27-E346-9E6C-709A601C1A43}" type="slidenum">
              <a:rPr lang="en-US" sz="1400"/>
              <a:pPr eaLnBrk="1" hangingPunct="1"/>
              <a:t>38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82275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5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Model, Validity and </a:t>
            </a:r>
            <a:r>
              <a:rPr lang="en-US" dirty="0" err="1" smtClean="0"/>
              <a:t>Satisfiability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000000"/>
                </a:solidFill>
              </a:rPr>
              <a:t>Model: “Possible World” or Mathematical Abstraction of the real world</a:t>
            </a:r>
          </a:p>
          <a:p>
            <a:r>
              <a:rPr lang="en-US" sz="2400" dirty="0" smtClean="0"/>
              <a:t>A sentence is </a:t>
            </a:r>
            <a:r>
              <a:rPr lang="en-US" sz="2400" b="1" dirty="0" err="1" smtClean="0"/>
              <a:t>satisfiable</a:t>
            </a:r>
            <a:r>
              <a:rPr lang="en-US" sz="2400" b="1" dirty="0" smtClean="0"/>
              <a:t> </a:t>
            </a:r>
            <a:r>
              <a:rPr lang="en-US" sz="2400" dirty="0" smtClean="0"/>
              <a:t>if there is at least one interpretation under which the sentence can evaluate to </a:t>
            </a:r>
            <a:r>
              <a:rPr lang="en-US" sz="2400" i="1" dirty="0" smtClean="0"/>
              <a:t>True</a:t>
            </a:r>
          </a:p>
          <a:p>
            <a:r>
              <a:rPr lang="en-US" sz="2400" dirty="0" smtClean="0"/>
              <a:t>A sentence is </a:t>
            </a:r>
            <a:r>
              <a:rPr lang="en-US" sz="2400" b="1" dirty="0" smtClean="0"/>
              <a:t>valid </a:t>
            </a:r>
            <a:r>
              <a:rPr lang="en-US" sz="2400" dirty="0" smtClean="0"/>
              <a:t>if it is </a:t>
            </a:r>
            <a:r>
              <a:rPr lang="en-US" sz="2400" i="1" dirty="0" smtClean="0"/>
              <a:t>True </a:t>
            </a:r>
            <a:r>
              <a:rPr lang="en-US" sz="2400" dirty="0" smtClean="0"/>
              <a:t>in all interpretations</a:t>
            </a:r>
            <a:endParaRPr lang="en-US" sz="2400" i="1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0718797"/>
              </p:ext>
            </p:extLst>
          </p:nvPr>
        </p:nvGraphicFramePr>
        <p:xfrm>
          <a:off x="381000" y="4672680"/>
          <a:ext cx="8458199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0600"/>
                <a:gridCol w="1143000"/>
                <a:gridCol w="1219200"/>
                <a:gridCol w="1828800"/>
                <a:gridCol w="32765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P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Q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u="none" strike="noStrike" kern="1200" baseline="0" dirty="0" smtClean="0"/>
                        <a:t>P ∨ Q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u="none" strike="noStrike" kern="1200" baseline="0" dirty="0" smtClean="0"/>
                        <a:t>(P ∨ Q) ∧¬Q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u="none" strike="noStrike" kern="1200" baseline="0" dirty="0" smtClean="0"/>
                        <a:t>((P ∨ Q) ∧¬Q ) ⇒ Q</a:t>
                      </a:r>
                      <a:endParaRPr lang="en-US" sz="1800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733800" y="4092240"/>
            <a:ext cx="1828800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Satisfiable</a:t>
            </a:r>
            <a:r>
              <a:rPr lang="en-US" dirty="0" smtClean="0"/>
              <a:t> Sentence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638800" y="4092240"/>
            <a:ext cx="3124200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Valid Sentence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483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2 Solutions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925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Entailment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A |= B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All interpretations that satisfy A also satisfy B</a:t>
            </a:r>
          </a:p>
        </p:txBody>
      </p:sp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F3547FB5-E049-6E45-8904-87833D8B6A86}" type="slidenum">
              <a:rPr lang="en-US" sz="1400"/>
              <a:pPr eaLnBrk="1" hangingPunct="1"/>
              <a:t>40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04976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Logical Equivalences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Sentences A and B are logically equivalent if:</a:t>
            </a:r>
          </a:p>
          <a:p>
            <a:pPr lvl="1"/>
            <a:r>
              <a:rPr lang="en-US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they are true under exactly the same interpretations</a:t>
            </a:r>
          </a:p>
          <a:p>
            <a:pPr lvl="1"/>
            <a:r>
              <a:rPr lang="en-US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A |= B and B |= A</a:t>
            </a:r>
          </a:p>
          <a:p>
            <a:pPr eaLnBrk="1" hangingPunct="1"/>
            <a:endParaRPr lang="en-US" dirty="0">
              <a:solidFill>
                <a:srgbClr val="A50021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solidFill>
                <a:srgbClr val="A50021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A7ACD888-1416-1A42-8ED3-95A6F8E97E18}" type="slidenum">
              <a:rPr lang="en-US" sz="1400"/>
              <a:pPr eaLnBrk="1" hangingPunct="1"/>
              <a:t>41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40552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1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equivalence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Two sentences are </a:t>
            </a:r>
            <a:r>
              <a:rPr lang="en-US" sz="2400" dirty="0">
                <a:solidFill>
                  <a:schemeClr val="accent2"/>
                </a:solidFill>
              </a:rPr>
              <a:t>logically </a:t>
            </a:r>
            <a:r>
              <a:rPr lang="en-US" sz="2400" dirty="0" smtClean="0">
                <a:solidFill>
                  <a:schemeClr val="accent2"/>
                </a:solidFill>
              </a:rPr>
              <a:t>equivalent</a:t>
            </a:r>
            <a:r>
              <a:rPr lang="en-US" sz="2400" dirty="0" smtClean="0"/>
              <a:t> </a:t>
            </a:r>
            <a:r>
              <a:rPr lang="en-US" sz="2400" dirty="0" err="1"/>
              <a:t>iff</a:t>
            </a:r>
            <a:r>
              <a:rPr lang="en-US" sz="2400" dirty="0"/>
              <a:t> true in same models: α </a:t>
            </a:r>
            <a:r>
              <a:rPr lang="en-US" sz="2400" dirty="0">
                <a:cs typeface="Arial" charset="0"/>
              </a:rPr>
              <a:t>≡ </a:t>
            </a:r>
            <a:r>
              <a:rPr lang="en-US" sz="2400" dirty="0" err="1"/>
              <a:t>ß</a:t>
            </a:r>
            <a:r>
              <a:rPr lang="en-US" sz="2400" dirty="0"/>
              <a:t> </a:t>
            </a:r>
            <a:r>
              <a:rPr lang="en-US" sz="2400" dirty="0" err="1"/>
              <a:t>iff</a:t>
            </a:r>
            <a:r>
              <a:rPr lang="en-US" sz="2400" dirty="0"/>
              <a:t> α╞ </a:t>
            </a:r>
            <a:r>
              <a:rPr lang="el-GR" sz="2400" dirty="0">
                <a:cs typeface="Arial" charset="0"/>
              </a:rPr>
              <a:t>β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/>
              <a:t>and </a:t>
            </a:r>
            <a:r>
              <a:rPr lang="el-GR" sz="2400" dirty="0">
                <a:cs typeface="Arial" charset="0"/>
              </a:rPr>
              <a:t>β</a:t>
            </a:r>
            <a:r>
              <a:rPr lang="en-US" sz="2400" dirty="0"/>
              <a:t>╞ α
</a:t>
            </a:r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94" t="39583" r="3125" b="15625"/>
          <a:stretch>
            <a:fillRect/>
          </a:stretch>
        </p:blipFill>
        <p:spPr bwMode="auto">
          <a:xfrm>
            <a:off x="1143000" y="2514600"/>
            <a:ext cx="7162800" cy="380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4922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Entailment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b="1" dirty="0" smtClean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Entailment</a:t>
            </a:r>
            <a:r>
              <a:rPr lang="en-US" sz="2800" dirty="0" smtClean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 reflects the relation of one fact in the world following from others</a:t>
            </a:r>
            <a:endParaRPr lang="en-US" sz="2800" b="1" dirty="0" smtClean="0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sz="2400" dirty="0" smtClean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A </a:t>
            </a:r>
            <a:r>
              <a:rPr lang="en-US" sz="24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|= B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Under all interpretations in which A is true, B is true as well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All models of A are models of B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Whenever A is true, B is true as well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A entails  B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B logically follows from A</a:t>
            </a:r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EFE5B160-93CD-C24F-ABE5-879CF63BA03B}" type="slidenum">
              <a:rPr lang="en-US" sz="1400"/>
              <a:pPr eaLnBrk="1" hangingPunct="1"/>
              <a:t>43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19007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382000" cy="4525963"/>
          </a:xfrm>
        </p:spPr>
        <p:txBody>
          <a:bodyPr/>
          <a:lstStyle/>
          <a:p>
            <a:r>
              <a:rPr lang="en-US" sz="2000" dirty="0"/>
              <a:t>Logicians typically think in terms of </a:t>
            </a:r>
            <a:r>
              <a:rPr lang="en-US" sz="2000" dirty="0">
                <a:solidFill>
                  <a:schemeClr val="accent2"/>
                </a:solidFill>
              </a:rPr>
              <a:t>models</a:t>
            </a:r>
            <a:r>
              <a:rPr lang="en-US" sz="2000" dirty="0"/>
              <a:t>, which are formally structured worlds with respect to which truth can be evaluated
</a:t>
            </a:r>
          </a:p>
          <a:p>
            <a:endParaRPr lang="en-US" sz="2000" dirty="0"/>
          </a:p>
          <a:p>
            <a:r>
              <a:rPr lang="en-US" sz="2000" dirty="0"/>
              <a:t>We say </a:t>
            </a:r>
            <a:r>
              <a:rPr lang="en-US" sz="2000" i="1" dirty="0"/>
              <a:t>m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is a model of</a:t>
            </a:r>
            <a:r>
              <a:rPr lang="en-US" sz="2000" dirty="0"/>
              <a:t> a sentence α if α is true in </a:t>
            </a:r>
            <a:r>
              <a:rPr lang="en-US" sz="2000" i="1" dirty="0"/>
              <a:t>m</a:t>
            </a:r>
          </a:p>
          <a:p>
            <a:endParaRPr lang="en-US" sz="2000" dirty="0"/>
          </a:p>
          <a:p>
            <a:r>
              <a:rPr lang="en-US" sz="2000" i="1" dirty="0"/>
              <a:t>M(α) </a:t>
            </a:r>
            <a:r>
              <a:rPr lang="en-US" sz="2000" dirty="0"/>
              <a:t>is the set of all models of </a:t>
            </a:r>
            <a:r>
              <a:rPr lang="en-US" sz="2000" dirty="0" smtClean="0"/>
              <a:t>α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Then KB ╞ α </a:t>
            </a:r>
            <a:r>
              <a:rPr lang="en-US" sz="2000" dirty="0" err="1"/>
              <a:t>iff</a:t>
            </a:r>
            <a:r>
              <a:rPr lang="en-US" sz="2000" dirty="0"/>
              <a:t> </a:t>
            </a:r>
            <a:r>
              <a:rPr lang="en-US" sz="2000" i="1" dirty="0"/>
              <a:t>M(KB) </a:t>
            </a:r>
            <a:r>
              <a:rPr lang="en-US" sz="2000" dirty="0">
                <a:sym typeface="Symbol" charset="0"/>
              </a:rPr>
              <a:t> </a:t>
            </a:r>
            <a:r>
              <a:rPr lang="en-US" sz="2000" i="1" dirty="0"/>
              <a:t>M(</a:t>
            </a:r>
            <a:r>
              <a:rPr lang="en-US" sz="2000" dirty="0"/>
              <a:t>α)
</a:t>
            </a:r>
          </a:p>
          <a:p>
            <a:pPr lvl="1"/>
            <a:r>
              <a:rPr lang="en-US" sz="1800" dirty="0"/>
              <a:t>E.g. </a:t>
            </a:r>
            <a:r>
              <a:rPr lang="en-US" sz="1800" i="1" dirty="0"/>
              <a:t>KB </a:t>
            </a:r>
            <a:r>
              <a:rPr lang="en-US" sz="1800" dirty="0"/>
              <a:t>= Giants won and </a:t>
            </a:r>
            <a:r>
              <a:rPr lang="en-US" sz="1800" dirty="0" smtClean="0"/>
              <a:t>Reds won </a:t>
            </a:r>
          </a:p>
          <a:p>
            <a:pPr lvl="1"/>
            <a:r>
              <a:rPr lang="en-US" sz="1800" dirty="0" smtClean="0"/>
              <a:t>α </a:t>
            </a:r>
            <a:r>
              <a:rPr lang="en-US" sz="1800" dirty="0"/>
              <a:t>= Giants </a:t>
            </a:r>
            <a:r>
              <a:rPr lang="en-US" sz="1800" dirty="0" smtClean="0"/>
              <a:t>won</a:t>
            </a:r>
          </a:p>
          <a:p>
            <a:r>
              <a:rPr lang="en-US" sz="2200" dirty="0" smtClean="0"/>
              <a:t>If </a:t>
            </a:r>
            <a:r>
              <a:rPr lang="en-US" sz="2200" dirty="0"/>
              <a:t>KB is true then α must be true r When KB is false α can be anything</a:t>
            </a:r>
          </a:p>
        </p:txBody>
      </p:sp>
    </p:spTree>
    <p:extLst>
      <p:ext uri="{BB962C8B-B14F-4D97-AF65-F5344CB8AC3E}">
        <p14:creationId xmlns:p14="http://schemas.microsoft.com/office/powerpoint/2010/main" val="326577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Entailment in the wumpus world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8768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2800"/>
              <a:t>Situation after detecting nothing in [1,1], moving right, breeze in [2,1]</a:t>
            </a:r>
          </a:p>
          <a:p>
            <a:endParaRPr lang="en-US" sz="2800"/>
          </a:p>
          <a:p>
            <a:pPr>
              <a:buFontTx/>
              <a:buNone/>
            </a:pPr>
            <a:r>
              <a:rPr lang="en-US" sz="2800"/>
              <a:t>Consider possible models for </a:t>
            </a:r>
            <a:r>
              <a:rPr lang="en-US" sz="2800" i="1"/>
              <a:t>KB</a:t>
            </a:r>
            <a:r>
              <a:rPr lang="en-US" sz="2800"/>
              <a:t> assuming only pits</a:t>
            </a:r>
          </a:p>
          <a:p>
            <a:pPr>
              <a:buFontTx/>
              <a:buNone/>
            </a:pPr>
            <a:endParaRPr lang="en-US" sz="2800"/>
          </a:p>
          <a:p>
            <a:pPr>
              <a:buFontTx/>
              <a:buNone/>
            </a:pPr>
            <a:r>
              <a:rPr lang="en-US" sz="2800"/>
              <a:t>3 Boolean choices </a:t>
            </a:r>
            <a:r>
              <a:rPr lang="en-US" sz="2800">
                <a:sym typeface="Symbol" charset="0"/>
              </a:rPr>
              <a:t> </a:t>
            </a:r>
            <a:r>
              <a:rPr lang="en-US" sz="2800"/>
              <a:t>8 possible models
</a:t>
            </a:r>
          </a:p>
        </p:txBody>
      </p:sp>
      <p:pic>
        <p:nvPicPr>
          <p:cNvPr id="20484" name="Picture 4" descr="wumpus-seq1c-a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057400"/>
            <a:ext cx="257175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3441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18840"/>
            <a:ext cx="8229600" cy="1143000"/>
          </a:xfrm>
        </p:spPr>
        <p:txBody>
          <a:bodyPr/>
          <a:lstStyle/>
          <a:p>
            <a:r>
              <a:rPr lang="en-US" dirty="0" err="1"/>
              <a:t>Wumpus</a:t>
            </a:r>
            <a:r>
              <a:rPr lang="en-US" dirty="0"/>
              <a:t> models</a:t>
            </a:r>
          </a:p>
        </p:txBody>
      </p:sp>
      <p:pic>
        <p:nvPicPr>
          <p:cNvPr id="21508" name="Picture 4" descr="wumpus-models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38200"/>
            <a:ext cx="8520018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934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Wumpus models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029200"/>
            <a:ext cx="8229600" cy="1096963"/>
          </a:xfrm>
        </p:spPr>
        <p:txBody>
          <a:bodyPr/>
          <a:lstStyle/>
          <a:p>
            <a:r>
              <a:rPr lang="en-US" i="1" dirty="0"/>
              <a:t>KB </a:t>
            </a:r>
            <a:r>
              <a:rPr lang="en-US" dirty="0"/>
              <a:t>= </a:t>
            </a:r>
            <a:r>
              <a:rPr lang="en-US" dirty="0" err="1"/>
              <a:t>wumpus</a:t>
            </a:r>
            <a:r>
              <a:rPr lang="en-US" dirty="0"/>
              <a:t>-world rules + </a:t>
            </a:r>
            <a:r>
              <a:rPr lang="en-US" dirty="0" smtClean="0"/>
              <a:t>observations</a:t>
            </a:r>
          </a:p>
          <a:p>
            <a:pPr marL="0" indent="0">
              <a:buNone/>
            </a:pPr>
            <a:r>
              <a:rPr lang="en-US" dirty="0"/>
              <a:t>
</a:t>
            </a:r>
          </a:p>
        </p:txBody>
      </p:sp>
      <p:pic>
        <p:nvPicPr>
          <p:cNvPr id="22532" name="Picture 4" descr="wumpus-models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600200"/>
            <a:ext cx="4191000" cy="3113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044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7" name="Picture 7" descr="wumpus-models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600200"/>
            <a:ext cx="4191000" cy="3113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Wumpus models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029200"/>
            <a:ext cx="8458200" cy="1096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i="1"/>
              <a:t>KB </a:t>
            </a:r>
            <a:r>
              <a:rPr lang="en-US" sz="2400"/>
              <a:t>= wumpus-world rules + observations</a:t>
            </a:r>
          </a:p>
          <a:p>
            <a:pPr>
              <a:lnSpc>
                <a:spcPct val="90000"/>
              </a:lnSpc>
            </a:pPr>
            <a:r>
              <a:rPr lang="en-US" sz="2400"/>
              <a:t>α</a:t>
            </a:r>
            <a:r>
              <a:rPr lang="en-US" sz="2400" baseline="-25000"/>
              <a:t>1</a:t>
            </a:r>
            <a:r>
              <a:rPr lang="en-US" sz="2400"/>
              <a:t> = "[1,2] is safe", </a:t>
            </a:r>
            <a:r>
              <a:rPr lang="en-US" sz="2400" i="1"/>
              <a:t>KB</a:t>
            </a:r>
            <a:r>
              <a:rPr lang="en-US" sz="2400"/>
              <a:t> ╞ α</a:t>
            </a:r>
            <a:r>
              <a:rPr lang="en-US" sz="2400" baseline="-25000"/>
              <a:t>1</a:t>
            </a:r>
            <a:r>
              <a:rPr lang="en-US" sz="2400"/>
              <a:t>, proved by </a:t>
            </a:r>
            <a:r>
              <a:rPr lang="en-US" sz="2400">
                <a:solidFill>
                  <a:schemeClr val="accent2"/>
                </a:solidFill>
              </a:rPr>
              <a:t>model checking
</a:t>
            </a:r>
            <a:r>
              <a:rPr lang="en-US" sz="2400"/>
              <a:t>
</a:t>
            </a:r>
          </a:p>
          <a:p>
            <a:pPr>
              <a:lnSpc>
                <a:spcPct val="90000"/>
              </a:lnSpc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63781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Wumpus models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029200"/>
            <a:ext cx="8458200" cy="1096963"/>
          </a:xfrm>
        </p:spPr>
        <p:txBody>
          <a:bodyPr/>
          <a:lstStyle/>
          <a:p>
            <a:r>
              <a:rPr lang="en-US" i="1"/>
              <a:t>KB </a:t>
            </a:r>
            <a:r>
              <a:rPr lang="en-US"/>
              <a:t>= wumpus-world rules + observations</a:t>
            </a:r>
          </a:p>
        </p:txBody>
      </p:sp>
      <p:pic>
        <p:nvPicPr>
          <p:cNvPr id="93188" name="Picture 4" descr="wumpus-models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600200"/>
            <a:ext cx="4191000" cy="3113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68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 descr="Macintosh HD:Users:rutumulkar:Desktop:minimax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5075" y="189901"/>
            <a:ext cx="7093850" cy="6281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flipH="1">
            <a:off x="2284775" y="723400"/>
            <a:ext cx="2376000" cy="1344400"/>
          </a:xfrm>
          <a:prstGeom prst="straightConnector1">
            <a:avLst/>
          </a:prstGeom>
          <a:noFill/>
          <a:ln w="76200" cap="flat" cmpd="sng">
            <a:solidFill>
              <a:srgbClr val="1155C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6" name="Shape 56"/>
          <p:cNvCxnSpPr/>
          <p:nvPr/>
        </p:nvCxnSpPr>
        <p:spPr>
          <a:xfrm flipH="1">
            <a:off x="1754600" y="2120967"/>
            <a:ext cx="540300" cy="1251200"/>
          </a:xfrm>
          <a:prstGeom prst="straightConnector1">
            <a:avLst/>
          </a:prstGeom>
          <a:noFill/>
          <a:ln w="76200" cap="flat" cmpd="sng">
            <a:solidFill>
              <a:srgbClr val="1155C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7" name="Shape 57"/>
          <p:cNvCxnSpPr/>
          <p:nvPr/>
        </p:nvCxnSpPr>
        <p:spPr>
          <a:xfrm flipH="1">
            <a:off x="1436275" y="3451967"/>
            <a:ext cx="309600" cy="1211200"/>
          </a:xfrm>
          <a:prstGeom prst="straightConnector1">
            <a:avLst/>
          </a:prstGeom>
          <a:noFill/>
          <a:ln w="76200" cap="flat" cmpd="sng">
            <a:solidFill>
              <a:srgbClr val="1155C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8" name="Shape 58"/>
          <p:cNvCxnSpPr/>
          <p:nvPr/>
        </p:nvCxnSpPr>
        <p:spPr>
          <a:xfrm flipH="1">
            <a:off x="1300800" y="4663167"/>
            <a:ext cx="135600" cy="1324800"/>
          </a:xfrm>
          <a:prstGeom prst="straightConnector1">
            <a:avLst/>
          </a:prstGeom>
          <a:noFill/>
          <a:ln w="76200" cap="flat" cmpd="sng">
            <a:solidFill>
              <a:srgbClr val="1155C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9" name="Shape 59"/>
          <p:cNvCxnSpPr/>
          <p:nvPr/>
        </p:nvCxnSpPr>
        <p:spPr>
          <a:xfrm>
            <a:off x="1466350" y="4743033"/>
            <a:ext cx="160500" cy="1244800"/>
          </a:xfrm>
          <a:prstGeom prst="straightConnector1">
            <a:avLst/>
          </a:prstGeom>
          <a:noFill/>
          <a:ln w="76200" cap="flat" cmpd="sng">
            <a:solidFill>
              <a:srgbClr val="1155C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0" name="Shape 60"/>
          <p:cNvCxnSpPr/>
          <p:nvPr/>
        </p:nvCxnSpPr>
        <p:spPr>
          <a:xfrm flipH="1">
            <a:off x="1855650" y="4663167"/>
            <a:ext cx="179700" cy="1357600"/>
          </a:xfrm>
          <a:prstGeom prst="straightConnector1">
            <a:avLst/>
          </a:prstGeom>
          <a:noFill/>
          <a:ln w="76200" cap="flat" cmpd="sng">
            <a:solidFill>
              <a:srgbClr val="1155C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1" name="Shape 61"/>
          <p:cNvCxnSpPr/>
          <p:nvPr/>
        </p:nvCxnSpPr>
        <p:spPr>
          <a:xfrm>
            <a:off x="1775825" y="3438667"/>
            <a:ext cx="249900" cy="1178400"/>
          </a:xfrm>
          <a:prstGeom prst="straightConnector1">
            <a:avLst/>
          </a:prstGeom>
          <a:noFill/>
          <a:ln w="76200" cap="flat" cmpd="sng">
            <a:solidFill>
              <a:srgbClr val="1155C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2" name="Shape 62"/>
          <p:cNvCxnSpPr/>
          <p:nvPr/>
        </p:nvCxnSpPr>
        <p:spPr>
          <a:xfrm flipH="1">
            <a:off x="2584250" y="3372100"/>
            <a:ext cx="309600" cy="1330800"/>
          </a:xfrm>
          <a:prstGeom prst="straightConnector1">
            <a:avLst/>
          </a:prstGeom>
          <a:noFill/>
          <a:ln w="76200" cap="flat" cmpd="sng">
            <a:solidFill>
              <a:srgbClr val="1155C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3" name="Shape 63"/>
          <p:cNvCxnSpPr/>
          <p:nvPr/>
        </p:nvCxnSpPr>
        <p:spPr>
          <a:xfrm flipH="1">
            <a:off x="3732225" y="3392167"/>
            <a:ext cx="309600" cy="1330800"/>
          </a:xfrm>
          <a:prstGeom prst="straightConnector1">
            <a:avLst/>
          </a:prstGeom>
          <a:noFill/>
          <a:ln w="76200" cap="flat" cmpd="sng">
            <a:solidFill>
              <a:srgbClr val="1155C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4" name="Shape 64"/>
          <p:cNvCxnSpPr/>
          <p:nvPr/>
        </p:nvCxnSpPr>
        <p:spPr>
          <a:xfrm flipH="1">
            <a:off x="4835625" y="3392167"/>
            <a:ext cx="309600" cy="1330800"/>
          </a:xfrm>
          <a:prstGeom prst="straightConnector1">
            <a:avLst/>
          </a:prstGeom>
          <a:noFill/>
          <a:ln w="76200" cap="flat" cmpd="sng">
            <a:solidFill>
              <a:srgbClr val="1155C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5" name="Shape 65"/>
          <p:cNvCxnSpPr/>
          <p:nvPr/>
        </p:nvCxnSpPr>
        <p:spPr>
          <a:xfrm flipH="1">
            <a:off x="6028175" y="3392167"/>
            <a:ext cx="309600" cy="1330800"/>
          </a:xfrm>
          <a:prstGeom prst="straightConnector1">
            <a:avLst/>
          </a:prstGeom>
          <a:noFill/>
          <a:ln w="76200" cap="flat" cmpd="sng">
            <a:solidFill>
              <a:srgbClr val="1155C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6" name="Shape 66"/>
          <p:cNvCxnSpPr/>
          <p:nvPr/>
        </p:nvCxnSpPr>
        <p:spPr>
          <a:xfrm flipH="1">
            <a:off x="7176875" y="3332367"/>
            <a:ext cx="309600" cy="1330800"/>
          </a:xfrm>
          <a:prstGeom prst="straightConnector1">
            <a:avLst/>
          </a:prstGeom>
          <a:noFill/>
          <a:ln w="76200" cap="flat" cmpd="sng">
            <a:solidFill>
              <a:srgbClr val="1155C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7" name="Shape 67"/>
          <p:cNvCxnSpPr/>
          <p:nvPr/>
        </p:nvCxnSpPr>
        <p:spPr>
          <a:xfrm flipH="1">
            <a:off x="2454600" y="4703033"/>
            <a:ext cx="135600" cy="1324800"/>
          </a:xfrm>
          <a:prstGeom prst="straightConnector1">
            <a:avLst/>
          </a:prstGeom>
          <a:noFill/>
          <a:ln w="76200" cap="flat" cmpd="sng">
            <a:solidFill>
              <a:srgbClr val="1155C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8" name="Shape 68"/>
          <p:cNvCxnSpPr/>
          <p:nvPr/>
        </p:nvCxnSpPr>
        <p:spPr>
          <a:xfrm flipH="1">
            <a:off x="7595125" y="4743033"/>
            <a:ext cx="135600" cy="1324800"/>
          </a:xfrm>
          <a:prstGeom prst="straightConnector1">
            <a:avLst/>
          </a:prstGeom>
          <a:noFill/>
          <a:ln w="76200" cap="flat" cmpd="sng">
            <a:solidFill>
              <a:srgbClr val="1155C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9" name="Shape 69"/>
          <p:cNvCxnSpPr/>
          <p:nvPr/>
        </p:nvCxnSpPr>
        <p:spPr>
          <a:xfrm flipH="1">
            <a:off x="7041275" y="4663167"/>
            <a:ext cx="135600" cy="1324800"/>
          </a:xfrm>
          <a:prstGeom prst="straightConnector1">
            <a:avLst/>
          </a:prstGeom>
          <a:noFill/>
          <a:ln w="76200" cap="flat" cmpd="sng">
            <a:solidFill>
              <a:srgbClr val="1155C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70" name="Shape 70"/>
          <p:cNvCxnSpPr/>
          <p:nvPr/>
        </p:nvCxnSpPr>
        <p:spPr>
          <a:xfrm flipH="1">
            <a:off x="3645112" y="4679567"/>
            <a:ext cx="135600" cy="1324800"/>
          </a:xfrm>
          <a:prstGeom prst="straightConnector1">
            <a:avLst/>
          </a:prstGeom>
          <a:noFill/>
          <a:ln w="76200" cap="flat" cmpd="sng">
            <a:solidFill>
              <a:srgbClr val="1155C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71" name="Shape 71"/>
          <p:cNvCxnSpPr/>
          <p:nvPr/>
        </p:nvCxnSpPr>
        <p:spPr>
          <a:xfrm flipH="1">
            <a:off x="3049850" y="4617067"/>
            <a:ext cx="135600" cy="1324800"/>
          </a:xfrm>
          <a:prstGeom prst="straightConnector1">
            <a:avLst/>
          </a:prstGeom>
          <a:noFill/>
          <a:ln w="76200" cap="flat" cmpd="sng">
            <a:solidFill>
              <a:srgbClr val="1155C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72" name="Shape 72"/>
          <p:cNvCxnSpPr/>
          <p:nvPr/>
        </p:nvCxnSpPr>
        <p:spPr>
          <a:xfrm flipH="1">
            <a:off x="4196525" y="4617067"/>
            <a:ext cx="135600" cy="1324800"/>
          </a:xfrm>
          <a:prstGeom prst="straightConnector1">
            <a:avLst/>
          </a:prstGeom>
          <a:noFill/>
          <a:ln w="76200" cap="flat" cmpd="sng">
            <a:solidFill>
              <a:srgbClr val="1155C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73" name="Shape 73"/>
          <p:cNvCxnSpPr/>
          <p:nvPr/>
        </p:nvCxnSpPr>
        <p:spPr>
          <a:xfrm flipH="1">
            <a:off x="4747937" y="4617067"/>
            <a:ext cx="135600" cy="1324800"/>
          </a:xfrm>
          <a:prstGeom prst="straightConnector1">
            <a:avLst/>
          </a:prstGeom>
          <a:noFill/>
          <a:ln w="76200" cap="flat" cmpd="sng">
            <a:solidFill>
              <a:srgbClr val="1155C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74" name="Shape 74"/>
          <p:cNvCxnSpPr/>
          <p:nvPr/>
        </p:nvCxnSpPr>
        <p:spPr>
          <a:xfrm flipH="1">
            <a:off x="5292225" y="4617067"/>
            <a:ext cx="135600" cy="1324800"/>
          </a:xfrm>
          <a:prstGeom prst="straightConnector1">
            <a:avLst/>
          </a:prstGeom>
          <a:noFill/>
          <a:ln w="76200" cap="flat" cmpd="sng">
            <a:solidFill>
              <a:srgbClr val="1155C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75" name="Shape 75"/>
          <p:cNvCxnSpPr/>
          <p:nvPr/>
        </p:nvCxnSpPr>
        <p:spPr>
          <a:xfrm flipH="1">
            <a:off x="6443675" y="4663167"/>
            <a:ext cx="135600" cy="1324800"/>
          </a:xfrm>
          <a:prstGeom prst="straightConnector1">
            <a:avLst/>
          </a:prstGeom>
          <a:noFill/>
          <a:ln w="76200" cap="flat" cmpd="sng">
            <a:solidFill>
              <a:srgbClr val="1155C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76" name="Shape 76"/>
          <p:cNvCxnSpPr/>
          <p:nvPr/>
        </p:nvCxnSpPr>
        <p:spPr>
          <a:xfrm flipH="1">
            <a:off x="5894612" y="4617067"/>
            <a:ext cx="135600" cy="1324800"/>
          </a:xfrm>
          <a:prstGeom prst="straightConnector1">
            <a:avLst/>
          </a:prstGeom>
          <a:noFill/>
          <a:ln w="76200" cap="flat" cmpd="sng">
            <a:solidFill>
              <a:srgbClr val="1155C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77" name="Shape 77"/>
          <p:cNvCxnSpPr/>
          <p:nvPr/>
        </p:nvCxnSpPr>
        <p:spPr>
          <a:xfrm>
            <a:off x="5439675" y="4657067"/>
            <a:ext cx="160500" cy="1244800"/>
          </a:xfrm>
          <a:prstGeom prst="straightConnector1">
            <a:avLst/>
          </a:prstGeom>
          <a:noFill/>
          <a:ln w="76200" cap="flat" cmpd="sng">
            <a:solidFill>
              <a:srgbClr val="1155C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78" name="Shape 78"/>
          <p:cNvCxnSpPr/>
          <p:nvPr/>
        </p:nvCxnSpPr>
        <p:spPr>
          <a:xfrm>
            <a:off x="4887975" y="4657067"/>
            <a:ext cx="160500" cy="1244800"/>
          </a:xfrm>
          <a:prstGeom prst="straightConnector1">
            <a:avLst/>
          </a:prstGeom>
          <a:noFill/>
          <a:ln w="76200" cap="flat" cmpd="sng">
            <a:solidFill>
              <a:srgbClr val="1155C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79" name="Shape 79"/>
          <p:cNvCxnSpPr/>
          <p:nvPr/>
        </p:nvCxnSpPr>
        <p:spPr>
          <a:xfrm>
            <a:off x="3138525" y="4719567"/>
            <a:ext cx="160500" cy="1244800"/>
          </a:xfrm>
          <a:prstGeom prst="straightConnector1">
            <a:avLst/>
          </a:prstGeom>
          <a:noFill/>
          <a:ln w="76200" cap="flat" cmpd="sng">
            <a:solidFill>
              <a:srgbClr val="1155C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0" name="Shape 80"/>
          <p:cNvCxnSpPr/>
          <p:nvPr/>
        </p:nvCxnSpPr>
        <p:spPr>
          <a:xfrm>
            <a:off x="3740650" y="4657067"/>
            <a:ext cx="160500" cy="1244800"/>
          </a:xfrm>
          <a:prstGeom prst="straightConnector1">
            <a:avLst/>
          </a:prstGeom>
          <a:noFill/>
          <a:ln w="76200" cap="flat" cmpd="sng">
            <a:solidFill>
              <a:srgbClr val="1155C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1" name="Shape 81"/>
          <p:cNvCxnSpPr/>
          <p:nvPr/>
        </p:nvCxnSpPr>
        <p:spPr>
          <a:xfrm>
            <a:off x="2631937" y="4703167"/>
            <a:ext cx="160500" cy="1244800"/>
          </a:xfrm>
          <a:prstGeom prst="straightConnector1">
            <a:avLst/>
          </a:prstGeom>
          <a:noFill/>
          <a:ln w="76200" cap="flat" cmpd="sng">
            <a:solidFill>
              <a:srgbClr val="1155C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2" name="Shape 82"/>
          <p:cNvCxnSpPr/>
          <p:nvPr/>
        </p:nvCxnSpPr>
        <p:spPr>
          <a:xfrm>
            <a:off x="6024475" y="4617067"/>
            <a:ext cx="160500" cy="1244800"/>
          </a:xfrm>
          <a:prstGeom prst="straightConnector1">
            <a:avLst/>
          </a:prstGeom>
          <a:noFill/>
          <a:ln w="76200" cap="flat" cmpd="sng">
            <a:solidFill>
              <a:srgbClr val="1155C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3" name="Shape 83"/>
          <p:cNvCxnSpPr/>
          <p:nvPr/>
        </p:nvCxnSpPr>
        <p:spPr>
          <a:xfrm>
            <a:off x="6609275" y="4617067"/>
            <a:ext cx="160500" cy="1244800"/>
          </a:xfrm>
          <a:prstGeom prst="straightConnector1">
            <a:avLst/>
          </a:prstGeom>
          <a:noFill/>
          <a:ln w="76200" cap="flat" cmpd="sng">
            <a:solidFill>
              <a:srgbClr val="1155C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4" name="Shape 84"/>
          <p:cNvCxnSpPr/>
          <p:nvPr/>
        </p:nvCxnSpPr>
        <p:spPr>
          <a:xfrm>
            <a:off x="7138700" y="4657067"/>
            <a:ext cx="160500" cy="1244800"/>
          </a:xfrm>
          <a:prstGeom prst="straightConnector1">
            <a:avLst/>
          </a:prstGeom>
          <a:noFill/>
          <a:ln w="76200" cap="flat" cmpd="sng">
            <a:solidFill>
              <a:srgbClr val="1155C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5" name="Shape 85"/>
          <p:cNvCxnSpPr/>
          <p:nvPr/>
        </p:nvCxnSpPr>
        <p:spPr>
          <a:xfrm>
            <a:off x="7740825" y="4743033"/>
            <a:ext cx="160500" cy="1244800"/>
          </a:xfrm>
          <a:prstGeom prst="straightConnector1">
            <a:avLst/>
          </a:prstGeom>
          <a:noFill/>
          <a:ln w="76200" cap="flat" cmpd="sng">
            <a:solidFill>
              <a:srgbClr val="1155C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6" name="Shape 86"/>
          <p:cNvCxnSpPr/>
          <p:nvPr/>
        </p:nvCxnSpPr>
        <p:spPr>
          <a:xfrm>
            <a:off x="2939075" y="3468367"/>
            <a:ext cx="249900" cy="1178400"/>
          </a:xfrm>
          <a:prstGeom prst="straightConnector1">
            <a:avLst/>
          </a:prstGeom>
          <a:noFill/>
          <a:ln w="76200" cap="flat" cmpd="sng">
            <a:solidFill>
              <a:srgbClr val="1155C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7" name="Shape 87"/>
          <p:cNvCxnSpPr/>
          <p:nvPr/>
        </p:nvCxnSpPr>
        <p:spPr>
          <a:xfrm>
            <a:off x="4036587" y="3408567"/>
            <a:ext cx="249900" cy="1178400"/>
          </a:xfrm>
          <a:prstGeom prst="straightConnector1">
            <a:avLst/>
          </a:prstGeom>
          <a:noFill/>
          <a:ln w="76200" cap="flat" cmpd="sng">
            <a:solidFill>
              <a:srgbClr val="1155C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8" name="Shape 88"/>
          <p:cNvCxnSpPr/>
          <p:nvPr/>
        </p:nvCxnSpPr>
        <p:spPr>
          <a:xfrm>
            <a:off x="5200600" y="3448300"/>
            <a:ext cx="249900" cy="1178400"/>
          </a:xfrm>
          <a:prstGeom prst="straightConnector1">
            <a:avLst/>
          </a:prstGeom>
          <a:noFill/>
          <a:ln w="76200" cap="flat" cmpd="sng">
            <a:solidFill>
              <a:srgbClr val="1155C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9" name="Shape 89"/>
          <p:cNvCxnSpPr/>
          <p:nvPr/>
        </p:nvCxnSpPr>
        <p:spPr>
          <a:xfrm>
            <a:off x="6364600" y="3438667"/>
            <a:ext cx="249900" cy="1178400"/>
          </a:xfrm>
          <a:prstGeom prst="straightConnector1">
            <a:avLst/>
          </a:prstGeom>
          <a:noFill/>
          <a:ln w="76200" cap="flat" cmpd="sng">
            <a:solidFill>
              <a:srgbClr val="1155C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90" name="Shape 90"/>
          <p:cNvCxnSpPr/>
          <p:nvPr/>
        </p:nvCxnSpPr>
        <p:spPr>
          <a:xfrm>
            <a:off x="7528600" y="3564633"/>
            <a:ext cx="249900" cy="1178400"/>
          </a:xfrm>
          <a:prstGeom prst="straightConnector1">
            <a:avLst/>
          </a:prstGeom>
          <a:noFill/>
          <a:ln w="76200" cap="flat" cmpd="sng">
            <a:solidFill>
              <a:srgbClr val="1155C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91" name="Shape 91"/>
          <p:cNvCxnSpPr/>
          <p:nvPr/>
        </p:nvCxnSpPr>
        <p:spPr>
          <a:xfrm flipH="1">
            <a:off x="6318600" y="2141367"/>
            <a:ext cx="540300" cy="1251200"/>
          </a:xfrm>
          <a:prstGeom prst="straightConnector1">
            <a:avLst/>
          </a:prstGeom>
          <a:noFill/>
          <a:ln w="76200" cap="flat" cmpd="sng">
            <a:solidFill>
              <a:srgbClr val="1155C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92" name="Shape 92"/>
          <p:cNvCxnSpPr/>
          <p:nvPr/>
        </p:nvCxnSpPr>
        <p:spPr>
          <a:xfrm flipH="1">
            <a:off x="4036600" y="2067800"/>
            <a:ext cx="540300" cy="1251200"/>
          </a:xfrm>
          <a:prstGeom prst="straightConnector1">
            <a:avLst/>
          </a:prstGeom>
          <a:noFill/>
          <a:ln w="76200" cap="flat" cmpd="sng">
            <a:solidFill>
              <a:srgbClr val="1155C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93" name="Shape 93"/>
          <p:cNvCxnSpPr/>
          <p:nvPr/>
        </p:nvCxnSpPr>
        <p:spPr>
          <a:xfrm>
            <a:off x="2294900" y="2010000"/>
            <a:ext cx="611100" cy="1352400"/>
          </a:xfrm>
          <a:prstGeom prst="straightConnector1">
            <a:avLst/>
          </a:prstGeom>
          <a:noFill/>
          <a:ln w="76200" cap="flat" cmpd="sng">
            <a:solidFill>
              <a:srgbClr val="1155C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94" name="Shape 94"/>
          <p:cNvCxnSpPr/>
          <p:nvPr/>
        </p:nvCxnSpPr>
        <p:spPr>
          <a:xfrm>
            <a:off x="6861050" y="1966600"/>
            <a:ext cx="611100" cy="1352400"/>
          </a:xfrm>
          <a:prstGeom prst="straightConnector1">
            <a:avLst/>
          </a:prstGeom>
          <a:noFill/>
          <a:ln w="76200" cap="flat" cmpd="sng">
            <a:solidFill>
              <a:srgbClr val="1155C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95" name="Shape 95"/>
          <p:cNvCxnSpPr/>
          <p:nvPr/>
        </p:nvCxnSpPr>
        <p:spPr>
          <a:xfrm>
            <a:off x="4577975" y="2017200"/>
            <a:ext cx="611100" cy="1352400"/>
          </a:xfrm>
          <a:prstGeom prst="straightConnector1">
            <a:avLst/>
          </a:prstGeom>
          <a:noFill/>
          <a:ln w="76200" cap="flat" cmpd="sng">
            <a:solidFill>
              <a:srgbClr val="1155C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96" name="Shape 96"/>
          <p:cNvCxnSpPr/>
          <p:nvPr/>
        </p:nvCxnSpPr>
        <p:spPr>
          <a:xfrm rot="10800000">
            <a:off x="4665975" y="782200"/>
            <a:ext cx="2226600" cy="1283600"/>
          </a:xfrm>
          <a:prstGeom prst="straightConnector1">
            <a:avLst/>
          </a:prstGeom>
          <a:noFill/>
          <a:ln w="76200" cap="flat" cmpd="sng">
            <a:solidFill>
              <a:srgbClr val="1155C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97" name="Shape 97"/>
          <p:cNvCxnSpPr/>
          <p:nvPr/>
        </p:nvCxnSpPr>
        <p:spPr>
          <a:xfrm flipH="1">
            <a:off x="4613475" y="821233"/>
            <a:ext cx="3900" cy="1299600"/>
          </a:xfrm>
          <a:prstGeom prst="straightConnector1">
            <a:avLst/>
          </a:prstGeom>
          <a:noFill/>
          <a:ln w="76200" cap="flat" cmpd="sng">
            <a:solidFill>
              <a:srgbClr val="1155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8" name="Shape 98"/>
          <p:cNvSpPr/>
          <p:nvPr/>
        </p:nvSpPr>
        <p:spPr>
          <a:xfrm>
            <a:off x="1955350" y="5222200"/>
            <a:ext cx="309600" cy="5060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4239762" y="5222200"/>
            <a:ext cx="309600" cy="5060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ctrTitle"/>
          </p:nvPr>
        </p:nvSpPr>
        <p:spPr>
          <a:xfrm>
            <a:off x="2035357" y="1293000"/>
            <a:ext cx="465000" cy="774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800"/>
              <a:t>-1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ctrTitle"/>
          </p:nvPr>
        </p:nvSpPr>
        <p:spPr>
          <a:xfrm>
            <a:off x="1436282" y="2789833"/>
            <a:ext cx="465000" cy="774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800"/>
              <a:t>2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ctrTitle"/>
          </p:nvPr>
        </p:nvSpPr>
        <p:spPr>
          <a:xfrm>
            <a:off x="1859514" y="3909783"/>
            <a:ext cx="611100" cy="774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800"/>
              <a:t>-13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ctrTitle"/>
          </p:nvPr>
        </p:nvSpPr>
        <p:spPr>
          <a:xfrm>
            <a:off x="1022357" y="3928367"/>
            <a:ext cx="465000" cy="774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800"/>
              <a:t>2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ctrTitle"/>
          </p:nvPr>
        </p:nvSpPr>
        <p:spPr>
          <a:xfrm>
            <a:off x="2751482" y="2620767"/>
            <a:ext cx="465000" cy="774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800"/>
              <a:t>-1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ctrTitle"/>
          </p:nvPr>
        </p:nvSpPr>
        <p:spPr>
          <a:xfrm>
            <a:off x="3664720" y="2693549"/>
            <a:ext cx="465000" cy="774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800"/>
              <a:t>13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ctrTitle"/>
          </p:nvPr>
        </p:nvSpPr>
        <p:spPr>
          <a:xfrm>
            <a:off x="2310095" y="4030983"/>
            <a:ext cx="465000" cy="774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800"/>
              <a:t>-1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ctrTitle"/>
          </p:nvPr>
        </p:nvSpPr>
        <p:spPr>
          <a:xfrm>
            <a:off x="3036974" y="3948533"/>
            <a:ext cx="611099" cy="774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800"/>
              <a:t>-26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3378520" y="4228016"/>
            <a:ext cx="465000" cy="774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800"/>
              <a:t>13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ctrTitle"/>
          </p:nvPr>
        </p:nvSpPr>
        <p:spPr>
          <a:xfrm>
            <a:off x="4092050" y="3957867"/>
            <a:ext cx="540300" cy="774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800"/>
              <a:t>-10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ctrTitle"/>
          </p:nvPr>
        </p:nvSpPr>
        <p:spPr>
          <a:xfrm>
            <a:off x="5134125" y="2789833"/>
            <a:ext cx="540300" cy="774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800"/>
              <a:t>-24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ctrTitle"/>
          </p:nvPr>
        </p:nvSpPr>
        <p:spPr>
          <a:xfrm>
            <a:off x="4613375" y="1589933"/>
            <a:ext cx="540300" cy="774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800"/>
              <a:t>-24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ctrTitle"/>
          </p:nvPr>
        </p:nvSpPr>
        <p:spPr>
          <a:xfrm>
            <a:off x="5395175" y="3948533"/>
            <a:ext cx="540300" cy="774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800"/>
              <a:t>-30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4843225" y="4154633"/>
            <a:ext cx="540300" cy="774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800"/>
              <a:t>-24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ctrTitle"/>
          </p:nvPr>
        </p:nvSpPr>
        <p:spPr>
          <a:xfrm>
            <a:off x="5846725" y="4031000"/>
            <a:ext cx="540300" cy="774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800"/>
              <a:t>6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ctrTitle"/>
          </p:nvPr>
        </p:nvSpPr>
        <p:spPr>
          <a:xfrm>
            <a:off x="5997588" y="2789833"/>
            <a:ext cx="540300" cy="774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800"/>
              <a:t>10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ctrTitle"/>
          </p:nvPr>
        </p:nvSpPr>
        <p:spPr>
          <a:xfrm>
            <a:off x="6511788" y="4031000"/>
            <a:ext cx="540300" cy="774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800"/>
              <a:t>10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ctrTitle"/>
          </p:nvPr>
        </p:nvSpPr>
        <p:spPr>
          <a:xfrm>
            <a:off x="7126313" y="4095833"/>
            <a:ext cx="540300" cy="774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800"/>
              <a:t>-15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ctrTitle"/>
          </p:nvPr>
        </p:nvSpPr>
        <p:spPr>
          <a:xfrm>
            <a:off x="7740850" y="4095833"/>
            <a:ext cx="540300" cy="774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800"/>
              <a:t>-6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ctrTitle"/>
          </p:nvPr>
        </p:nvSpPr>
        <p:spPr>
          <a:xfrm>
            <a:off x="7462125" y="2885667"/>
            <a:ext cx="540300" cy="774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800"/>
              <a:t>-6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ctrTitle"/>
          </p:nvPr>
        </p:nvSpPr>
        <p:spPr>
          <a:xfrm>
            <a:off x="6861050" y="1468333"/>
            <a:ext cx="540300" cy="774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800"/>
              <a:t>-6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ctrTitle"/>
          </p:nvPr>
        </p:nvSpPr>
        <p:spPr>
          <a:xfrm>
            <a:off x="4651032" y="189900"/>
            <a:ext cx="465000" cy="774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80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058118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Wumpus models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029200"/>
            <a:ext cx="8229600" cy="1096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i="1"/>
              <a:t>KB </a:t>
            </a:r>
            <a:r>
              <a:rPr lang="en-US"/>
              <a:t>= wumpus-world rules + observations</a:t>
            </a:r>
          </a:p>
          <a:p>
            <a:pPr>
              <a:lnSpc>
                <a:spcPct val="90000"/>
              </a:lnSpc>
            </a:pPr>
            <a:r>
              <a:rPr lang="en-US"/>
              <a:t>α</a:t>
            </a:r>
            <a:r>
              <a:rPr lang="en-US" baseline="-25000"/>
              <a:t>2</a:t>
            </a:r>
            <a:r>
              <a:rPr lang="en-US"/>
              <a:t> = "[2,2] is safe", </a:t>
            </a:r>
            <a:r>
              <a:rPr lang="en-US" i="1"/>
              <a:t>KB </a:t>
            </a:r>
            <a:r>
              <a:rPr lang="en-US"/>
              <a:t>╞ α</a:t>
            </a:r>
            <a:r>
              <a:rPr lang="en-US" baseline="-25000"/>
              <a:t>2</a:t>
            </a:r>
            <a:r>
              <a:rPr lang="en-US"/>
              <a:t>
</a:t>
            </a:r>
          </a:p>
        </p:txBody>
      </p:sp>
      <p:sp>
        <p:nvSpPr>
          <p:cNvPr id="94214" name="Line 6"/>
          <p:cNvSpPr>
            <a:spLocks noChangeShapeType="1"/>
          </p:cNvSpPr>
          <p:nvPr/>
        </p:nvSpPr>
        <p:spPr bwMode="auto">
          <a:xfrm flipV="1">
            <a:off x="5105400" y="5638800"/>
            <a:ext cx="1524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94215" name="Picture 7" descr="wumpus-models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600200"/>
            <a:ext cx="4191000" cy="303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7700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Logical Inference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Approaches:</a:t>
            </a:r>
          </a:p>
          <a:p>
            <a:pPr lvl="1"/>
            <a:r>
              <a:rPr lang="en-US" dirty="0" smtClean="0"/>
              <a:t>Truth Table Approach</a:t>
            </a:r>
          </a:p>
          <a:p>
            <a:pPr lvl="1"/>
            <a:r>
              <a:rPr lang="en-US" dirty="0" smtClean="0"/>
              <a:t>Inference Rules Approach</a:t>
            </a:r>
          </a:p>
          <a:p>
            <a:pPr lvl="1"/>
            <a:r>
              <a:rPr lang="en-US" dirty="0" smtClean="0"/>
              <a:t>Resolution – Refutation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141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Truth Table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 KB |= α?</a:t>
            </a:r>
          </a:p>
          <a:p>
            <a:pPr lvl="1"/>
            <a:r>
              <a:rPr lang="en-US" sz="2400" dirty="0" smtClean="0"/>
              <a:t>We need to check all the possible interpretations for which the KB is true (models of KB) whether α is true for each of them</a:t>
            </a:r>
          </a:p>
          <a:p>
            <a:r>
              <a:rPr lang="en-US" dirty="0" smtClean="0"/>
              <a:t>Truth Table</a:t>
            </a:r>
          </a:p>
          <a:p>
            <a:pPr lvl="1"/>
            <a:r>
              <a:rPr lang="en-US" dirty="0" smtClean="0"/>
              <a:t>Enumerates the truth values of sentences for all possible interpretations </a:t>
            </a:r>
            <a:endParaRPr lang="en-US" dirty="0"/>
          </a:p>
        </p:txBody>
      </p:sp>
      <p:sp>
        <p:nvSpPr>
          <p:cNvPr id="389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F7E914E6-B97B-6844-93E3-776037B16789}" type="slidenum">
              <a:rPr lang="en-US" sz="1400"/>
              <a:pPr eaLnBrk="1" hangingPunct="1"/>
              <a:t>52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14369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Truth Table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4200" y="1600200"/>
            <a:ext cx="5562600" cy="4525963"/>
          </a:xfrm>
        </p:spPr>
        <p:txBody>
          <a:bodyPr/>
          <a:lstStyle/>
          <a:p>
            <a:r>
              <a:rPr lang="en-US" sz="2800" dirty="0" smtClean="0"/>
              <a:t>Problem: KB |= α?</a:t>
            </a:r>
          </a:p>
          <a:p>
            <a:pPr lvl="1"/>
            <a:r>
              <a:rPr lang="en-US" sz="2400" dirty="0" smtClean="0"/>
              <a:t>A, B entails A</a:t>
            </a:r>
            <a:r>
              <a:rPr lang="en-US" sz="2400" dirty="0" smtClean="0">
                <a:latin typeface="Helvetica" charset="0"/>
                <a:sym typeface="Symbol" charset="0"/>
              </a:rPr>
              <a:t>B?</a:t>
            </a:r>
          </a:p>
          <a:p>
            <a:pPr lvl="1"/>
            <a:endParaRPr lang="en-US" sz="2400" dirty="0">
              <a:latin typeface="Helvetica" charset="0"/>
              <a:sym typeface="Symbol" charset="0"/>
            </a:endParaRPr>
          </a:p>
          <a:p>
            <a:r>
              <a:rPr lang="en-US" dirty="0" smtClean="0">
                <a:latin typeface="Helvetica" charset="0"/>
                <a:sym typeface="Symbol" charset="0"/>
              </a:rPr>
              <a:t>Solution</a:t>
            </a:r>
          </a:p>
          <a:p>
            <a:pPr lvl="1"/>
            <a:r>
              <a:rPr lang="en-US" dirty="0" smtClean="0">
                <a:latin typeface="Helvetica" charset="0"/>
                <a:sym typeface="Symbol" charset="0"/>
              </a:rPr>
              <a:t>Generate table for all possible interpretations</a:t>
            </a:r>
          </a:p>
          <a:p>
            <a:pPr lvl="1"/>
            <a:r>
              <a:rPr lang="en-US" dirty="0" smtClean="0">
                <a:latin typeface="Helvetica" charset="0"/>
                <a:sym typeface="Symbol" charset="0"/>
              </a:rPr>
              <a:t>Check whether </a:t>
            </a:r>
            <a:r>
              <a:rPr lang="en-US" dirty="0" smtClean="0"/>
              <a:t>α is true whenever KB is true</a:t>
            </a:r>
            <a:endParaRPr lang="en-US" dirty="0"/>
          </a:p>
        </p:txBody>
      </p:sp>
      <p:sp>
        <p:nvSpPr>
          <p:cNvPr id="389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F7E914E6-B97B-6844-93E3-776037B16789}" type="slidenum">
              <a:rPr lang="en-US" sz="1400"/>
              <a:pPr eaLnBrk="1" hangingPunct="1"/>
              <a:t>53</a:t>
            </a:fld>
            <a:endParaRPr lang="en-US" sz="1400" dirty="0"/>
          </a:p>
        </p:txBody>
      </p:sp>
      <p:graphicFrame>
        <p:nvGraphicFramePr>
          <p:cNvPr id="201805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528604"/>
              </p:ext>
            </p:extLst>
          </p:nvPr>
        </p:nvGraphicFramePr>
        <p:xfrm>
          <a:off x="304800" y="2227680"/>
          <a:ext cx="2115608" cy="3840672"/>
        </p:xfrm>
        <a:graphic>
          <a:graphicData uri="http://schemas.openxmlformats.org/drawingml/2006/table">
            <a:tbl>
              <a:tblPr/>
              <a:tblGrid>
                <a:gridCol w="676275"/>
                <a:gridCol w="601133"/>
                <a:gridCol w="8382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B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  <a:sym typeface="Symbol" charset="2"/>
                        </a:rPr>
                        <a:t>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 B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9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9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9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9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9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9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9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3F"/>
                    </a:solidFill>
                  </a:tcPr>
                </a:tc>
              </a:tr>
              <a:tr h="4229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3F"/>
                    </a:solidFill>
                  </a:tcPr>
                </a:tc>
              </a:tr>
            </a:tbl>
          </a:graphicData>
        </a:graphic>
      </p:graphicFrame>
      <p:sp>
        <p:nvSpPr>
          <p:cNvPr id="38987" name="Rectangle 75"/>
          <p:cNvSpPr>
            <a:spLocks noChangeArrowheads="1"/>
          </p:cNvSpPr>
          <p:nvPr/>
        </p:nvSpPr>
        <p:spPr bwMode="auto">
          <a:xfrm>
            <a:off x="4038600" y="5638800"/>
            <a:ext cx="3124200" cy="381000"/>
          </a:xfrm>
          <a:prstGeom prst="rect">
            <a:avLst/>
          </a:prstGeom>
          <a:solidFill>
            <a:srgbClr val="EEF9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dirty="0">
                <a:latin typeface="Helvetica" charset="0"/>
              </a:rPr>
              <a:t>A</a:t>
            </a:r>
            <a:r>
              <a:rPr lang="en-US" b="1" dirty="0">
                <a:latin typeface="Helvetica" charset="0"/>
                <a:sym typeface="Symbol" charset="0"/>
              </a:rPr>
              <a:t>,</a:t>
            </a:r>
            <a:r>
              <a:rPr lang="en-US" dirty="0">
                <a:latin typeface="Helvetica" charset="0"/>
              </a:rPr>
              <a:t>B, </a:t>
            </a:r>
            <a:r>
              <a:rPr lang="en-US" dirty="0" smtClean="0">
                <a:latin typeface="Helvetica" charset="0"/>
                <a:sym typeface="Symbol" charset="0"/>
              </a:rPr>
              <a:t>Entails </a:t>
            </a:r>
            <a:r>
              <a:rPr lang="en-US" dirty="0" smtClean="0">
                <a:latin typeface="Helvetica" charset="0"/>
              </a:rPr>
              <a:t>A</a:t>
            </a:r>
            <a:r>
              <a:rPr lang="en-US" b="1" dirty="0">
                <a:latin typeface="Helvetica" charset="0"/>
                <a:sym typeface="Symbol" charset="0"/>
              </a:rPr>
              <a:t></a:t>
            </a:r>
            <a:r>
              <a:rPr lang="en-US" dirty="0" smtClean="0">
                <a:latin typeface="Helvetica" charset="0"/>
                <a:sym typeface="Symbol" charset="0"/>
              </a:rPr>
              <a:t>B</a:t>
            </a:r>
            <a:endParaRPr lang="en-US" dirty="0">
              <a:latin typeface="Helvetica" charset="0"/>
              <a:sym typeface="Symbo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1752600"/>
            <a:ext cx="1295400" cy="381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KB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676400" y="1770480"/>
            <a:ext cx="762000" cy="3653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α</a:t>
            </a:r>
          </a:p>
        </p:txBody>
      </p:sp>
    </p:spTree>
    <p:extLst>
      <p:ext uri="{BB962C8B-B14F-4D97-AF65-F5344CB8AC3E}">
        <p14:creationId xmlns:p14="http://schemas.microsoft.com/office/powerpoint/2010/main" val="203925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8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Truth Table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114800" cy="4525963"/>
          </a:xfrm>
        </p:spPr>
        <p:txBody>
          <a:bodyPr/>
          <a:lstStyle/>
          <a:p>
            <a:r>
              <a:rPr lang="en-US" sz="2800" dirty="0" smtClean="0"/>
              <a:t>Problem: KB |= α ?</a:t>
            </a:r>
          </a:p>
          <a:p>
            <a:pPr lvl="1"/>
            <a:r>
              <a:rPr lang="en-US" sz="2400" dirty="0" smtClean="0"/>
              <a:t>KB = A ^ C, C</a:t>
            </a:r>
          </a:p>
          <a:p>
            <a:pPr lvl="1"/>
            <a:r>
              <a:rPr lang="en-US" sz="2400" dirty="0" smtClean="0"/>
              <a:t>α = B ^ C</a:t>
            </a:r>
          </a:p>
          <a:p>
            <a:pPr lvl="1"/>
            <a:endParaRPr lang="en-US" sz="2400" dirty="0"/>
          </a:p>
        </p:txBody>
      </p:sp>
      <p:sp>
        <p:nvSpPr>
          <p:cNvPr id="389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F7E914E6-B97B-6844-93E3-776037B16789}" type="slidenum">
              <a:rPr lang="en-US" sz="1400"/>
              <a:pPr eaLnBrk="1" hangingPunct="1"/>
              <a:t>54</a:t>
            </a:fld>
            <a:endParaRPr lang="en-US" sz="1400" dirty="0"/>
          </a:p>
        </p:txBody>
      </p:sp>
      <p:graphicFrame>
        <p:nvGraphicFramePr>
          <p:cNvPr id="201805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648887"/>
              </p:ext>
            </p:extLst>
          </p:nvPr>
        </p:nvGraphicFramePr>
        <p:xfrm>
          <a:off x="304800" y="2667000"/>
          <a:ext cx="3657600" cy="3840672"/>
        </p:xfrm>
        <a:graphic>
          <a:graphicData uri="http://schemas.openxmlformats.org/drawingml/2006/table">
            <a:tbl>
              <a:tblPr/>
              <a:tblGrid>
                <a:gridCol w="676275"/>
                <a:gridCol w="601133"/>
                <a:gridCol w="627592"/>
                <a:gridCol w="990600"/>
                <a:gridCol w="7620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B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C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  <a:sym typeface="Symbol" charset="2"/>
                        </a:rPr>
                        <a:t>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 C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B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  <a:sym typeface="Symbol" charset="2"/>
                        </a:rPr>
                        <a:t>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 C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9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9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9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9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9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9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9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9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988" name="Rectangle 76"/>
          <p:cNvSpPr>
            <a:spLocks noChangeArrowheads="1"/>
          </p:cNvSpPr>
          <p:nvPr/>
        </p:nvSpPr>
        <p:spPr bwMode="auto">
          <a:xfrm>
            <a:off x="4953000" y="6096000"/>
            <a:ext cx="3124200" cy="369332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dirty="0">
                <a:latin typeface="Helvetica" charset="0"/>
              </a:rPr>
              <a:t>A^C, </a:t>
            </a:r>
            <a:r>
              <a:rPr lang="en-US" dirty="0" smtClean="0">
                <a:latin typeface="Helvetica" charset="0"/>
              </a:rPr>
              <a:t>C</a:t>
            </a:r>
            <a:r>
              <a:rPr lang="en-US" dirty="0">
                <a:latin typeface="Helvetica" charset="0"/>
                <a:sym typeface="Symbol" charset="0"/>
              </a:rPr>
              <a:t> </a:t>
            </a:r>
            <a:r>
              <a:rPr lang="en-US" dirty="0" smtClean="0">
                <a:latin typeface="Helvetica" charset="0"/>
                <a:sym typeface="Symbol" charset="0"/>
              </a:rPr>
              <a:t>does </a:t>
            </a:r>
            <a:r>
              <a:rPr lang="en-US" dirty="0">
                <a:latin typeface="Helvetica" charset="0"/>
                <a:sym typeface="Symbol" charset="0"/>
              </a:rPr>
              <a:t>not </a:t>
            </a:r>
            <a:r>
              <a:rPr lang="en-US" dirty="0" smtClean="0">
                <a:latin typeface="Helvetica" charset="0"/>
                <a:sym typeface="Symbol" charset="0"/>
              </a:rPr>
              <a:t>entail </a:t>
            </a:r>
            <a:r>
              <a:rPr lang="en-US" dirty="0" smtClean="0">
                <a:latin typeface="Helvetica" charset="0"/>
              </a:rPr>
              <a:t>B</a:t>
            </a:r>
            <a:r>
              <a:rPr lang="en-US" b="1" dirty="0">
                <a:latin typeface="Helvetica" charset="0"/>
                <a:sym typeface="Symbol" charset="0"/>
              </a:rPr>
              <a:t></a:t>
            </a:r>
            <a:r>
              <a:rPr lang="en-US" dirty="0">
                <a:latin typeface="Helvetica" charset="0"/>
                <a:sym typeface="Symbol" charset="0"/>
              </a:rPr>
              <a:t>C</a:t>
            </a:r>
          </a:p>
        </p:txBody>
      </p:sp>
      <p:sp>
        <p:nvSpPr>
          <p:cNvPr id="8" name="Rectangle 7"/>
          <p:cNvSpPr/>
          <p:nvPr/>
        </p:nvSpPr>
        <p:spPr>
          <a:xfrm>
            <a:off x="1600200" y="2191920"/>
            <a:ext cx="1524000" cy="3988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KB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00400" y="2209800"/>
            <a:ext cx="762000" cy="3824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α</a:t>
            </a:r>
          </a:p>
        </p:txBody>
      </p:sp>
    </p:spTree>
    <p:extLst>
      <p:ext uri="{BB962C8B-B14F-4D97-AF65-F5344CB8AC3E}">
        <p14:creationId xmlns:p14="http://schemas.microsoft.com/office/powerpoint/2010/main" val="331059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8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Truth Table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Truth Table approach is sound and complete for Propositional 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670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Truth Table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Space for truth tables is exponential. </a:t>
            </a:r>
            <a:endParaRPr lang="en-US" dirty="0"/>
          </a:p>
          <a:p>
            <a:pPr lvl="1"/>
            <a:r>
              <a:rPr lang="en-US" dirty="0" smtClean="0"/>
              <a:t>3 variables – 2^3 = 8</a:t>
            </a:r>
          </a:p>
          <a:p>
            <a:pPr lvl="1"/>
            <a:r>
              <a:rPr lang="en-US" dirty="0" smtClean="0"/>
              <a:t>10 variables – 2^ 10 = 1024</a:t>
            </a:r>
          </a:p>
          <a:p>
            <a:pPr lvl="1"/>
            <a:r>
              <a:rPr lang="en-US" dirty="0" smtClean="0"/>
              <a:t>KB is true only in a small set of interpretations</a:t>
            </a:r>
          </a:p>
          <a:p>
            <a:r>
              <a:rPr lang="en-US" dirty="0" smtClean="0"/>
              <a:t>We need to make the process more efficient if we want to use this on a larger scale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985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 Rules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</a:t>
            </a:r>
          </a:p>
          <a:p>
            <a:r>
              <a:rPr lang="en-US" dirty="0" smtClean="0"/>
              <a:t>We need to make the process more efficient if we want to use this on a larger scale</a:t>
            </a:r>
          </a:p>
          <a:p>
            <a:r>
              <a:rPr lang="en-US" dirty="0" smtClean="0"/>
              <a:t>Solution:</a:t>
            </a:r>
          </a:p>
          <a:p>
            <a:pPr lvl="1"/>
            <a:r>
              <a:rPr lang="en-US" dirty="0" smtClean="0"/>
              <a:t>Check only the entries where KB = </a:t>
            </a:r>
            <a:r>
              <a:rPr lang="en-US" i="1" dirty="0" smtClean="0"/>
              <a:t>True</a:t>
            </a:r>
          </a:p>
          <a:p>
            <a:pPr lvl="1"/>
            <a:r>
              <a:rPr lang="en-US" dirty="0" smtClean="0"/>
              <a:t>This is the idea behind the </a:t>
            </a:r>
            <a:r>
              <a:rPr lang="en-US" i="1" dirty="0" smtClean="0"/>
              <a:t>inference rules approach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25051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 Rules for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Modus Ponens</a:t>
            </a:r>
          </a:p>
          <a:p>
            <a:pPr marL="457200" lvl="1" indent="0">
              <a:buNone/>
            </a:pPr>
            <a:r>
              <a:rPr lang="en-US" dirty="0" smtClean="0"/>
              <a:t>A =&gt; B, A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B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If the premise is true then the conclusion is also true</a:t>
            </a:r>
          </a:p>
          <a:p>
            <a:r>
              <a:rPr lang="en-US" dirty="0" smtClean="0"/>
              <a:t>Exercise – Can you prove this using the truth table?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85800" y="2667000"/>
            <a:ext cx="2133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971800" y="2209800"/>
            <a:ext cx="1676400" cy="304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Premise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71800" y="2895600"/>
            <a:ext cx="1676400" cy="304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553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0206946"/>
              </p:ext>
            </p:extLst>
          </p:nvPr>
        </p:nvGraphicFramePr>
        <p:xfrm>
          <a:off x="1828800" y="2209800"/>
          <a:ext cx="5791200" cy="185420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1930400"/>
                <a:gridCol w="1930400"/>
                <a:gridCol w="1930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=&gt; 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124200" y="44958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dirty="0"/>
              <a:t>A =&gt; B, A</a:t>
            </a:r>
          </a:p>
          <a:p>
            <a:pPr lvl="1"/>
            <a:r>
              <a:rPr lang="en-US" dirty="0"/>
              <a:t>      B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276600" y="4831960"/>
            <a:ext cx="2133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494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27" name="Shape 127" descr="Macintosh HD:Users:rutumulkar:Desktop:Screen Shot 2016-09-28 at 12.02.55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7200" y="1371600"/>
            <a:ext cx="9459800" cy="3930466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2895600" y="1828800"/>
            <a:ext cx="2007300" cy="76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(1,1)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4876800" y="3047200"/>
            <a:ext cx="1600200" cy="76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(-1,3)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2667000" y="3047200"/>
            <a:ext cx="2693225" cy="76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(-1,2)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457200" y="3047200"/>
            <a:ext cx="2093150" cy="76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(1,1)</a:t>
            </a:r>
          </a:p>
        </p:txBody>
      </p:sp>
    </p:spTree>
    <p:extLst>
      <p:ext uri="{BB962C8B-B14F-4D97-AF65-F5344CB8AC3E}">
        <p14:creationId xmlns:p14="http://schemas.microsoft.com/office/powerpoint/2010/main" val="2884289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 Rules for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 Elimination</a:t>
            </a:r>
          </a:p>
          <a:p>
            <a:pPr marL="457200" lvl="1" indent="0">
              <a:buNone/>
            </a:pPr>
            <a:r>
              <a:rPr lang="en-US" sz="2000" dirty="0" smtClean="0"/>
              <a:t>A ^ B</a:t>
            </a:r>
          </a:p>
          <a:p>
            <a:pPr marL="45720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A</a:t>
            </a:r>
          </a:p>
          <a:p>
            <a:pPr marL="457200" lvl="1" indent="0">
              <a:buNone/>
            </a:pPr>
            <a:r>
              <a:rPr lang="en-US" sz="2000" dirty="0" smtClean="0"/>
              <a:t>From the conjunction any of the conjuncts can be inferred</a:t>
            </a:r>
            <a:endParaRPr lang="en-US" sz="2000" dirty="0"/>
          </a:p>
          <a:p>
            <a:r>
              <a:rPr lang="en-US" dirty="0" smtClean="0"/>
              <a:t>Bi-Conditional Elimination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000" dirty="0" smtClean="0"/>
              <a:t>         A </a:t>
            </a:r>
            <a:r>
              <a:rPr lang="en-US" sz="2000" dirty="0" smtClean="0">
                <a:sym typeface="Wingdings"/>
              </a:rPr>
              <a:t> B</a:t>
            </a:r>
          </a:p>
          <a:p>
            <a:pPr marL="0" indent="0">
              <a:buNone/>
            </a:pPr>
            <a:r>
              <a:rPr lang="en-US" sz="2000" dirty="0">
                <a:sym typeface="Wingdings"/>
              </a:rPr>
              <a:t>	</a:t>
            </a:r>
            <a:r>
              <a:rPr lang="en-US" sz="2000" dirty="0" smtClean="0">
                <a:sym typeface="Wingdings"/>
              </a:rPr>
              <a:t>(A=&gt; B) ^ (B =&gt; A)</a:t>
            </a:r>
            <a:endParaRPr lang="en-US" sz="2000" dirty="0"/>
          </a:p>
          <a:p>
            <a:r>
              <a:rPr lang="en-US" dirty="0" smtClean="0"/>
              <a:t>Double Negation Elimination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sz="2000" kern="1200" dirty="0" smtClean="0"/>
              <a:t>¬¬A</a:t>
            </a:r>
          </a:p>
          <a:p>
            <a:pPr marL="0" indent="0">
              <a:buNone/>
            </a:pPr>
            <a:r>
              <a:rPr lang="en-US" sz="2000" kern="1200" dirty="0"/>
              <a:t> </a:t>
            </a:r>
            <a:r>
              <a:rPr lang="en-US" sz="2000" kern="1200" dirty="0" smtClean="0"/>
              <a:t>         A</a:t>
            </a:r>
            <a:endParaRPr lang="en-US" sz="2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2528080"/>
            <a:ext cx="8382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371600" y="4419600"/>
            <a:ext cx="2133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90600" y="5943600"/>
            <a:ext cx="6858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324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 Rules for Logic: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Resolution takes two clauses and produces a new clause containing all the literals of the two original clauses except the two complementary literals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2844882" y="3077160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sz="2800" dirty="0"/>
              <a:t>A </a:t>
            </a:r>
            <a:r>
              <a:rPr lang="en-US" sz="2800" dirty="0" smtClean="0"/>
              <a:t>V B, ¬A </a:t>
            </a:r>
            <a:endParaRPr lang="en-US" sz="2800" dirty="0"/>
          </a:p>
          <a:p>
            <a:pPr lvl="1"/>
            <a:r>
              <a:rPr lang="en-US" sz="2800" dirty="0"/>
              <a:t> </a:t>
            </a:r>
            <a:r>
              <a:rPr lang="en-US" sz="2800" dirty="0" smtClean="0"/>
              <a:t>    B  </a:t>
            </a:r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302082" y="3581400"/>
            <a:ext cx="16764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3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 using Inference</a:t>
            </a:r>
            <a:endParaRPr 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ea typeface="ＭＳ Ｐゴシック" charset="0"/>
                <a:cs typeface="ＭＳ Ｐゴシック" charset="0"/>
              </a:rPr>
              <a:t>KB: (B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11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>
                <a:ea typeface="ＭＳ Ｐゴシック" charset="0"/>
                <a:cs typeface="ＭＳ Ｐゴシック" charset="0"/>
                <a:sym typeface="Wingdings"/>
              </a:rPr>
              <a:t></a:t>
            </a:r>
            <a:r>
              <a:rPr lang="en-US" sz="2800" dirty="0">
                <a:ea typeface="ＭＳ Ｐゴシック" charset="0"/>
                <a:cs typeface="ＭＳ Ｐゴシック" charset="0"/>
                <a:sym typeface="Wingdings" charset="0"/>
              </a:rPr>
              <a:t> (P</a:t>
            </a:r>
            <a:r>
              <a:rPr lang="en-US" sz="2800" baseline="-25000" dirty="0">
                <a:ea typeface="ＭＳ Ｐゴシック" charset="0"/>
                <a:cs typeface="ＭＳ Ｐゴシック" charset="0"/>
                <a:sym typeface="Wingdings" charset="0"/>
              </a:rPr>
              <a:t>12</a:t>
            </a:r>
            <a:r>
              <a:rPr lang="en-US" sz="2800" dirty="0">
                <a:ea typeface="ＭＳ Ｐゴシック" charset="0"/>
                <a:cs typeface="ＭＳ Ｐゴシック" charset="0"/>
                <a:sym typeface="Wingdings" charset="0"/>
              </a:rPr>
              <a:t> v P</a:t>
            </a:r>
            <a:r>
              <a:rPr lang="en-US" sz="2800" baseline="-25000" dirty="0">
                <a:ea typeface="ＭＳ Ｐゴシック" charset="0"/>
                <a:cs typeface="ＭＳ Ｐゴシック" charset="0"/>
                <a:sym typeface="Wingdings" charset="0"/>
              </a:rPr>
              <a:t>21</a:t>
            </a:r>
            <a:r>
              <a:rPr lang="en-US" sz="2800" dirty="0">
                <a:ea typeface="ＭＳ Ｐゴシック" charset="0"/>
                <a:cs typeface="ＭＳ Ｐゴシック" charset="0"/>
                <a:sym typeface="Wingdings" charset="0"/>
              </a:rPr>
              <a:t>)); </a:t>
            </a:r>
            <a:r>
              <a:rPr lang="en-US" sz="2800" dirty="0">
                <a:sym typeface="Symbol" charset="0"/>
              </a:rPr>
              <a:t></a:t>
            </a:r>
            <a:r>
              <a:rPr lang="en-US" sz="2800" dirty="0">
                <a:ea typeface="ＭＳ Ｐゴシック" charset="0"/>
                <a:cs typeface="ＭＳ Ｐゴシック" charset="0"/>
                <a:sym typeface="Wingdings" charset="0"/>
              </a:rPr>
              <a:t>B</a:t>
            </a:r>
            <a:r>
              <a:rPr lang="en-US" sz="2800" baseline="-25000" dirty="0">
                <a:ea typeface="ＭＳ Ｐゴシック" charset="0"/>
                <a:cs typeface="ＭＳ Ｐゴシック" charset="0"/>
                <a:sym typeface="Wingdings" charset="0"/>
              </a:rPr>
              <a:t>11</a:t>
            </a:r>
          </a:p>
          <a:p>
            <a:r>
              <a:rPr lang="en-US" sz="2800" dirty="0">
                <a:ea typeface="ＭＳ Ｐゴシック" charset="0"/>
                <a:cs typeface="ＭＳ Ｐゴシック" charset="0"/>
                <a:sym typeface="Wingdings" charset="0"/>
              </a:rPr>
              <a:t>Prove:  </a:t>
            </a:r>
            <a:r>
              <a:rPr lang="en-US" sz="2800" dirty="0">
                <a:sym typeface="Symbol" charset="0"/>
              </a:rPr>
              <a:t></a:t>
            </a:r>
            <a:r>
              <a:rPr lang="en-US" sz="2800" dirty="0">
                <a:ea typeface="ＭＳ Ｐゴシック" charset="0"/>
                <a:cs typeface="ＭＳ Ｐゴシック" charset="0"/>
                <a:sym typeface="Wingdings" charset="0"/>
              </a:rPr>
              <a:t>P</a:t>
            </a:r>
            <a:r>
              <a:rPr lang="en-US" sz="2800" baseline="-25000" dirty="0">
                <a:ea typeface="ＭＳ Ｐゴシック" charset="0"/>
                <a:cs typeface="ＭＳ Ｐゴシック" charset="0"/>
                <a:sym typeface="Wingdings" charset="0"/>
              </a:rPr>
              <a:t>12</a:t>
            </a:r>
            <a:r>
              <a:rPr lang="en-US" sz="2800" dirty="0">
                <a:ea typeface="ＭＳ Ｐゴシック" charset="0"/>
                <a:cs typeface="ＭＳ Ｐゴシック" charset="0"/>
                <a:sym typeface="Wingdings" charset="0"/>
              </a:rPr>
              <a:t>. </a:t>
            </a:r>
            <a:r>
              <a:rPr lang="en-US" sz="2400" dirty="0"/>
              <a:t>
</a:t>
            </a:r>
            <a:endParaRPr lang="en-US" sz="1800" dirty="0"/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2400" dirty="0" smtClean="0"/>
              <a:t>KB: </a:t>
            </a:r>
          </a:p>
          <a:p>
            <a:pPr>
              <a:lnSpc>
                <a:spcPct val="80000"/>
              </a:lnSpc>
              <a:buFont typeface="+mj-lt"/>
              <a:buAutoNum type="arabicPeriod"/>
            </a:pPr>
            <a:r>
              <a:rPr lang="en-US" sz="2400" dirty="0" smtClean="0">
                <a:sym typeface="Symbol" charset="0"/>
              </a:rPr>
              <a:t></a:t>
            </a:r>
            <a:r>
              <a:rPr lang="en-US" sz="2400" dirty="0"/>
              <a:t>B</a:t>
            </a:r>
            <a:r>
              <a:rPr lang="en-US" sz="2400" baseline="-25000" dirty="0"/>
              <a:t>1,1</a:t>
            </a:r>
            <a:r>
              <a:rPr lang="en-US" sz="2400" dirty="0"/>
              <a:t> </a:t>
            </a:r>
            <a:r>
              <a:rPr lang="en-US" sz="2400" dirty="0">
                <a:sym typeface="Symbol" charset="0"/>
              </a:rPr>
              <a:t></a:t>
            </a:r>
            <a:r>
              <a:rPr lang="en-US" sz="2400" dirty="0"/>
              <a:t> P</a:t>
            </a:r>
            <a:r>
              <a:rPr lang="en-US" sz="2400" baseline="-25000" dirty="0"/>
              <a:t>1,2</a:t>
            </a:r>
            <a:r>
              <a:rPr lang="en-US" sz="2400" dirty="0"/>
              <a:t> </a:t>
            </a:r>
            <a:r>
              <a:rPr lang="en-US" sz="2400" dirty="0">
                <a:sym typeface="Symbol" charset="0"/>
              </a:rPr>
              <a:t></a:t>
            </a:r>
            <a:r>
              <a:rPr lang="en-US" sz="2400" dirty="0"/>
              <a:t> </a:t>
            </a:r>
            <a:r>
              <a:rPr lang="en-US" sz="2400" dirty="0" smtClean="0"/>
              <a:t>P</a:t>
            </a:r>
            <a:r>
              <a:rPr lang="en-US" sz="2400" baseline="-25000" dirty="0" smtClean="0"/>
              <a:t>2,1</a:t>
            </a:r>
            <a:endParaRPr lang="en-US" sz="2400" dirty="0" smtClean="0"/>
          </a:p>
          <a:p>
            <a:pPr>
              <a:lnSpc>
                <a:spcPct val="80000"/>
              </a:lnSpc>
              <a:buFont typeface="+mj-lt"/>
              <a:buAutoNum type="arabicPeriod"/>
            </a:pPr>
            <a:r>
              <a:rPr lang="en-US" sz="2400" dirty="0" smtClean="0">
                <a:sym typeface="Symbol" charset="0"/>
              </a:rPr>
              <a:t></a:t>
            </a:r>
            <a:r>
              <a:rPr lang="en-US" sz="2400" dirty="0"/>
              <a:t>P</a:t>
            </a:r>
            <a:r>
              <a:rPr lang="en-US" sz="2400" baseline="-25000" dirty="0"/>
              <a:t>1,2 </a:t>
            </a:r>
            <a:r>
              <a:rPr lang="en-US" sz="2400" dirty="0">
                <a:sym typeface="Symbol" charset="0"/>
              </a:rPr>
              <a:t></a:t>
            </a:r>
            <a:r>
              <a:rPr lang="en-US" sz="2400" dirty="0"/>
              <a:t> </a:t>
            </a:r>
            <a:r>
              <a:rPr lang="en-US" sz="2400" dirty="0" smtClean="0"/>
              <a:t>B</a:t>
            </a:r>
            <a:r>
              <a:rPr lang="en-US" sz="2400" baseline="-25000" dirty="0" smtClean="0"/>
              <a:t>1,1</a:t>
            </a:r>
          </a:p>
          <a:p>
            <a:pPr>
              <a:lnSpc>
                <a:spcPct val="80000"/>
              </a:lnSpc>
              <a:buFont typeface="+mj-lt"/>
              <a:buAutoNum type="arabicPeriod"/>
            </a:pPr>
            <a:r>
              <a:rPr lang="en-US" sz="2400" dirty="0" smtClean="0">
                <a:sym typeface="Symbol" charset="0"/>
              </a:rPr>
              <a:t></a:t>
            </a:r>
            <a:r>
              <a:rPr lang="en-US" sz="2400" dirty="0"/>
              <a:t>P</a:t>
            </a:r>
            <a:r>
              <a:rPr lang="en-US" sz="2400" baseline="-25000" dirty="0"/>
              <a:t>2,1</a:t>
            </a:r>
            <a:r>
              <a:rPr lang="en-US" sz="2400" dirty="0"/>
              <a:t> </a:t>
            </a:r>
            <a:r>
              <a:rPr lang="en-US" sz="2400" dirty="0">
                <a:sym typeface="Symbol" charset="0"/>
              </a:rPr>
              <a:t></a:t>
            </a:r>
            <a:r>
              <a:rPr lang="en-US" sz="2400" dirty="0"/>
              <a:t> </a:t>
            </a:r>
            <a:r>
              <a:rPr lang="en-US" sz="2400" dirty="0" smtClean="0"/>
              <a:t>B</a:t>
            </a:r>
            <a:r>
              <a:rPr lang="en-US" sz="2400" baseline="-25000" dirty="0" smtClean="0"/>
              <a:t>1,1</a:t>
            </a:r>
            <a:endParaRPr lang="en-US" sz="2400" dirty="0"/>
          </a:p>
          <a:p>
            <a:pPr marL="381000" indent="-381000">
              <a:lnSpc>
                <a:spcPct val="80000"/>
              </a:lnSpc>
              <a:buFont typeface="+mj-lt"/>
              <a:buAutoNum type="arabicPeriod"/>
            </a:pPr>
            <a:r>
              <a:rPr lang="en-US" sz="2400" dirty="0">
                <a:sym typeface="Symbol" charset="0"/>
              </a:rPr>
              <a:t></a:t>
            </a:r>
            <a:r>
              <a:rPr lang="en-US" sz="2400" dirty="0" smtClean="0">
                <a:ea typeface="ＭＳ Ｐゴシック" charset="0"/>
                <a:cs typeface="ＭＳ Ｐゴシック" charset="0"/>
                <a:sym typeface="Wingdings" charset="0"/>
              </a:rPr>
              <a:t>B</a:t>
            </a:r>
            <a:r>
              <a:rPr lang="en-US" sz="2400" baseline="-25000" dirty="0" smtClean="0">
                <a:ea typeface="ＭＳ Ｐゴシック" charset="0"/>
                <a:cs typeface="ＭＳ Ｐゴシック" charset="0"/>
                <a:sym typeface="Wingdings" charset="0"/>
              </a:rPr>
              <a:t>11</a:t>
            </a:r>
          </a:p>
          <a:p>
            <a:pPr marL="381000" indent="-381000">
              <a:lnSpc>
                <a:spcPct val="80000"/>
              </a:lnSpc>
              <a:buFont typeface="+mj-lt"/>
              <a:buAutoNum type="arabicPeriod"/>
            </a:pPr>
            <a:r>
              <a:rPr lang="en-US" sz="2400" dirty="0">
                <a:sym typeface="Symbol" charset="0"/>
              </a:rPr>
              <a:t></a:t>
            </a:r>
            <a:r>
              <a:rPr lang="en-US" sz="2400" dirty="0"/>
              <a:t>P</a:t>
            </a:r>
            <a:r>
              <a:rPr lang="en-US" sz="2400" baseline="-25000" dirty="0"/>
              <a:t>2,1</a:t>
            </a:r>
            <a:r>
              <a:rPr lang="en-US" sz="2400" dirty="0"/>
              <a:t> </a:t>
            </a:r>
            <a:r>
              <a:rPr lang="en-US" sz="2400" dirty="0" smtClean="0"/>
              <a:t>(From (3) and (4) And-elimination)</a:t>
            </a:r>
          </a:p>
          <a:p>
            <a:pPr marL="381000" indent="-381000">
              <a:lnSpc>
                <a:spcPct val="80000"/>
              </a:lnSpc>
              <a:buFont typeface="+mj-lt"/>
              <a:buAutoNum type="arabicPeriod"/>
            </a:pPr>
            <a:r>
              <a:rPr lang="en-US" sz="2400" dirty="0">
                <a:sym typeface="Symbol" charset="0"/>
              </a:rPr>
              <a:t></a:t>
            </a:r>
            <a:r>
              <a:rPr lang="en-US" sz="2400" dirty="0"/>
              <a:t>P</a:t>
            </a:r>
            <a:r>
              <a:rPr lang="en-US" sz="2400" baseline="-25000" dirty="0"/>
              <a:t>1,2 </a:t>
            </a:r>
            <a:r>
              <a:rPr lang="en-US" sz="2400" dirty="0" smtClean="0">
                <a:sym typeface="Symbol" charset="0"/>
              </a:rPr>
              <a:t>(From (2) and (4 And Elimination)</a:t>
            </a:r>
          </a:p>
          <a:p>
            <a:pPr marL="381000" indent="-381000">
              <a:lnSpc>
                <a:spcPct val="80000"/>
              </a:lnSpc>
              <a:buFont typeface="+mj-lt"/>
              <a:buAutoNum type="arabicPeriod"/>
            </a:pPr>
            <a:endParaRPr lang="en-US" sz="2400" baseline="-25000" dirty="0">
              <a:sym typeface="Symbol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400" dirty="0" smtClean="0">
                <a:sym typeface="Symbol" charset="0"/>
              </a:rPr>
              <a:t>Proved!</a:t>
            </a:r>
            <a:endParaRPr lang="en-US" sz="2400" dirty="0"/>
          </a:p>
          <a:p>
            <a:pPr marL="381000" indent="-381000">
              <a:lnSpc>
                <a:spcPct val="80000"/>
              </a:lnSpc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18809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Conversion to CNF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2400" dirty="0"/>
              <a:t>B</a:t>
            </a:r>
            <a:r>
              <a:rPr lang="en-US" sz="2400" baseline="-25000" dirty="0"/>
              <a:t>1,1</a:t>
            </a:r>
            <a:r>
              <a:rPr lang="en-US" sz="2400" dirty="0"/>
              <a:t>  </a:t>
            </a:r>
            <a:r>
              <a:rPr lang="en-US" sz="2400" dirty="0">
                <a:sym typeface="Symbol" charset="0"/>
              </a:rPr>
              <a:t></a:t>
            </a:r>
            <a:r>
              <a:rPr lang="en-US" sz="2400" dirty="0"/>
              <a:t> (P</a:t>
            </a:r>
            <a:r>
              <a:rPr lang="en-US" sz="2400" baseline="-25000" dirty="0"/>
              <a:t>1,2</a:t>
            </a:r>
            <a:r>
              <a:rPr lang="en-US" sz="2400" dirty="0"/>
              <a:t> </a:t>
            </a:r>
            <a:r>
              <a:rPr lang="en-US" sz="2400" dirty="0">
                <a:sym typeface="Symbol" charset="0"/>
              </a:rPr>
              <a:t></a:t>
            </a:r>
            <a:r>
              <a:rPr lang="en-US" sz="2400" dirty="0"/>
              <a:t> P</a:t>
            </a:r>
            <a:r>
              <a:rPr lang="en-US" sz="2400" baseline="-25000" dirty="0"/>
              <a:t>2,1</a:t>
            </a:r>
            <a:r>
              <a:rPr lang="en-US" sz="2400" dirty="0" smtClean="0"/>
              <a:t>)</a:t>
            </a:r>
            <a:endParaRPr lang="en-US" sz="2400" dirty="0"/>
          </a:p>
          <a:p>
            <a:pPr marL="457200" indent="-457200">
              <a:lnSpc>
                <a:spcPct val="80000"/>
              </a:lnSpc>
              <a:buFontTx/>
              <a:buNone/>
            </a:pPr>
            <a:endParaRPr lang="en-US" sz="2400" dirty="0"/>
          </a:p>
          <a:p>
            <a:pPr marL="457200" indent="-457200">
              <a:lnSpc>
                <a:spcPct val="80000"/>
              </a:lnSpc>
              <a:buFontTx/>
              <a:buAutoNum type="arabicPeriod"/>
            </a:pPr>
            <a:r>
              <a:rPr lang="en-US" sz="2400" dirty="0"/>
              <a:t>Eliminate </a:t>
            </a:r>
            <a:r>
              <a:rPr lang="en-US" sz="2400" dirty="0">
                <a:sym typeface="Symbol" charset="0"/>
              </a:rPr>
              <a:t>,</a:t>
            </a:r>
            <a:r>
              <a:rPr lang="en-US" sz="2400" dirty="0"/>
              <a:t> replacing α </a:t>
            </a:r>
            <a:r>
              <a:rPr lang="en-US" sz="2400" dirty="0">
                <a:sym typeface="Symbol" charset="0"/>
              </a:rPr>
              <a:t></a:t>
            </a:r>
            <a:r>
              <a:rPr lang="en-US" sz="2400" dirty="0"/>
              <a:t> β with (α </a:t>
            </a:r>
            <a:r>
              <a:rPr lang="en-US" sz="2400" dirty="0">
                <a:sym typeface="Symbol" charset="0"/>
              </a:rPr>
              <a:t></a:t>
            </a:r>
            <a:r>
              <a:rPr lang="en-US" sz="2400" dirty="0"/>
              <a:t> β)</a:t>
            </a:r>
            <a:r>
              <a:rPr lang="en-US" sz="2400" dirty="0">
                <a:sym typeface="Symbol" charset="0"/>
              </a:rPr>
              <a:t></a:t>
            </a:r>
            <a:r>
              <a:rPr lang="en-US" sz="2400" dirty="0"/>
              <a:t>(β </a:t>
            </a:r>
            <a:r>
              <a:rPr lang="en-US" sz="2400" dirty="0">
                <a:sym typeface="Symbol" charset="0"/>
              </a:rPr>
              <a:t></a:t>
            </a:r>
            <a:r>
              <a:rPr lang="en-US" sz="2400" dirty="0"/>
              <a:t> α)</a:t>
            </a:r>
            <a:r>
              <a:rPr lang="en-US" sz="2400" dirty="0" smtClean="0"/>
              <a:t>.</a:t>
            </a:r>
            <a:endParaRPr lang="en-US" sz="2400" dirty="0"/>
          </a:p>
          <a:p>
            <a:pPr marL="838200" lvl="1" indent="-381000">
              <a:lnSpc>
                <a:spcPct val="80000"/>
              </a:lnSpc>
              <a:buFontTx/>
              <a:buNone/>
            </a:pPr>
            <a:r>
              <a:rPr lang="en-US" sz="2000" dirty="0"/>
              <a:t>(B</a:t>
            </a:r>
            <a:r>
              <a:rPr lang="en-US" sz="2000" baseline="-25000" dirty="0"/>
              <a:t>1,1</a:t>
            </a:r>
            <a:r>
              <a:rPr lang="en-US" sz="2000" dirty="0"/>
              <a:t> </a:t>
            </a:r>
            <a:r>
              <a:rPr lang="en-US" sz="2000" dirty="0">
                <a:sym typeface="Symbol" charset="0"/>
              </a:rPr>
              <a:t></a:t>
            </a:r>
            <a:r>
              <a:rPr lang="en-US" sz="2000" dirty="0"/>
              <a:t> (P</a:t>
            </a:r>
            <a:r>
              <a:rPr lang="en-US" sz="2000" baseline="-25000" dirty="0"/>
              <a:t>1,2</a:t>
            </a:r>
            <a:r>
              <a:rPr lang="en-US" sz="2000" dirty="0"/>
              <a:t> </a:t>
            </a:r>
            <a:r>
              <a:rPr lang="en-US" sz="2000" dirty="0">
                <a:sym typeface="Symbol" charset="0"/>
              </a:rPr>
              <a:t></a:t>
            </a:r>
            <a:r>
              <a:rPr lang="en-US" sz="2000" dirty="0"/>
              <a:t> P</a:t>
            </a:r>
            <a:r>
              <a:rPr lang="en-US" sz="2000" baseline="-25000" dirty="0"/>
              <a:t>2,1</a:t>
            </a:r>
            <a:r>
              <a:rPr lang="en-US" sz="2000" dirty="0"/>
              <a:t>)) </a:t>
            </a:r>
            <a:r>
              <a:rPr lang="en-US" sz="2000" dirty="0">
                <a:sym typeface="Symbol" charset="0"/>
              </a:rPr>
              <a:t></a:t>
            </a:r>
            <a:r>
              <a:rPr lang="en-US" sz="2000" dirty="0"/>
              <a:t> ((P</a:t>
            </a:r>
            <a:r>
              <a:rPr lang="en-US" sz="2000" baseline="-25000" dirty="0"/>
              <a:t>1,2</a:t>
            </a:r>
            <a:r>
              <a:rPr lang="en-US" sz="2000" dirty="0"/>
              <a:t> </a:t>
            </a:r>
            <a:r>
              <a:rPr lang="en-US" sz="2000" dirty="0">
                <a:sym typeface="Symbol" charset="0"/>
              </a:rPr>
              <a:t></a:t>
            </a:r>
            <a:r>
              <a:rPr lang="en-US" sz="2000" dirty="0"/>
              <a:t> P</a:t>
            </a:r>
            <a:r>
              <a:rPr lang="en-US" sz="2000" baseline="-25000" dirty="0"/>
              <a:t>2,1</a:t>
            </a:r>
            <a:r>
              <a:rPr lang="en-US" sz="2000" dirty="0"/>
              <a:t>) </a:t>
            </a:r>
            <a:r>
              <a:rPr lang="en-US" sz="2000" dirty="0">
                <a:sym typeface="Symbol" charset="0"/>
              </a:rPr>
              <a:t></a:t>
            </a:r>
            <a:r>
              <a:rPr lang="en-US" sz="2000" dirty="0"/>
              <a:t> B</a:t>
            </a:r>
            <a:r>
              <a:rPr lang="en-US" sz="2000" baseline="-25000" dirty="0"/>
              <a:t>1,1</a:t>
            </a:r>
            <a:r>
              <a:rPr lang="en-US" sz="2000" dirty="0"/>
              <a:t>)
</a:t>
            </a:r>
            <a:endParaRPr lang="en-US" sz="1600" dirty="0"/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2400" dirty="0"/>
              <a:t>2. Eliminate </a:t>
            </a:r>
            <a:r>
              <a:rPr lang="en-US" sz="2400" dirty="0">
                <a:sym typeface="Symbol" charset="0"/>
              </a:rPr>
              <a:t>, r</a:t>
            </a:r>
            <a:r>
              <a:rPr lang="en-US" sz="2400" dirty="0"/>
              <a:t>eplacing α </a:t>
            </a:r>
            <a:r>
              <a:rPr lang="en-US" sz="2400" dirty="0">
                <a:sym typeface="Symbol" charset="0"/>
              </a:rPr>
              <a:t></a:t>
            </a:r>
            <a:r>
              <a:rPr lang="en-US" sz="2400" dirty="0"/>
              <a:t> β with </a:t>
            </a:r>
            <a:r>
              <a:rPr lang="en-US" sz="2400" dirty="0">
                <a:sym typeface="Symbol" charset="0"/>
              </a:rPr>
              <a:t></a:t>
            </a:r>
            <a:r>
              <a:rPr lang="en-US" sz="2400" dirty="0"/>
              <a:t>α</a:t>
            </a:r>
            <a:r>
              <a:rPr lang="en-US" sz="2400" dirty="0">
                <a:sym typeface="Symbol" charset="0"/>
              </a:rPr>
              <a:t></a:t>
            </a:r>
            <a:r>
              <a:rPr lang="en-US" sz="2400" dirty="0"/>
              <a:t> β</a:t>
            </a:r>
            <a:r>
              <a:rPr lang="en-US" sz="2400" dirty="0" smtClean="0"/>
              <a:t>.</a:t>
            </a:r>
            <a:endParaRPr lang="en-US" sz="2400" dirty="0"/>
          </a:p>
          <a:p>
            <a:pPr marL="838200" lvl="1" indent="-381000">
              <a:lnSpc>
                <a:spcPct val="80000"/>
              </a:lnSpc>
              <a:buFontTx/>
              <a:buNone/>
            </a:pPr>
            <a:r>
              <a:rPr lang="en-US" sz="2000" dirty="0"/>
              <a:t>(</a:t>
            </a:r>
            <a:r>
              <a:rPr lang="en-US" sz="2000" dirty="0">
                <a:sym typeface="Symbol" charset="0"/>
              </a:rPr>
              <a:t></a:t>
            </a:r>
            <a:r>
              <a:rPr lang="en-US" sz="2000" dirty="0"/>
              <a:t>B</a:t>
            </a:r>
            <a:r>
              <a:rPr lang="en-US" sz="2000" baseline="-25000" dirty="0"/>
              <a:t>1,1</a:t>
            </a:r>
            <a:r>
              <a:rPr lang="en-US" sz="2000" dirty="0"/>
              <a:t> </a:t>
            </a:r>
            <a:r>
              <a:rPr lang="en-US" sz="2000" dirty="0">
                <a:sym typeface="Symbol" charset="0"/>
              </a:rPr>
              <a:t></a:t>
            </a:r>
            <a:r>
              <a:rPr lang="en-US" sz="2000" dirty="0"/>
              <a:t> P</a:t>
            </a:r>
            <a:r>
              <a:rPr lang="en-US" sz="2000" baseline="-25000" dirty="0"/>
              <a:t>1,2</a:t>
            </a:r>
            <a:r>
              <a:rPr lang="en-US" sz="2000" dirty="0"/>
              <a:t> </a:t>
            </a:r>
            <a:r>
              <a:rPr lang="en-US" sz="2000" dirty="0">
                <a:sym typeface="Symbol" charset="0"/>
              </a:rPr>
              <a:t></a:t>
            </a:r>
            <a:r>
              <a:rPr lang="en-US" sz="2000" dirty="0"/>
              <a:t> P</a:t>
            </a:r>
            <a:r>
              <a:rPr lang="en-US" sz="2000" baseline="-25000" dirty="0"/>
              <a:t>2,1</a:t>
            </a:r>
            <a:r>
              <a:rPr lang="en-US" sz="2000" dirty="0"/>
              <a:t>) </a:t>
            </a:r>
            <a:r>
              <a:rPr lang="en-US" sz="2000" dirty="0">
                <a:sym typeface="Symbol" charset="0"/>
              </a:rPr>
              <a:t></a:t>
            </a:r>
            <a:r>
              <a:rPr lang="en-US" sz="2000" dirty="0"/>
              <a:t> (</a:t>
            </a:r>
            <a:r>
              <a:rPr lang="en-US" sz="2000" dirty="0">
                <a:sym typeface="Symbol" charset="0"/>
              </a:rPr>
              <a:t></a:t>
            </a:r>
            <a:r>
              <a:rPr lang="en-US" sz="2000" dirty="0"/>
              <a:t>(P</a:t>
            </a:r>
            <a:r>
              <a:rPr lang="en-US" sz="2000" baseline="-25000" dirty="0"/>
              <a:t>1,2</a:t>
            </a:r>
            <a:r>
              <a:rPr lang="en-US" sz="2000" dirty="0"/>
              <a:t> </a:t>
            </a:r>
            <a:r>
              <a:rPr lang="en-US" sz="2000" dirty="0">
                <a:sym typeface="Symbol" charset="0"/>
              </a:rPr>
              <a:t> </a:t>
            </a:r>
            <a:r>
              <a:rPr lang="en-US" sz="2000" dirty="0"/>
              <a:t>P</a:t>
            </a:r>
            <a:r>
              <a:rPr lang="en-US" sz="2000" baseline="-25000" dirty="0"/>
              <a:t>2,1</a:t>
            </a:r>
            <a:r>
              <a:rPr lang="en-US" sz="2000" dirty="0"/>
              <a:t>) </a:t>
            </a:r>
            <a:r>
              <a:rPr lang="en-US" sz="2000" dirty="0">
                <a:sym typeface="Symbol" charset="0"/>
              </a:rPr>
              <a:t></a:t>
            </a:r>
            <a:r>
              <a:rPr lang="en-US" sz="2000" dirty="0"/>
              <a:t> B</a:t>
            </a:r>
            <a:r>
              <a:rPr lang="en-US" sz="2000" baseline="-25000" dirty="0"/>
              <a:t>1,1</a:t>
            </a:r>
            <a:r>
              <a:rPr lang="en-US" sz="2000" dirty="0" smtClean="0"/>
              <a:t>)</a:t>
            </a:r>
            <a:endParaRPr lang="en-US" sz="2000" dirty="0"/>
          </a:p>
          <a:p>
            <a:pPr marL="2133600" lvl="4" indent="-304800">
              <a:lnSpc>
                <a:spcPct val="80000"/>
              </a:lnSpc>
              <a:buFontTx/>
              <a:buNone/>
            </a:pPr>
            <a:endParaRPr lang="en-US" sz="1600" dirty="0"/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2400" dirty="0"/>
              <a:t>3. Move </a:t>
            </a:r>
            <a:r>
              <a:rPr lang="en-US" sz="2400" dirty="0">
                <a:sym typeface="Symbol" charset="0"/>
              </a:rPr>
              <a:t></a:t>
            </a:r>
            <a:r>
              <a:rPr lang="en-US" sz="2400" dirty="0"/>
              <a:t> inwards using de Morgan's rules and double-negation</a:t>
            </a:r>
            <a:r>
              <a:rPr lang="en-US" sz="2400" dirty="0" smtClean="0"/>
              <a:t>:</a:t>
            </a:r>
            <a:endParaRPr lang="en-US" sz="2400" dirty="0"/>
          </a:p>
          <a:p>
            <a:pPr marL="838200" lvl="1" indent="-381000">
              <a:lnSpc>
                <a:spcPct val="80000"/>
              </a:lnSpc>
              <a:buFontTx/>
              <a:buNone/>
            </a:pPr>
            <a:r>
              <a:rPr lang="en-US" sz="2000" dirty="0"/>
              <a:t>(</a:t>
            </a:r>
            <a:r>
              <a:rPr lang="en-US" sz="2000" dirty="0">
                <a:sym typeface="Symbol" charset="0"/>
              </a:rPr>
              <a:t></a:t>
            </a:r>
            <a:r>
              <a:rPr lang="en-US" sz="2000" dirty="0"/>
              <a:t>B</a:t>
            </a:r>
            <a:r>
              <a:rPr lang="en-US" sz="2000" baseline="-25000" dirty="0"/>
              <a:t>1,1 </a:t>
            </a:r>
            <a:r>
              <a:rPr lang="en-US" sz="2000" dirty="0">
                <a:sym typeface="Symbol" charset="0"/>
              </a:rPr>
              <a:t></a:t>
            </a:r>
            <a:r>
              <a:rPr lang="en-US" sz="2000" dirty="0"/>
              <a:t> P</a:t>
            </a:r>
            <a:r>
              <a:rPr lang="en-US" sz="2000" baseline="-25000" dirty="0"/>
              <a:t>1,2</a:t>
            </a:r>
            <a:r>
              <a:rPr lang="en-US" sz="2000" dirty="0"/>
              <a:t> </a:t>
            </a:r>
            <a:r>
              <a:rPr lang="en-US" sz="2000" dirty="0">
                <a:sym typeface="Symbol" charset="0"/>
              </a:rPr>
              <a:t></a:t>
            </a:r>
            <a:r>
              <a:rPr lang="en-US" sz="2000" dirty="0"/>
              <a:t> P</a:t>
            </a:r>
            <a:r>
              <a:rPr lang="en-US" sz="2000" baseline="-25000" dirty="0"/>
              <a:t>2,1</a:t>
            </a:r>
            <a:r>
              <a:rPr lang="en-US" sz="2000" dirty="0"/>
              <a:t>) </a:t>
            </a:r>
            <a:r>
              <a:rPr lang="en-US" sz="2000" dirty="0">
                <a:sym typeface="Symbol" charset="0"/>
              </a:rPr>
              <a:t></a:t>
            </a:r>
            <a:r>
              <a:rPr lang="en-US" sz="2000" dirty="0"/>
              <a:t> ((</a:t>
            </a:r>
            <a:r>
              <a:rPr lang="en-US" sz="2000" dirty="0">
                <a:sym typeface="Symbol" charset="0"/>
              </a:rPr>
              <a:t></a:t>
            </a:r>
            <a:r>
              <a:rPr lang="en-US" sz="2000" dirty="0"/>
              <a:t>P</a:t>
            </a:r>
            <a:r>
              <a:rPr lang="en-US" sz="2000" baseline="-25000" dirty="0"/>
              <a:t>1,2 </a:t>
            </a:r>
            <a:r>
              <a:rPr lang="en-US" sz="2000" dirty="0">
                <a:sym typeface="Symbol" charset="0"/>
              </a:rPr>
              <a:t></a:t>
            </a:r>
            <a:r>
              <a:rPr lang="en-US" sz="2000" dirty="0" smtClean="0"/>
              <a:t> </a:t>
            </a:r>
            <a:r>
              <a:rPr lang="en-US" sz="2000" dirty="0">
                <a:sym typeface="Symbol" charset="0"/>
              </a:rPr>
              <a:t></a:t>
            </a:r>
            <a:r>
              <a:rPr lang="en-US" sz="2000" dirty="0"/>
              <a:t>P</a:t>
            </a:r>
            <a:r>
              <a:rPr lang="en-US" sz="2000" baseline="-25000" dirty="0"/>
              <a:t>2,1</a:t>
            </a:r>
            <a:r>
              <a:rPr lang="en-US" sz="2000" dirty="0"/>
              <a:t>) </a:t>
            </a:r>
            <a:r>
              <a:rPr lang="en-US" sz="2000" dirty="0">
                <a:sym typeface="Symbol" charset="0"/>
              </a:rPr>
              <a:t></a:t>
            </a:r>
            <a:r>
              <a:rPr lang="en-US" sz="2000" dirty="0"/>
              <a:t> B</a:t>
            </a:r>
            <a:r>
              <a:rPr lang="en-US" sz="2000" baseline="-25000" dirty="0"/>
              <a:t>1,1</a:t>
            </a:r>
            <a:r>
              <a:rPr lang="en-US" sz="2000" dirty="0"/>
              <a:t>)
</a:t>
            </a:r>
            <a:endParaRPr lang="en-US" sz="1600" dirty="0"/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2400" dirty="0"/>
              <a:t>4. Apply </a:t>
            </a:r>
            <a:r>
              <a:rPr lang="en-US" sz="2400" dirty="0" err="1"/>
              <a:t>distributivity</a:t>
            </a:r>
            <a:r>
              <a:rPr lang="en-US" sz="2400" dirty="0"/>
              <a:t> law (</a:t>
            </a:r>
            <a:r>
              <a:rPr lang="en-US" sz="2400" dirty="0">
                <a:sym typeface="Symbol" charset="0"/>
              </a:rPr>
              <a:t></a:t>
            </a:r>
            <a:r>
              <a:rPr lang="en-US" sz="2400" dirty="0"/>
              <a:t> over </a:t>
            </a:r>
            <a:r>
              <a:rPr lang="en-US" sz="2400" dirty="0">
                <a:sym typeface="Symbol" charset="0"/>
              </a:rPr>
              <a:t></a:t>
            </a:r>
            <a:r>
              <a:rPr lang="en-US" sz="2400" dirty="0"/>
              <a:t>) and flatten</a:t>
            </a:r>
            <a:r>
              <a:rPr lang="en-US" sz="2400" dirty="0" smtClean="0"/>
              <a:t>:</a:t>
            </a:r>
            <a:endParaRPr lang="en-US" sz="2400" dirty="0"/>
          </a:p>
          <a:p>
            <a:pPr marL="838200" lvl="1" indent="-381000">
              <a:lnSpc>
                <a:spcPct val="80000"/>
              </a:lnSpc>
              <a:buFontTx/>
              <a:buNone/>
            </a:pPr>
            <a:r>
              <a:rPr lang="en-US" sz="2000" dirty="0"/>
              <a:t>(</a:t>
            </a:r>
            <a:r>
              <a:rPr lang="en-US" sz="2000" dirty="0">
                <a:sym typeface="Symbol" charset="0"/>
              </a:rPr>
              <a:t></a:t>
            </a:r>
            <a:r>
              <a:rPr lang="en-US" sz="2000" dirty="0"/>
              <a:t>B</a:t>
            </a:r>
            <a:r>
              <a:rPr lang="en-US" sz="2000" baseline="-25000" dirty="0"/>
              <a:t>1,1</a:t>
            </a:r>
            <a:r>
              <a:rPr lang="en-US" sz="2000" dirty="0"/>
              <a:t> </a:t>
            </a:r>
            <a:r>
              <a:rPr lang="en-US" sz="2000" dirty="0">
                <a:sym typeface="Symbol" charset="0"/>
              </a:rPr>
              <a:t></a:t>
            </a:r>
            <a:r>
              <a:rPr lang="en-US" sz="2000" dirty="0"/>
              <a:t> P</a:t>
            </a:r>
            <a:r>
              <a:rPr lang="en-US" sz="2000" baseline="-25000" dirty="0"/>
              <a:t>1,2</a:t>
            </a:r>
            <a:r>
              <a:rPr lang="en-US" sz="2000" dirty="0"/>
              <a:t> </a:t>
            </a:r>
            <a:r>
              <a:rPr lang="en-US" sz="2000" dirty="0">
                <a:sym typeface="Symbol" charset="0"/>
              </a:rPr>
              <a:t></a:t>
            </a:r>
            <a:r>
              <a:rPr lang="en-US" sz="2000" dirty="0"/>
              <a:t> P</a:t>
            </a:r>
            <a:r>
              <a:rPr lang="en-US" sz="2000" baseline="-25000" dirty="0"/>
              <a:t>2,1</a:t>
            </a:r>
            <a:r>
              <a:rPr lang="en-US" sz="2000" dirty="0"/>
              <a:t>) </a:t>
            </a:r>
            <a:r>
              <a:rPr lang="en-US" sz="2000" dirty="0">
                <a:sym typeface="Symbol" charset="0"/>
              </a:rPr>
              <a:t></a:t>
            </a:r>
            <a:r>
              <a:rPr lang="en-US" sz="2000" dirty="0"/>
              <a:t> (</a:t>
            </a:r>
            <a:r>
              <a:rPr lang="en-US" sz="2000" dirty="0">
                <a:sym typeface="Symbol" charset="0"/>
              </a:rPr>
              <a:t></a:t>
            </a:r>
            <a:r>
              <a:rPr lang="en-US" sz="2000" dirty="0"/>
              <a:t>P</a:t>
            </a:r>
            <a:r>
              <a:rPr lang="en-US" sz="2000" baseline="-25000" dirty="0"/>
              <a:t>1,2 </a:t>
            </a:r>
            <a:r>
              <a:rPr lang="en-US" sz="2000" dirty="0">
                <a:sym typeface="Symbol" charset="0"/>
              </a:rPr>
              <a:t></a:t>
            </a:r>
            <a:r>
              <a:rPr lang="en-US" sz="2000" dirty="0"/>
              <a:t> B</a:t>
            </a:r>
            <a:r>
              <a:rPr lang="en-US" sz="2000" baseline="-25000" dirty="0"/>
              <a:t>1,1</a:t>
            </a:r>
            <a:r>
              <a:rPr lang="en-US" sz="2000" dirty="0"/>
              <a:t>) </a:t>
            </a:r>
            <a:r>
              <a:rPr lang="en-US" sz="2000" dirty="0">
                <a:sym typeface="Symbol" charset="0"/>
              </a:rPr>
              <a:t></a:t>
            </a:r>
            <a:r>
              <a:rPr lang="en-US" sz="2000" dirty="0"/>
              <a:t> (</a:t>
            </a:r>
            <a:r>
              <a:rPr lang="en-US" sz="2000" dirty="0">
                <a:sym typeface="Symbol" charset="0"/>
              </a:rPr>
              <a:t></a:t>
            </a:r>
            <a:r>
              <a:rPr lang="en-US" sz="2000" dirty="0"/>
              <a:t>P</a:t>
            </a:r>
            <a:r>
              <a:rPr lang="en-US" sz="2000" baseline="-25000" dirty="0"/>
              <a:t>2,1</a:t>
            </a:r>
            <a:r>
              <a:rPr lang="en-US" sz="2000" dirty="0"/>
              <a:t> </a:t>
            </a:r>
            <a:r>
              <a:rPr lang="en-US" sz="2000" dirty="0">
                <a:sym typeface="Symbol" charset="0"/>
              </a:rPr>
              <a:t></a:t>
            </a:r>
            <a:r>
              <a:rPr lang="en-US" sz="2000" dirty="0"/>
              <a:t> B</a:t>
            </a:r>
            <a:r>
              <a:rPr lang="en-US" sz="2000" baseline="-25000" dirty="0"/>
              <a:t>1,1</a:t>
            </a:r>
            <a:r>
              <a:rPr lang="en-US" sz="2000" dirty="0"/>
              <a:t>)
</a:t>
            </a:r>
          </a:p>
        </p:txBody>
      </p:sp>
    </p:spTree>
    <p:extLst>
      <p:ext uri="{BB962C8B-B14F-4D97-AF65-F5344CB8AC3E}">
        <p14:creationId xmlns:p14="http://schemas.microsoft.com/office/powerpoint/2010/main" val="835450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Resolution example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KB</a:t>
            </a:r>
            <a:r>
              <a:rPr lang="en-US" dirty="0"/>
              <a:t> = (B</a:t>
            </a:r>
            <a:r>
              <a:rPr lang="en-US" baseline="-25000" dirty="0"/>
              <a:t>1,1</a:t>
            </a:r>
            <a:r>
              <a:rPr lang="en-US" dirty="0"/>
              <a:t> </a:t>
            </a:r>
            <a:r>
              <a:rPr lang="en-US" dirty="0">
                <a:sym typeface="Symbol" charset="0"/>
              </a:rPr>
              <a:t></a:t>
            </a:r>
            <a:r>
              <a:rPr lang="en-US" dirty="0"/>
              <a:t> (P</a:t>
            </a:r>
            <a:r>
              <a:rPr lang="en-US" baseline="-25000" dirty="0"/>
              <a:t>1,2</a:t>
            </a:r>
            <a:r>
              <a:rPr lang="en-US" dirty="0">
                <a:sym typeface="Symbol" charset="0"/>
              </a:rPr>
              <a:t></a:t>
            </a:r>
            <a:r>
              <a:rPr lang="en-US" dirty="0"/>
              <a:t> P</a:t>
            </a:r>
            <a:r>
              <a:rPr lang="en-US" baseline="-25000" dirty="0"/>
              <a:t>2,1</a:t>
            </a:r>
            <a:r>
              <a:rPr lang="en-US" dirty="0"/>
              <a:t>)) </a:t>
            </a:r>
            <a:r>
              <a:rPr lang="en-US" dirty="0">
                <a:sym typeface="Symbol" charset="0"/>
              </a:rPr>
              <a:t></a:t>
            </a:r>
            <a:r>
              <a:rPr lang="en-US" dirty="0"/>
              <a:t> B</a:t>
            </a:r>
            <a:r>
              <a:rPr lang="en-US" baseline="-25000" dirty="0"/>
              <a:t>1,1 </a:t>
            </a:r>
            <a:endParaRPr lang="en-US" baseline="-25000" dirty="0" smtClean="0"/>
          </a:p>
          <a:p>
            <a:r>
              <a:rPr lang="en-US" dirty="0" smtClean="0"/>
              <a:t>α </a:t>
            </a:r>
            <a:r>
              <a:rPr lang="en-US" dirty="0"/>
              <a:t>= </a:t>
            </a:r>
            <a:r>
              <a:rPr lang="en-US" dirty="0">
                <a:sym typeface="Symbol" charset="0"/>
              </a:rPr>
              <a:t></a:t>
            </a:r>
            <a:r>
              <a:rPr lang="en-US" dirty="0"/>
              <a:t>P</a:t>
            </a:r>
            <a:r>
              <a:rPr lang="en-US" baseline="-25000" dirty="0"/>
              <a:t>1,2</a:t>
            </a:r>
            <a:r>
              <a:rPr lang="en-US" dirty="0"/>
              <a:t>
</a:t>
            </a:r>
          </a:p>
        </p:txBody>
      </p:sp>
      <p:pic>
        <p:nvPicPr>
          <p:cNvPr id="40964" name="Picture 4" descr="wumpus-resolu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429000"/>
            <a:ext cx="801052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6118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74449940-1960-A444-846E-3818E718B382}" type="slidenum">
              <a:rPr lang="en-US" sz="1400"/>
              <a:pPr eaLnBrk="1" hangingPunct="1"/>
              <a:t>65</a:t>
            </a:fld>
            <a:endParaRPr lang="en-US" sz="140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Resolution Example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35814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dirty="0" smtClean="0">
                <a:ea typeface="ＭＳ Ｐゴシック" charset="0"/>
                <a:cs typeface="Abadi MT Condensed Light"/>
              </a:rPr>
              <a:t>winter V </a:t>
            </a:r>
            <a:r>
              <a:rPr lang="en-US" sz="2400" dirty="0">
                <a:ea typeface="ＭＳ Ｐゴシック" charset="0"/>
                <a:cs typeface="Abadi MT Condensed Light"/>
              </a:rPr>
              <a:t>summer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dirty="0">
                <a:ea typeface="ＭＳ Ｐゴシック" charset="0"/>
                <a:cs typeface="Abadi MT Condensed Light"/>
                <a:sym typeface="Symbol" charset="0"/>
              </a:rPr>
              <a:t></a:t>
            </a:r>
            <a:r>
              <a:rPr lang="en-US" sz="2400" dirty="0" smtClean="0">
                <a:ea typeface="ＭＳ Ｐゴシック" charset="0"/>
                <a:cs typeface="Abadi MT Condensed Light"/>
              </a:rPr>
              <a:t>winter V cold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400" dirty="0">
              <a:ea typeface="ＭＳ Ｐゴシック" charset="0"/>
              <a:cs typeface="Abadi MT Condensed Light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Abadi MT Condensed Light"/>
              </a:rPr>
              <a:t>Either </a:t>
            </a:r>
            <a:r>
              <a:rPr lang="en-US" sz="2400" dirty="0">
                <a:solidFill>
                  <a:srgbClr val="FF0000"/>
                </a:solidFill>
                <a:ea typeface="ＭＳ Ｐゴシック" charset="0"/>
                <a:cs typeface="Abadi MT Condensed Light"/>
              </a:rPr>
              <a:t>winter</a:t>
            </a:r>
            <a:r>
              <a:rPr lang="en-US" sz="2400" dirty="0">
                <a:ea typeface="ＭＳ Ｐゴシック" charset="0"/>
                <a:cs typeface="Abadi MT Condensed Light"/>
              </a:rPr>
              <a:t> or </a:t>
            </a:r>
            <a:r>
              <a:rPr lang="en-US" sz="2400" dirty="0" smtClean="0">
                <a:solidFill>
                  <a:srgbClr val="FF0000"/>
                </a:solidFill>
                <a:ea typeface="ＭＳ Ｐゴシック" charset="0"/>
                <a:cs typeface="Abadi MT Condensed Light"/>
                <a:sym typeface="Symbol" charset="0"/>
              </a:rPr>
              <a:t></a:t>
            </a:r>
            <a:r>
              <a:rPr lang="en-US" sz="2400" dirty="0" smtClean="0">
                <a:solidFill>
                  <a:srgbClr val="FF0000"/>
                </a:solidFill>
                <a:ea typeface="ＭＳ Ｐゴシック" charset="0"/>
                <a:cs typeface="Abadi MT Condensed Light"/>
              </a:rPr>
              <a:t>winter </a:t>
            </a:r>
            <a:r>
              <a:rPr lang="en-US" sz="2400" dirty="0">
                <a:ea typeface="ＭＳ Ｐゴシック" charset="0"/>
                <a:cs typeface="Abadi MT Condensed Light"/>
              </a:rPr>
              <a:t>is true, so we know that </a:t>
            </a:r>
            <a:r>
              <a:rPr lang="en-US" sz="2400" dirty="0">
                <a:solidFill>
                  <a:srgbClr val="FF0000"/>
                </a:solidFill>
                <a:ea typeface="ＭＳ Ｐゴシック" charset="0"/>
                <a:cs typeface="Abadi MT Condensed Light"/>
              </a:rPr>
              <a:t>summer </a:t>
            </a:r>
            <a:r>
              <a:rPr lang="en-US" sz="2400" dirty="0">
                <a:ea typeface="ＭＳ Ｐゴシック" charset="0"/>
                <a:cs typeface="Abadi MT Condensed Light"/>
              </a:rPr>
              <a:t>or </a:t>
            </a:r>
            <a:r>
              <a:rPr lang="en-US" sz="2400" dirty="0">
                <a:solidFill>
                  <a:srgbClr val="FF0000"/>
                </a:solidFill>
                <a:ea typeface="ＭＳ Ｐゴシック" charset="0"/>
                <a:cs typeface="Abadi MT Condensed Light"/>
              </a:rPr>
              <a:t>cold </a:t>
            </a:r>
            <a:r>
              <a:rPr lang="en-US" sz="2400" dirty="0">
                <a:ea typeface="ＭＳ Ｐゴシック" charset="0"/>
                <a:cs typeface="Abadi MT Condensed Light"/>
              </a:rPr>
              <a:t>is </a:t>
            </a:r>
            <a:r>
              <a:rPr lang="en-US" sz="2400" dirty="0" smtClean="0">
                <a:ea typeface="ＭＳ Ｐゴシック" charset="0"/>
                <a:cs typeface="Abadi MT Condensed Light"/>
              </a:rPr>
              <a:t>true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400" dirty="0">
              <a:ea typeface="ＭＳ Ｐゴシック" charset="0"/>
              <a:cs typeface="Abadi MT Condensed Light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Abadi MT Condensed Light"/>
              </a:rPr>
              <a:t>Resolution rule: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  <a:cs typeface="Abadi MT Condensed Light"/>
              </a:rPr>
              <a:t>Given: P</a:t>
            </a:r>
            <a:r>
              <a:rPr lang="en-US" sz="2000" baseline="-25000" dirty="0">
                <a:ea typeface="ＭＳ Ｐゴシック" charset="0"/>
                <a:cs typeface="Abadi MT Condensed Light"/>
              </a:rPr>
              <a:t>1 </a:t>
            </a:r>
            <a:r>
              <a:rPr lang="en-US" sz="2000" b="1" dirty="0">
                <a:ea typeface="ＭＳ Ｐゴシック" charset="0"/>
                <a:cs typeface="Abadi MT Condensed Light"/>
                <a:sym typeface="Symbol" charset="0"/>
              </a:rPr>
              <a:t> </a:t>
            </a:r>
            <a:r>
              <a:rPr lang="en-US" sz="2000" dirty="0">
                <a:ea typeface="ＭＳ Ｐゴシック" charset="0"/>
                <a:cs typeface="Abadi MT Condensed Light"/>
              </a:rPr>
              <a:t>P</a:t>
            </a:r>
            <a:r>
              <a:rPr lang="en-US" sz="2000" baseline="-25000" dirty="0">
                <a:ea typeface="ＭＳ Ｐゴシック" charset="0"/>
                <a:cs typeface="Abadi MT Condensed Light"/>
              </a:rPr>
              <a:t>2 </a:t>
            </a:r>
            <a:r>
              <a:rPr lang="en-US" sz="2000" b="1" dirty="0">
                <a:ea typeface="ＭＳ Ｐゴシック" charset="0"/>
                <a:cs typeface="Abadi MT Condensed Light"/>
                <a:sym typeface="Symbol" charset="0"/>
              </a:rPr>
              <a:t> </a:t>
            </a:r>
            <a:r>
              <a:rPr lang="en-US" sz="2000" dirty="0">
                <a:ea typeface="ＭＳ Ｐゴシック" charset="0"/>
                <a:cs typeface="Abadi MT Condensed Light"/>
              </a:rPr>
              <a:t>P</a:t>
            </a:r>
            <a:r>
              <a:rPr lang="en-US" sz="2000" baseline="-25000" dirty="0">
                <a:ea typeface="ＭＳ Ｐゴシック" charset="0"/>
                <a:cs typeface="Abadi MT Condensed Light"/>
              </a:rPr>
              <a:t>3  …</a:t>
            </a:r>
            <a:r>
              <a:rPr lang="en-US" sz="2000" b="1" dirty="0">
                <a:ea typeface="ＭＳ Ｐゴシック" charset="0"/>
                <a:cs typeface="Abadi MT Condensed Light"/>
                <a:sym typeface="Symbol" charset="0"/>
              </a:rPr>
              <a:t> </a:t>
            </a:r>
            <a:r>
              <a:rPr lang="en-US" sz="2000" dirty="0" err="1">
                <a:ea typeface="ＭＳ Ｐゴシック" charset="0"/>
                <a:cs typeface="Abadi MT Condensed Light"/>
              </a:rPr>
              <a:t>P</a:t>
            </a:r>
            <a:r>
              <a:rPr lang="en-US" sz="2000" baseline="-25000" dirty="0" err="1">
                <a:ea typeface="ＭＳ Ｐゴシック" charset="0"/>
                <a:cs typeface="Abadi MT Condensed Light"/>
              </a:rPr>
              <a:t>n</a:t>
            </a:r>
            <a:r>
              <a:rPr lang="en-US" sz="2000" baseline="-25000" dirty="0">
                <a:ea typeface="ＭＳ Ｐゴシック" charset="0"/>
                <a:cs typeface="Abadi MT Condensed Light"/>
              </a:rPr>
              <a:t>, </a:t>
            </a:r>
            <a:r>
              <a:rPr lang="en-US" sz="2000" dirty="0">
                <a:ea typeface="ＭＳ Ｐゴシック" charset="0"/>
                <a:cs typeface="Abadi MT Condensed Light"/>
              </a:rPr>
              <a:t>and </a:t>
            </a:r>
            <a:r>
              <a:rPr lang="en-US" sz="2000" dirty="0" smtClean="0">
                <a:ea typeface="ＭＳ Ｐゴシック" charset="0"/>
                <a:cs typeface="Abadi MT Condensed Light"/>
                <a:sym typeface="Symbol" charset="0"/>
              </a:rPr>
              <a:t></a:t>
            </a:r>
            <a:r>
              <a:rPr lang="en-US" sz="2000" dirty="0" smtClean="0">
                <a:ea typeface="ＭＳ Ｐゴシック" charset="0"/>
                <a:cs typeface="Abadi MT Condensed Light"/>
              </a:rPr>
              <a:t>P</a:t>
            </a:r>
            <a:r>
              <a:rPr lang="en-US" sz="2000" baseline="-25000" dirty="0" smtClean="0">
                <a:ea typeface="ＭＳ Ｐゴシック" charset="0"/>
                <a:cs typeface="Abadi MT Condensed Light"/>
              </a:rPr>
              <a:t>1 </a:t>
            </a:r>
            <a:r>
              <a:rPr lang="en-US" sz="2000" b="1" dirty="0">
                <a:ea typeface="ＭＳ Ｐゴシック" charset="0"/>
                <a:cs typeface="Abadi MT Condensed Light"/>
                <a:sym typeface="Symbol" charset="0"/>
              </a:rPr>
              <a:t> </a:t>
            </a:r>
            <a:r>
              <a:rPr lang="en-US" sz="2000" dirty="0">
                <a:ea typeface="ＭＳ Ｐゴシック" charset="0"/>
                <a:cs typeface="Abadi MT Condensed Light"/>
                <a:sym typeface="Symbol" charset="0"/>
              </a:rPr>
              <a:t>Q</a:t>
            </a:r>
            <a:r>
              <a:rPr lang="en-US" sz="2000" baseline="-25000" dirty="0">
                <a:ea typeface="ＭＳ Ｐゴシック" charset="0"/>
                <a:cs typeface="Abadi MT Condensed Light"/>
              </a:rPr>
              <a:t>1 …</a:t>
            </a:r>
            <a:r>
              <a:rPr lang="en-US" sz="2000" b="1" dirty="0">
                <a:ea typeface="ＭＳ Ｐゴシック" charset="0"/>
                <a:cs typeface="Abadi MT Condensed Light"/>
                <a:sym typeface="Symbol" charset="0"/>
              </a:rPr>
              <a:t> </a:t>
            </a:r>
            <a:r>
              <a:rPr lang="en-US" sz="2000" dirty="0" err="1">
                <a:ea typeface="ＭＳ Ｐゴシック" charset="0"/>
                <a:cs typeface="Abadi MT Condensed Light"/>
              </a:rPr>
              <a:t>Q</a:t>
            </a:r>
            <a:r>
              <a:rPr lang="en-US" sz="2000" baseline="-25000" dirty="0" err="1">
                <a:ea typeface="ＭＳ Ｐゴシック" charset="0"/>
                <a:cs typeface="Abadi MT Condensed Light"/>
              </a:rPr>
              <a:t>m</a:t>
            </a:r>
            <a:endParaRPr lang="en-US" sz="2000" baseline="-25000" dirty="0">
              <a:ea typeface="ＭＳ Ｐゴシック" charset="0"/>
              <a:cs typeface="Abadi MT Condensed Light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  <a:cs typeface="Abadi MT Condensed Light"/>
              </a:rPr>
              <a:t>Conclude: P</a:t>
            </a:r>
            <a:r>
              <a:rPr lang="en-US" sz="2000" baseline="-25000" dirty="0">
                <a:ea typeface="ＭＳ Ｐゴシック" charset="0"/>
                <a:cs typeface="Abadi MT Condensed Light"/>
              </a:rPr>
              <a:t>2 </a:t>
            </a:r>
            <a:r>
              <a:rPr lang="en-US" sz="2000" b="1" dirty="0">
                <a:ea typeface="ＭＳ Ｐゴシック" charset="0"/>
                <a:cs typeface="Abadi MT Condensed Light"/>
                <a:sym typeface="Symbol" charset="0"/>
              </a:rPr>
              <a:t> </a:t>
            </a:r>
            <a:r>
              <a:rPr lang="en-US" sz="2000" dirty="0">
                <a:ea typeface="ＭＳ Ｐゴシック" charset="0"/>
                <a:cs typeface="Abadi MT Condensed Light"/>
              </a:rPr>
              <a:t>P</a:t>
            </a:r>
            <a:r>
              <a:rPr lang="en-US" sz="2000" baseline="-25000" dirty="0">
                <a:ea typeface="ＭＳ Ｐゴシック" charset="0"/>
                <a:cs typeface="Abadi MT Condensed Light"/>
              </a:rPr>
              <a:t>3  …</a:t>
            </a:r>
            <a:r>
              <a:rPr lang="en-US" sz="2000" b="1" dirty="0">
                <a:ea typeface="ＭＳ Ｐゴシック" charset="0"/>
                <a:cs typeface="Abadi MT Condensed Light"/>
                <a:sym typeface="Symbol" charset="0"/>
              </a:rPr>
              <a:t> </a:t>
            </a:r>
            <a:r>
              <a:rPr lang="en-US" sz="2000" dirty="0" err="1">
                <a:ea typeface="ＭＳ Ｐゴシック" charset="0"/>
                <a:cs typeface="Abadi MT Condensed Light"/>
              </a:rPr>
              <a:t>P</a:t>
            </a:r>
            <a:r>
              <a:rPr lang="en-US" sz="2000" baseline="-25000" dirty="0" err="1">
                <a:ea typeface="ＭＳ Ｐゴシック" charset="0"/>
                <a:cs typeface="Abadi MT Condensed Light"/>
              </a:rPr>
              <a:t>n</a:t>
            </a:r>
            <a:r>
              <a:rPr lang="en-US" sz="2000" baseline="-25000" dirty="0">
                <a:ea typeface="ＭＳ Ｐゴシック" charset="0"/>
                <a:cs typeface="Abadi MT Condensed Light"/>
              </a:rPr>
              <a:t> </a:t>
            </a:r>
            <a:r>
              <a:rPr lang="en-US" sz="2000" b="1" dirty="0">
                <a:ea typeface="ＭＳ Ｐゴシック" charset="0"/>
                <a:cs typeface="Abadi MT Condensed Light"/>
                <a:sym typeface="Symbol" charset="0"/>
              </a:rPr>
              <a:t> </a:t>
            </a:r>
            <a:r>
              <a:rPr lang="en-US" sz="2000" dirty="0">
                <a:ea typeface="ＭＳ Ｐゴシック" charset="0"/>
                <a:cs typeface="Abadi MT Condensed Light"/>
                <a:sym typeface="Symbol" charset="0"/>
              </a:rPr>
              <a:t>Q</a:t>
            </a:r>
            <a:r>
              <a:rPr lang="en-US" sz="2000" baseline="-25000" dirty="0">
                <a:ea typeface="ＭＳ Ｐゴシック" charset="0"/>
                <a:cs typeface="Abadi MT Condensed Light"/>
              </a:rPr>
              <a:t>1 …</a:t>
            </a:r>
            <a:r>
              <a:rPr lang="en-US" sz="2000" b="1" dirty="0">
                <a:ea typeface="ＭＳ Ｐゴシック" charset="0"/>
                <a:cs typeface="Abadi MT Condensed Light"/>
                <a:sym typeface="Symbol" charset="0"/>
              </a:rPr>
              <a:t> </a:t>
            </a:r>
            <a:r>
              <a:rPr lang="en-US" sz="2000" dirty="0" err="1">
                <a:ea typeface="ＭＳ Ｐゴシック" charset="0"/>
                <a:cs typeface="Abadi MT Condensed Light"/>
              </a:rPr>
              <a:t>Q</a:t>
            </a:r>
            <a:r>
              <a:rPr lang="en-US" sz="2000" baseline="-25000" dirty="0" err="1">
                <a:ea typeface="ＭＳ Ｐゴシック" charset="0"/>
                <a:cs typeface="Abadi MT Condensed Light"/>
              </a:rPr>
              <a:t>m</a:t>
            </a:r>
            <a:endParaRPr lang="en-US" sz="2000" baseline="-25000" dirty="0">
              <a:ea typeface="ＭＳ Ｐゴシック" charset="0"/>
              <a:cs typeface="Abadi MT Condensed Light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dirty="0">
                <a:ea typeface="ＭＳ Ｐゴシック" charset="0"/>
                <a:cs typeface="Abadi MT Condensed Light"/>
              </a:rPr>
              <a:t>	</a:t>
            </a:r>
            <a:r>
              <a:rPr lang="en-US" sz="2000" dirty="0">
                <a:solidFill>
                  <a:srgbClr val="FF0000"/>
                </a:solidFill>
                <a:ea typeface="ＭＳ Ｐゴシック" charset="0"/>
                <a:cs typeface="Abadi MT Condensed Light"/>
              </a:rPr>
              <a:t>Complementary literals P</a:t>
            </a:r>
            <a:r>
              <a:rPr lang="en-US" sz="2000" baseline="-25000" dirty="0">
                <a:solidFill>
                  <a:srgbClr val="FF0000"/>
                </a:solidFill>
                <a:ea typeface="ＭＳ Ｐゴシック" charset="0"/>
                <a:cs typeface="Abadi MT Condensed Light"/>
              </a:rPr>
              <a:t>1 </a:t>
            </a:r>
            <a:r>
              <a:rPr lang="en-US" sz="2000" dirty="0">
                <a:solidFill>
                  <a:srgbClr val="FF0000"/>
                </a:solidFill>
                <a:ea typeface="ＭＳ Ｐゴシック" charset="0"/>
                <a:cs typeface="Abadi MT Condensed Light"/>
              </a:rPr>
              <a:t>and </a:t>
            </a:r>
            <a:r>
              <a:rPr lang="en-US" sz="2000" dirty="0">
                <a:solidFill>
                  <a:srgbClr val="FF0000"/>
                </a:solidFill>
                <a:ea typeface="ＭＳ Ｐゴシック" charset="0"/>
                <a:cs typeface="Abadi MT Condensed Light"/>
                <a:sym typeface="Symbol" charset="0"/>
              </a:rPr>
              <a:t></a:t>
            </a:r>
            <a:r>
              <a:rPr lang="en-US" sz="2000" dirty="0">
                <a:solidFill>
                  <a:srgbClr val="FF0000"/>
                </a:solidFill>
                <a:ea typeface="ＭＳ Ｐゴシック" charset="0"/>
                <a:cs typeface="Abadi MT Condensed Light"/>
              </a:rPr>
              <a:t>P</a:t>
            </a:r>
            <a:r>
              <a:rPr lang="en-US" sz="2000" baseline="-25000" dirty="0">
                <a:solidFill>
                  <a:srgbClr val="FF0000"/>
                </a:solidFill>
                <a:ea typeface="ＭＳ Ｐゴシック" charset="0"/>
                <a:cs typeface="Abadi MT Condensed Light"/>
              </a:rPr>
              <a:t>1  </a:t>
            </a:r>
            <a:r>
              <a:rPr lang="ja-JP" altLang="en-US" sz="2000" dirty="0">
                <a:solidFill>
                  <a:srgbClr val="FF0000"/>
                </a:solidFill>
                <a:ea typeface="ＭＳ Ｐゴシック" charset="0"/>
                <a:cs typeface="Abadi MT Condensed Light"/>
              </a:rPr>
              <a:t>“</a:t>
            </a:r>
            <a:r>
              <a:rPr lang="en-US" sz="2000" dirty="0">
                <a:solidFill>
                  <a:srgbClr val="FF0000"/>
                </a:solidFill>
                <a:ea typeface="ＭＳ Ｐゴシック" charset="0"/>
                <a:cs typeface="Abadi MT Condensed Light"/>
              </a:rPr>
              <a:t>cancel out</a:t>
            </a:r>
            <a:r>
              <a:rPr lang="ja-JP" altLang="en-US" sz="2000" dirty="0">
                <a:solidFill>
                  <a:srgbClr val="FF0000"/>
                </a:solidFill>
                <a:ea typeface="ＭＳ Ｐゴシック" charset="0"/>
                <a:cs typeface="Abadi MT Condensed Light"/>
              </a:rPr>
              <a:t>”</a:t>
            </a:r>
            <a:endParaRPr lang="en-US" sz="2000" dirty="0">
              <a:solidFill>
                <a:srgbClr val="FF0000"/>
              </a:solidFill>
              <a:ea typeface="ＭＳ Ｐゴシック" charset="0"/>
              <a:cs typeface="Abadi MT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45860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3A211CCB-A60D-F942-9B94-2C9AEA039834}" type="slidenum">
              <a:rPr lang="en-US" sz="1400"/>
              <a:pPr eaLnBrk="1" hangingPunct="1"/>
              <a:t>66</a:t>
            </a:fld>
            <a:endParaRPr lang="en-US" sz="140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Resolution in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Wumpus</a:t>
            </a:r>
            <a:r>
              <a:rPr lang="en-US" dirty="0">
                <a:ea typeface="ＭＳ Ｐゴシック" charset="0"/>
                <a:cs typeface="ＭＳ Ｐゴシック" charset="0"/>
              </a:rPr>
              <a:t> World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There is a pit at 2,1 or 2,3 or 1,2 or 3,2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</a:rPr>
              <a:t>P</a:t>
            </a:r>
            <a:r>
              <a:rPr lang="en-US" sz="2400" baseline="-25000" dirty="0">
                <a:ea typeface="ＭＳ Ｐゴシック" charset="0"/>
              </a:rPr>
              <a:t>21 </a:t>
            </a:r>
            <a:r>
              <a:rPr lang="en-US" sz="2400" b="1" dirty="0">
                <a:ea typeface="ＭＳ Ｐゴシック" charset="0"/>
                <a:sym typeface="Symbol" charset="0"/>
              </a:rPr>
              <a:t> </a:t>
            </a:r>
            <a:r>
              <a:rPr lang="en-US" sz="2400" dirty="0">
                <a:ea typeface="ＭＳ Ｐゴシック" charset="0"/>
              </a:rPr>
              <a:t>P</a:t>
            </a:r>
            <a:r>
              <a:rPr lang="en-US" sz="2400" baseline="-25000" dirty="0">
                <a:ea typeface="ＭＳ Ｐゴシック" charset="0"/>
              </a:rPr>
              <a:t>23 </a:t>
            </a:r>
            <a:r>
              <a:rPr lang="en-US" sz="2400" b="1" dirty="0">
                <a:ea typeface="ＭＳ Ｐゴシック" charset="0"/>
                <a:sym typeface="Symbol" charset="0"/>
              </a:rPr>
              <a:t> </a:t>
            </a:r>
            <a:r>
              <a:rPr lang="en-US" sz="2400" dirty="0">
                <a:ea typeface="ＭＳ Ｐゴシック" charset="0"/>
              </a:rPr>
              <a:t>P</a:t>
            </a:r>
            <a:r>
              <a:rPr lang="en-US" sz="2400" baseline="-25000" dirty="0">
                <a:ea typeface="ＭＳ Ｐゴシック" charset="0"/>
              </a:rPr>
              <a:t>12 </a:t>
            </a:r>
            <a:r>
              <a:rPr lang="en-US" sz="2400" b="1" dirty="0">
                <a:ea typeface="ＭＳ Ｐゴシック" charset="0"/>
                <a:sym typeface="Symbol" charset="0"/>
              </a:rPr>
              <a:t> </a:t>
            </a:r>
            <a:r>
              <a:rPr lang="en-US" sz="2400" dirty="0">
                <a:ea typeface="ＭＳ Ｐゴシック" charset="0"/>
              </a:rPr>
              <a:t>P</a:t>
            </a:r>
            <a:r>
              <a:rPr lang="en-US" sz="2400" baseline="-25000" dirty="0">
                <a:ea typeface="ＭＳ Ｐゴシック" charset="0"/>
              </a:rPr>
              <a:t>32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There is no pit at 2,1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  <a:sym typeface="Symbol" charset="0"/>
              </a:rPr>
              <a:t></a:t>
            </a:r>
            <a:r>
              <a:rPr lang="en-US" sz="2400" dirty="0">
                <a:ea typeface="ＭＳ Ｐゴシック" charset="0"/>
              </a:rPr>
              <a:t>P</a:t>
            </a:r>
            <a:r>
              <a:rPr lang="en-US" sz="2400" baseline="-25000" dirty="0">
                <a:ea typeface="ＭＳ Ｐゴシック" charset="0"/>
              </a:rPr>
              <a:t>21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Therefore (by resolution) the pit must be at 2,3 or 1,2 or 3,2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</a:rPr>
              <a:t>P</a:t>
            </a:r>
            <a:r>
              <a:rPr lang="en-US" sz="2400" baseline="-25000" dirty="0">
                <a:ea typeface="ＭＳ Ｐゴシック" charset="0"/>
              </a:rPr>
              <a:t>23 </a:t>
            </a:r>
            <a:r>
              <a:rPr lang="en-US" sz="2400" b="1" dirty="0">
                <a:ea typeface="ＭＳ Ｐゴシック" charset="0"/>
                <a:sym typeface="Symbol" charset="0"/>
              </a:rPr>
              <a:t> </a:t>
            </a:r>
            <a:r>
              <a:rPr lang="en-US" sz="2400" dirty="0">
                <a:ea typeface="ＭＳ Ｐゴシック" charset="0"/>
              </a:rPr>
              <a:t>P</a:t>
            </a:r>
            <a:r>
              <a:rPr lang="en-US" sz="2400" baseline="-25000" dirty="0">
                <a:ea typeface="ＭＳ Ｐゴシック" charset="0"/>
              </a:rPr>
              <a:t>12 </a:t>
            </a:r>
            <a:r>
              <a:rPr lang="en-US" sz="2400" b="1" dirty="0">
                <a:ea typeface="ＭＳ Ｐゴシック" charset="0"/>
                <a:sym typeface="Symbol" charset="0"/>
              </a:rPr>
              <a:t> </a:t>
            </a:r>
            <a:r>
              <a:rPr lang="en-US" sz="2400" dirty="0">
                <a:ea typeface="ＭＳ Ｐゴシック" charset="0"/>
              </a:rPr>
              <a:t>P</a:t>
            </a:r>
            <a:r>
              <a:rPr lang="en-US" sz="2400" baseline="-25000" dirty="0">
                <a:ea typeface="ＭＳ Ｐゴシック" charset="0"/>
              </a:rPr>
              <a:t>32</a:t>
            </a:r>
          </a:p>
        </p:txBody>
      </p:sp>
      <p:sp>
        <p:nvSpPr>
          <p:cNvPr id="5" name="Rectangle 4"/>
          <p:cNvSpPr/>
          <p:nvPr/>
        </p:nvSpPr>
        <p:spPr>
          <a:xfrm>
            <a:off x="1905000" y="5105400"/>
            <a:ext cx="5257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dirty="0"/>
              <a:t>P</a:t>
            </a:r>
            <a:r>
              <a:rPr lang="en-US" sz="2800" baseline="-25000" dirty="0"/>
              <a:t>21 </a:t>
            </a:r>
            <a:r>
              <a:rPr lang="en-US" sz="2800" b="1" dirty="0">
                <a:sym typeface="Symbol" charset="0"/>
              </a:rPr>
              <a:t> </a:t>
            </a:r>
            <a:r>
              <a:rPr lang="en-US" sz="2800" dirty="0"/>
              <a:t>P</a:t>
            </a:r>
            <a:r>
              <a:rPr lang="en-US" sz="2800" baseline="-25000" dirty="0"/>
              <a:t>23 </a:t>
            </a:r>
            <a:r>
              <a:rPr lang="en-US" sz="2800" b="1" dirty="0">
                <a:sym typeface="Symbol" charset="0"/>
              </a:rPr>
              <a:t> </a:t>
            </a:r>
            <a:r>
              <a:rPr lang="en-US" sz="2800" dirty="0"/>
              <a:t>P</a:t>
            </a:r>
            <a:r>
              <a:rPr lang="en-US" sz="2800" baseline="-25000" dirty="0"/>
              <a:t>12 </a:t>
            </a:r>
            <a:r>
              <a:rPr lang="en-US" sz="2800" b="1" dirty="0">
                <a:sym typeface="Symbol" charset="0"/>
              </a:rPr>
              <a:t> </a:t>
            </a:r>
            <a:r>
              <a:rPr lang="en-US" sz="2800" dirty="0" smtClean="0"/>
              <a:t>P</a:t>
            </a:r>
            <a:r>
              <a:rPr lang="en-US" sz="2800" baseline="-25000" dirty="0" smtClean="0"/>
              <a:t>32</a:t>
            </a:r>
            <a:r>
              <a:rPr lang="en-US" sz="2800" dirty="0" smtClean="0"/>
              <a:t>, ¬P</a:t>
            </a:r>
            <a:r>
              <a:rPr lang="en-US" sz="2800" baseline="-25000" dirty="0" smtClean="0"/>
              <a:t>21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 </a:t>
            </a:r>
            <a:r>
              <a:rPr lang="en-US" sz="2800" dirty="0" smtClean="0"/>
              <a:t>      P</a:t>
            </a:r>
            <a:r>
              <a:rPr lang="en-US" sz="2800" baseline="-25000" dirty="0" smtClean="0"/>
              <a:t>23 </a:t>
            </a:r>
            <a:r>
              <a:rPr lang="en-US" sz="2800" b="1" dirty="0">
                <a:sym typeface="Symbol" charset="0"/>
              </a:rPr>
              <a:t> </a:t>
            </a:r>
            <a:r>
              <a:rPr lang="en-US" sz="2800" dirty="0"/>
              <a:t>P</a:t>
            </a:r>
            <a:r>
              <a:rPr lang="en-US" sz="2800" baseline="-25000" dirty="0"/>
              <a:t>12 </a:t>
            </a:r>
            <a:r>
              <a:rPr lang="en-US" sz="2800" b="1" dirty="0">
                <a:sym typeface="Symbol" charset="0"/>
              </a:rPr>
              <a:t> </a:t>
            </a:r>
            <a:r>
              <a:rPr lang="en-US" sz="2800" dirty="0" smtClean="0"/>
              <a:t>P</a:t>
            </a:r>
            <a:r>
              <a:rPr lang="en-US" sz="2800" baseline="-25000" dirty="0" smtClean="0"/>
              <a:t>32</a:t>
            </a:r>
            <a:endParaRPr lang="en-US" sz="2800" baseline="-25000" dirty="0"/>
          </a:p>
        </p:txBody>
      </p:sp>
      <p:cxnSp>
        <p:nvCxnSpPr>
          <p:cNvPr id="3" name="Straight Connector 2"/>
          <p:cNvCxnSpPr>
            <a:stCxn id="5" idx="1"/>
            <a:endCxn id="5" idx="3"/>
          </p:cNvCxnSpPr>
          <p:nvPr/>
        </p:nvCxnSpPr>
        <p:spPr>
          <a:xfrm>
            <a:off x="1905000" y="5797898"/>
            <a:ext cx="5257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63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FCDE1ACE-A097-F144-93B3-50F4FDC50916}" type="slidenum">
              <a:rPr lang="en-US" sz="1400"/>
              <a:pPr eaLnBrk="1" hangingPunct="1"/>
              <a:t>67</a:t>
            </a:fld>
            <a:endParaRPr lang="en-US" sz="140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+mn-lt"/>
                <a:ea typeface="ＭＳ Ｐゴシック" charset="0"/>
                <a:cs typeface="ＭＳ Ｐゴシック" charset="0"/>
              </a:rPr>
              <a:t>Resolution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Any complete search algorithm, applying only the resolution rule, can derive any conclusion entailed by any KB in propositional logic.</a:t>
            </a:r>
          </a:p>
          <a:p>
            <a:pPr eaLnBrk="1" hangingPunct="1"/>
            <a:endParaRPr lang="en-US" dirty="0"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68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F227479A-EB02-4340-B1CF-B7D554CC74A6}" type="slidenum">
              <a:rPr lang="en-US" sz="1400"/>
              <a:pPr eaLnBrk="1" hangingPunct="1"/>
              <a:t>68</a:t>
            </a:fld>
            <a:endParaRPr lang="en-US" sz="140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Proof using Resolution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To try to prove P from KB: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Convert KB and P into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CNF 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	</a:t>
            </a:r>
            <a:r>
              <a:rPr lang="en-US" sz="2400" dirty="0" smtClean="0">
                <a:ea typeface="ＭＳ Ｐゴシック" charset="0"/>
                <a:cs typeface="ＭＳ Ｐゴシック" charset="0"/>
              </a:rPr>
              <a:t>(Conjunctive Normal Form – Conjunction of clauses, 	clauses joined by ‘and’ relation)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To prove P, prove </a:t>
            </a: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KB </a:t>
            </a:r>
            <a:r>
              <a:rPr lang="en-US" b="1" dirty="0">
                <a:ea typeface="ＭＳ Ｐゴシック" charset="0"/>
                <a:cs typeface="ＭＳ Ｐゴシック" charset="0"/>
                <a:sym typeface="Symbol" charset="0"/>
              </a:rPr>
              <a:t></a:t>
            </a: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 P is contradictory (empty clause)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Specifically, apply resolution using a complete search algorithm until:</a:t>
            </a:r>
            <a:endParaRPr lang="en-US" dirty="0">
              <a:ea typeface="ＭＳ Ｐゴシック" charset="0"/>
              <a:cs typeface="ＭＳ Ｐゴシック" charset="0"/>
              <a:sym typeface="Symbol" charset="0"/>
            </a:endParaRPr>
          </a:p>
          <a:p>
            <a:pPr lvl="2">
              <a:lnSpc>
                <a:spcPct val="90000"/>
              </a:lnSpc>
            </a:pPr>
            <a:r>
              <a:rPr lang="en-US" sz="2200" dirty="0">
                <a:ea typeface="ＭＳ Ｐゴシック" charset="0"/>
                <a:sym typeface="Symbol" charset="0"/>
              </a:rPr>
              <a:t>No new clauses can be added, (KB does not entail P)</a:t>
            </a:r>
          </a:p>
          <a:p>
            <a:pPr lvl="2">
              <a:lnSpc>
                <a:spcPct val="90000"/>
              </a:lnSpc>
            </a:pPr>
            <a:r>
              <a:rPr lang="en-US" sz="2200" dirty="0">
                <a:ea typeface="ＭＳ Ｐゴシック" charset="0"/>
                <a:sym typeface="Symbol" charset="0"/>
              </a:rPr>
              <a:t>The empty clause is derived (KB does entail P)</a:t>
            </a:r>
            <a:r>
              <a:rPr lang="en-US" sz="2200" dirty="0">
                <a:ea typeface="ＭＳ Ｐゴシック" charset="0"/>
                <a:cs typeface="ＭＳ Ｐゴシック" charset="0"/>
                <a:sym typeface="Symbol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546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Resolution algorithm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Proof by contradiction, i.e., show </a:t>
            </a:r>
            <a:r>
              <a:rPr lang="en-US" sz="2400" i="1"/>
              <a:t>KB</a:t>
            </a:r>
            <a:r>
              <a:rPr lang="en-US" sz="2400">
                <a:sym typeface="Symbol" charset="0"/>
              </a:rPr>
              <a:t></a:t>
            </a:r>
            <a:r>
              <a:rPr lang="en-US" sz="2400"/>
              <a:t>α unsatisfiable
</a:t>
            </a:r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81" t="28125" r="5469" b="32292"/>
          <a:stretch>
            <a:fillRect/>
          </a:stretch>
        </p:blipFill>
        <p:spPr bwMode="auto">
          <a:xfrm>
            <a:off x="609600" y="2286000"/>
            <a:ext cx="7772400" cy="335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8422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</a:rPr>
              <a:t>(1pt) What is the best move for Player A? Is this an optimal move for Player B?</a:t>
            </a:r>
          </a:p>
          <a:p>
            <a:pPr marL="9144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</a:rPr>
              <a:t>(1,1), Not optimal for B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</a:rPr>
              <a:t>  </a:t>
            </a:r>
          </a:p>
          <a:p>
            <a:pPr marL="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</a:rPr>
              <a:t>(1pt) Briefly explain why no alpha-beta style pruning is possible in the general non-zero sum case. </a:t>
            </a:r>
          </a:p>
          <a:p>
            <a:pPr marL="5334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</a:rPr>
              <a:t>Hint : think First about the case where UA (s ) = UB (s ) for all nodes.</a:t>
            </a:r>
          </a:p>
          <a:p>
            <a:pPr marL="13716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Char char="-"/>
            </a:pPr>
            <a:r>
              <a:rPr lang="en" sz="2400" dirty="0">
                <a:solidFill>
                  <a:schemeClr val="dk1"/>
                </a:solidFill>
              </a:rPr>
              <a:t>Dependency between the optimizations</a:t>
            </a:r>
          </a:p>
          <a:p>
            <a:pPr marL="13716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Char char="-"/>
            </a:pPr>
            <a:r>
              <a:rPr lang="en" sz="2400" dirty="0">
                <a:solidFill>
                  <a:schemeClr val="dk1"/>
                </a:solidFill>
              </a:rPr>
              <a:t>Possibility of a win-win case</a:t>
            </a:r>
          </a:p>
        </p:txBody>
      </p:sp>
    </p:spTree>
    <p:extLst>
      <p:ext uri="{BB962C8B-B14F-4D97-AF65-F5344CB8AC3E}">
        <p14:creationId xmlns:p14="http://schemas.microsoft.com/office/powerpoint/2010/main" val="3856812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A3B9DE1B-F046-DA4D-9E9C-37928F7EF016}" type="slidenum">
              <a:rPr lang="en-US" sz="1400" smtClean="0"/>
              <a:pPr eaLnBrk="1" hangingPunct="1"/>
              <a:t>70</a:t>
            </a:fld>
            <a:endParaRPr lang="en-US" sz="140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charset="0"/>
                <a:cs typeface="ＭＳ Ｐゴシック" charset="0"/>
              </a:rPr>
              <a:t>Simple Resolution EG 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charset="0"/>
                <a:cs typeface="ＭＳ Ｐゴシック" charset="0"/>
              </a:rPr>
              <a:t>When the agent is in 1,1, there is no breeze, so there can be no pits in neighboring squares</a:t>
            </a:r>
          </a:p>
          <a:p>
            <a:pPr lvl="1"/>
            <a:r>
              <a:rPr lang="en-US" smtClean="0">
                <a:ea typeface="ＭＳ Ｐゴシック" charset="0"/>
                <a:cs typeface="ＭＳ Ｐゴシック" charset="0"/>
              </a:rPr>
              <a:t>KB: (B</a:t>
            </a:r>
            <a:r>
              <a:rPr lang="en-US" baseline="-25000" smtClean="0">
                <a:ea typeface="ＭＳ Ｐゴシック" charset="0"/>
                <a:cs typeface="ＭＳ Ｐゴシック" charset="0"/>
              </a:rPr>
              <a:t>11</a:t>
            </a:r>
            <a:r>
              <a:rPr lang="en-US" smtClean="0">
                <a:ea typeface="ＭＳ Ｐゴシック" charset="0"/>
                <a:cs typeface="ＭＳ Ｐゴシック" charset="0"/>
              </a:rPr>
              <a:t> </a:t>
            </a:r>
            <a:r>
              <a:rPr lang="en-US" smtClean="0">
                <a:ea typeface="ＭＳ Ｐゴシック" charset="0"/>
                <a:cs typeface="ＭＳ Ｐゴシック" charset="0"/>
                <a:sym typeface="Wingdings"/>
              </a:rPr>
              <a:t></a:t>
            </a:r>
            <a:r>
              <a:rPr lang="en-US" smtClean="0">
                <a:ea typeface="ＭＳ Ｐゴシック" charset="0"/>
                <a:cs typeface="ＭＳ Ｐゴシック" charset="0"/>
                <a:sym typeface="Wingdings" charset="0"/>
              </a:rPr>
              <a:t> (P</a:t>
            </a:r>
            <a:r>
              <a:rPr lang="en-US" baseline="-25000" smtClean="0">
                <a:ea typeface="ＭＳ Ｐゴシック" charset="0"/>
                <a:cs typeface="ＭＳ Ｐゴシック" charset="0"/>
                <a:sym typeface="Wingdings" charset="0"/>
              </a:rPr>
              <a:t>12</a:t>
            </a:r>
            <a:r>
              <a:rPr lang="en-US" smtClean="0">
                <a:ea typeface="ＭＳ Ｐゴシック" charset="0"/>
                <a:cs typeface="ＭＳ Ｐゴシック" charset="0"/>
                <a:sym typeface="Wingdings" charset="0"/>
              </a:rPr>
              <a:t> v P</a:t>
            </a:r>
            <a:r>
              <a:rPr lang="en-US" baseline="-25000" smtClean="0">
                <a:ea typeface="ＭＳ Ｐゴシック" charset="0"/>
                <a:cs typeface="ＭＳ Ｐゴシック" charset="0"/>
                <a:sym typeface="Wingdings" charset="0"/>
              </a:rPr>
              <a:t>21</a:t>
            </a:r>
            <a:r>
              <a:rPr lang="en-US" smtClean="0">
                <a:ea typeface="ＭＳ Ｐゴシック" charset="0"/>
                <a:cs typeface="ＭＳ Ｐゴシック" charset="0"/>
                <a:sym typeface="Wingdings" charset="0"/>
              </a:rPr>
              <a:t>)); </a:t>
            </a:r>
            <a:r>
              <a:rPr lang="en-US" smtClean="0">
                <a:sym typeface="Symbol" charset="0"/>
              </a:rPr>
              <a:t></a:t>
            </a:r>
            <a:r>
              <a:rPr lang="en-US" smtClean="0">
                <a:ea typeface="ＭＳ Ｐゴシック" charset="0"/>
                <a:cs typeface="ＭＳ Ｐゴシック" charset="0"/>
                <a:sym typeface="Wingdings" charset="0"/>
              </a:rPr>
              <a:t>B</a:t>
            </a:r>
            <a:r>
              <a:rPr lang="en-US" baseline="-25000" smtClean="0">
                <a:ea typeface="ＭＳ Ｐゴシック" charset="0"/>
                <a:cs typeface="ＭＳ Ｐゴシック" charset="0"/>
                <a:sym typeface="Wingdings" charset="0"/>
              </a:rPr>
              <a:t>11</a:t>
            </a:r>
          </a:p>
          <a:p>
            <a:pPr lvl="1"/>
            <a:r>
              <a:rPr lang="en-US" smtClean="0">
                <a:ea typeface="ＭＳ Ｐゴシック" charset="0"/>
                <a:cs typeface="ＭＳ Ｐゴシック" charset="0"/>
                <a:sym typeface="Wingdings" charset="0"/>
              </a:rPr>
              <a:t>Prove:  </a:t>
            </a:r>
            <a:r>
              <a:rPr lang="en-US" smtClean="0">
                <a:sym typeface="Symbol" charset="0"/>
              </a:rPr>
              <a:t></a:t>
            </a:r>
            <a:r>
              <a:rPr lang="en-US" smtClean="0">
                <a:ea typeface="ＭＳ Ｐゴシック" charset="0"/>
                <a:cs typeface="ＭＳ Ｐゴシック" charset="0"/>
                <a:sym typeface="Wingdings" charset="0"/>
              </a:rPr>
              <a:t>P</a:t>
            </a:r>
            <a:r>
              <a:rPr lang="en-US" baseline="-25000" smtClean="0">
                <a:ea typeface="ＭＳ Ｐゴシック" charset="0"/>
                <a:cs typeface="ＭＳ Ｐゴシック" charset="0"/>
                <a:sym typeface="Wingdings" charset="0"/>
              </a:rPr>
              <a:t>12</a:t>
            </a:r>
            <a:r>
              <a:rPr lang="en-US" smtClean="0">
                <a:ea typeface="ＭＳ Ｐゴシック" charset="0"/>
                <a:cs typeface="ＭＳ Ｐゴシック" charset="0"/>
                <a:sym typeface="Wingdings" charset="0"/>
              </a:rPr>
              <a:t>. </a:t>
            </a:r>
            <a:endParaRPr lang="en-US" dirty="0" smtClean="0">
              <a:ea typeface="ＭＳ Ｐゴシック" charset="0"/>
              <a:cs typeface="ＭＳ Ｐゴシック" charset="0"/>
              <a:sym typeface="Wingding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51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Forward and backward chaining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>
                <a:solidFill>
                  <a:schemeClr val="accent2"/>
                </a:solidFill>
              </a:rPr>
              <a:t>Horn Form</a:t>
            </a:r>
            <a:r>
              <a:rPr lang="en-US" sz="2000" dirty="0"/>
              <a:t> (restricted)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800" dirty="0" smtClean="0"/>
              <a:t>KB </a:t>
            </a:r>
            <a:r>
              <a:rPr lang="en-US" sz="1800" dirty="0"/>
              <a:t>= </a:t>
            </a:r>
            <a:r>
              <a:rPr lang="en-US" sz="1800" dirty="0">
                <a:solidFill>
                  <a:srgbClr val="FF0000"/>
                </a:solidFill>
              </a:rPr>
              <a:t>conjunction</a:t>
            </a:r>
            <a:r>
              <a:rPr lang="en-US" sz="1800" dirty="0"/>
              <a:t> of </a:t>
            </a:r>
            <a:r>
              <a:rPr lang="en-US" sz="1800" dirty="0">
                <a:solidFill>
                  <a:srgbClr val="FF0000"/>
                </a:solidFill>
              </a:rPr>
              <a:t>Horn clauses</a:t>
            </a:r>
            <a:r>
              <a:rPr lang="en-US" sz="1800" dirty="0"/>
              <a:t>
</a:t>
            </a:r>
            <a:r>
              <a:rPr lang="en-US" sz="1800" dirty="0" smtClean="0"/>
              <a:t>Horn </a:t>
            </a:r>
            <a:r>
              <a:rPr lang="en-US" sz="1800" dirty="0" err="1" smtClean="0"/>
              <a:t>Clauss</a:t>
            </a:r>
            <a:r>
              <a:rPr lang="en-US" sz="1800" dirty="0" smtClean="0"/>
              <a:t> is a </a:t>
            </a:r>
            <a:r>
              <a:rPr lang="en-US" sz="1800" dirty="0" smtClean="0">
                <a:ea typeface="ＭＳ Ｐゴシック" charset="0"/>
                <a:cs typeface="ＭＳ Ｐゴシック" charset="0"/>
              </a:rPr>
              <a:t>clause 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with at most one positive </a:t>
            </a:r>
            <a:r>
              <a:rPr lang="en-US" sz="1800" dirty="0" smtClean="0">
                <a:ea typeface="ＭＳ Ｐゴシック" charset="0"/>
                <a:cs typeface="ＭＳ Ｐゴシック" charset="0"/>
              </a:rPr>
              <a:t>literal</a:t>
            </a:r>
            <a:endParaRPr lang="en-US" sz="1800" dirty="0"/>
          </a:p>
          <a:p>
            <a:pPr lvl="1">
              <a:lnSpc>
                <a:spcPct val="80000"/>
              </a:lnSpc>
            </a:pPr>
            <a:r>
              <a:rPr lang="en-US" sz="1800" dirty="0"/>
              <a:t>Horn clause = </a:t>
            </a:r>
          </a:p>
          <a:p>
            <a:pPr lvl="2">
              <a:lnSpc>
                <a:spcPct val="80000"/>
              </a:lnSpc>
            </a:pPr>
            <a:r>
              <a:rPr lang="en-US" sz="1600" dirty="0"/>
              <a:t>proposition symbol;  or</a:t>
            </a:r>
          </a:p>
          <a:p>
            <a:pPr lvl="2">
              <a:lnSpc>
                <a:spcPct val="80000"/>
              </a:lnSpc>
            </a:pPr>
            <a:r>
              <a:rPr lang="en-US" sz="1600" dirty="0"/>
              <a:t>(conjunction of symbols) </a:t>
            </a:r>
            <a:r>
              <a:rPr lang="en-US" sz="1600" dirty="0">
                <a:sym typeface="Symbol" charset="0"/>
              </a:rPr>
              <a:t> </a:t>
            </a:r>
            <a:r>
              <a:rPr lang="en-US" sz="1600" dirty="0"/>
              <a:t>symbol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E.g., C </a:t>
            </a:r>
            <a:r>
              <a:rPr lang="en-US" sz="1800" dirty="0">
                <a:sym typeface="Symbol" charset="0"/>
              </a:rPr>
              <a:t></a:t>
            </a:r>
            <a:r>
              <a:rPr lang="en-US" sz="1800" dirty="0"/>
              <a:t> (B </a:t>
            </a:r>
            <a:r>
              <a:rPr lang="en-US" sz="1800" dirty="0">
                <a:sym typeface="Symbol" charset="0"/>
              </a:rPr>
              <a:t></a:t>
            </a:r>
            <a:r>
              <a:rPr lang="en-US" sz="1800" dirty="0"/>
              <a:t> A) </a:t>
            </a:r>
            <a:r>
              <a:rPr lang="en-US" sz="1800" dirty="0">
                <a:sym typeface="Symbol" charset="0"/>
              </a:rPr>
              <a:t></a:t>
            </a:r>
            <a:r>
              <a:rPr lang="en-US" sz="1800" dirty="0"/>
              <a:t> (C </a:t>
            </a:r>
            <a:r>
              <a:rPr lang="en-US" sz="1800" dirty="0">
                <a:sym typeface="Symbol" charset="0"/>
              </a:rPr>
              <a:t></a:t>
            </a:r>
            <a:r>
              <a:rPr lang="en-US" sz="1800" dirty="0"/>
              <a:t> D </a:t>
            </a:r>
            <a:r>
              <a:rPr lang="en-US" sz="1800" dirty="0">
                <a:sym typeface="Symbol" charset="0"/>
              </a:rPr>
              <a:t></a:t>
            </a:r>
            <a:r>
              <a:rPr lang="en-US" sz="1800" dirty="0"/>
              <a:t> B)
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chemeClr val="accent2"/>
                </a:solidFill>
              </a:rPr>
              <a:t>Modus Ponens</a:t>
            </a:r>
            <a:r>
              <a:rPr lang="en-US" sz="2000" dirty="0"/>
              <a:t> (for Horn Form): complete for Horn KBs
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sz="2000" dirty="0"/>
              <a:t>α</a:t>
            </a:r>
            <a:r>
              <a:rPr lang="en-US" sz="2000" baseline="-25000" dirty="0"/>
              <a:t>1</a:t>
            </a:r>
            <a:r>
              <a:rPr lang="en-US" sz="2000" dirty="0"/>
              <a:t>, … ,α</a:t>
            </a:r>
            <a:r>
              <a:rPr lang="en-US" sz="2000" baseline="-25000" dirty="0"/>
              <a:t>n</a:t>
            </a:r>
            <a:r>
              <a:rPr lang="en-US" sz="2000" dirty="0"/>
              <a:t>,		α</a:t>
            </a:r>
            <a:r>
              <a:rPr lang="en-US" sz="2000" baseline="-25000" dirty="0"/>
              <a:t>1</a:t>
            </a:r>
            <a:r>
              <a:rPr lang="en-US" sz="2000" dirty="0"/>
              <a:t> </a:t>
            </a:r>
            <a:r>
              <a:rPr lang="en-US" sz="2000" dirty="0">
                <a:sym typeface="Symbol" charset="0"/>
              </a:rPr>
              <a:t></a:t>
            </a:r>
            <a:r>
              <a:rPr lang="en-US" sz="2000" dirty="0"/>
              <a:t> … </a:t>
            </a:r>
            <a:r>
              <a:rPr lang="en-US" sz="2000" dirty="0">
                <a:sym typeface="Symbol" charset="0"/>
              </a:rPr>
              <a:t></a:t>
            </a:r>
            <a:r>
              <a:rPr lang="en-US" sz="2000" dirty="0"/>
              <a:t> α</a:t>
            </a:r>
            <a:r>
              <a:rPr lang="en-US" sz="2000" baseline="-25000" dirty="0"/>
              <a:t>n</a:t>
            </a:r>
            <a:r>
              <a:rPr lang="en-US" sz="2000" dirty="0"/>
              <a:t> </a:t>
            </a:r>
            <a:r>
              <a:rPr lang="en-US" sz="2000" dirty="0">
                <a:sym typeface="Symbol" charset="0"/>
              </a:rPr>
              <a:t></a:t>
            </a:r>
            <a:r>
              <a:rPr lang="en-US" sz="2000" dirty="0"/>
              <a:t> </a:t>
            </a:r>
            <a:r>
              <a:rPr lang="el-GR" sz="2000" dirty="0">
                <a:cs typeface="Arial" charset="0"/>
              </a:rPr>
              <a:t>β</a:t>
            </a:r>
            <a:r>
              <a:rPr lang="en-US" sz="2000" dirty="0"/>
              <a:t>
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l-GR" sz="2000" dirty="0">
                <a:cs typeface="Arial" charset="0"/>
              </a:rPr>
              <a:t>β</a:t>
            </a: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Can be used with </a:t>
            </a:r>
            <a:r>
              <a:rPr lang="en-US" sz="2000" dirty="0">
                <a:solidFill>
                  <a:schemeClr val="accent2"/>
                </a:solidFill>
              </a:rPr>
              <a:t>forward chaining</a:t>
            </a:r>
            <a:r>
              <a:rPr lang="en-US" sz="2000" dirty="0"/>
              <a:t> or </a:t>
            </a:r>
            <a:r>
              <a:rPr lang="en-US" sz="2000" dirty="0">
                <a:solidFill>
                  <a:schemeClr val="accent2"/>
                </a:solidFill>
              </a:rPr>
              <a:t>backward chaining</a:t>
            </a:r>
            <a:r>
              <a:rPr lang="en-US" sz="2000" dirty="0"/>
              <a:t>.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These algorithms are very natural and run in </a:t>
            </a:r>
            <a:r>
              <a:rPr lang="en-US" sz="2000" dirty="0">
                <a:solidFill>
                  <a:srgbClr val="FF0000"/>
                </a:solidFill>
              </a:rPr>
              <a:t>linear</a:t>
            </a:r>
            <a:r>
              <a:rPr lang="en-US" sz="2000" dirty="0"/>
              <a:t> time
</a:t>
            </a:r>
          </a:p>
        </p:txBody>
      </p:sp>
      <p:sp>
        <p:nvSpPr>
          <p:cNvPr id="41988" name="Line 4"/>
          <p:cNvSpPr>
            <a:spLocks noChangeShapeType="1"/>
          </p:cNvSpPr>
          <p:nvPr/>
        </p:nvSpPr>
        <p:spPr bwMode="auto">
          <a:xfrm>
            <a:off x="1828800" y="4800600"/>
            <a:ext cx="533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910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Forward chaining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Idea: fire any rule whose premises are satisfied in the </a:t>
            </a:r>
            <a:r>
              <a:rPr lang="en-US" sz="2400" i="1"/>
              <a:t>KB</a:t>
            </a:r>
            <a:r>
              <a:rPr lang="en-US" sz="2400"/>
              <a:t>,</a:t>
            </a:r>
          </a:p>
          <a:p>
            <a:pPr lvl="1"/>
            <a:r>
              <a:rPr lang="en-US" sz="2000"/>
              <a:t>add its conclusion to the </a:t>
            </a:r>
            <a:r>
              <a:rPr lang="en-US" sz="2000" i="1"/>
              <a:t>KB</a:t>
            </a:r>
            <a:r>
              <a:rPr lang="en-US" sz="2000"/>
              <a:t>, until query is found</a:t>
            </a:r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63" t="32292" r="4688" b="30208"/>
          <a:stretch>
            <a:fillRect/>
          </a:stretch>
        </p:blipFill>
        <p:spPr bwMode="auto">
          <a:xfrm>
            <a:off x="2057400" y="2895600"/>
            <a:ext cx="5029200" cy="323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3045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Forward chaining algorithm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0"/>
            <a:ext cx="8229600" cy="7921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Forward chaining is sound and complete for Horn KB
</a:t>
            </a:r>
          </a:p>
        </p:txBody>
      </p:sp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0" t="30208" r="781" b="17708"/>
          <a:stretch>
            <a:fillRect/>
          </a:stretch>
        </p:blipFill>
        <p:spPr bwMode="auto">
          <a:xfrm>
            <a:off x="990600" y="1524000"/>
            <a:ext cx="66294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0065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61" name="Picture 5" descr="fc-horn-example0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24000"/>
            <a:ext cx="3125788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Forward chaining example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63" t="32292" r="31966" b="30208"/>
          <a:stretch/>
        </p:blipFill>
        <p:spPr bwMode="auto">
          <a:xfrm>
            <a:off x="609600" y="1828800"/>
            <a:ext cx="1893372" cy="323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9110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7" name="Picture 5" descr="fc-horn-example02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24000"/>
            <a:ext cx="3125788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2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Forward chaining example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63" t="32292" r="31966" b="30208"/>
          <a:stretch/>
        </p:blipFill>
        <p:spPr bwMode="auto">
          <a:xfrm>
            <a:off x="609600" y="1828800"/>
            <a:ext cx="1893372" cy="323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4673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32" name="Picture 4" descr="fc-horn-example03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24000"/>
            <a:ext cx="3125788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3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Forward chaining example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63" t="32292" r="31966" b="30208"/>
          <a:stretch/>
        </p:blipFill>
        <p:spPr bwMode="auto">
          <a:xfrm>
            <a:off x="609600" y="1828800"/>
            <a:ext cx="1893372" cy="323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4608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6" name="Picture 4" descr="fc-horn-example0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24000"/>
            <a:ext cx="3125788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3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Forward chaining example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63" t="32292" r="31966" b="30208"/>
          <a:stretch/>
        </p:blipFill>
        <p:spPr bwMode="auto">
          <a:xfrm>
            <a:off x="609600" y="1828800"/>
            <a:ext cx="1893372" cy="323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7305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80" name="Picture 4" descr="fc-horn-example05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24000"/>
            <a:ext cx="3125788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3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Forward chaining example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63" t="32292" r="31966" b="30208"/>
          <a:stretch/>
        </p:blipFill>
        <p:spPr bwMode="auto">
          <a:xfrm>
            <a:off x="609600" y="1828800"/>
            <a:ext cx="1893372" cy="323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9106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4" name="Picture 4" descr="fc-horn-example06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24000"/>
            <a:ext cx="3125788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Forward chaining example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63" t="32292" r="31966" b="30208"/>
          <a:stretch/>
        </p:blipFill>
        <p:spPr bwMode="auto">
          <a:xfrm>
            <a:off x="609600" y="1828800"/>
            <a:ext cx="1893372" cy="323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6328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Lecture 5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31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8" name="Picture 4" descr="fc-horn-example07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24000"/>
            <a:ext cx="3125788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4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Forward chaining example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63" t="32292" r="31966" b="30208"/>
          <a:stretch/>
        </p:blipFill>
        <p:spPr bwMode="auto">
          <a:xfrm>
            <a:off x="609600" y="1828800"/>
            <a:ext cx="1893372" cy="323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5963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52" name="Picture 4" descr="fc-horn-example08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24000"/>
            <a:ext cx="3125788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4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Forward chaining example</a:t>
            </a:r>
          </a:p>
        </p:txBody>
      </p:sp>
    </p:spTree>
    <p:extLst>
      <p:ext uri="{BB962C8B-B14F-4D97-AF65-F5344CB8AC3E}">
        <p14:creationId xmlns:p14="http://schemas.microsoft.com/office/powerpoint/2010/main" val="2731354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 of completeness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sz="2800" dirty="0"/>
              <a:t>FC derives every atomic sentence that is entailed by </a:t>
            </a:r>
            <a:r>
              <a:rPr lang="en-US" sz="2800" i="1" dirty="0" smtClean="0"/>
              <a:t>KB</a:t>
            </a:r>
            <a:endParaRPr lang="en-US" sz="2800" dirty="0"/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sz="2400" dirty="0"/>
              <a:t>FC reaches a </a:t>
            </a:r>
            <a:r>
              <a:rPr lang="en-US" sz="2400" dirty="0">
                <a:solidFill>
                  <a:schemeClr val="accent2"/>
                </a:solidFill>
              </a:rPr>
              <a:t>fixed point</a:t>
            </a:r>
            <a:r>
              <a:rPr lang="en-US" sz="2400" dirty="0"/>
              <a:t> where no new atomic sentences are </a:t>
            </a:r>
            <a:r>
              <a:rPr lang="en-US" sz="2400" dirty="0" smtClean="0"/>
              <a:t>derived</a:t>
            </a:r>
            <a:endParaRPr lang="en-US" sz="2400" dirty="0"/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sz="2400" dirty="0"/>
              <a:t>Consider the final state as a model </a:t>
            </a:r>
            <a:r>
              <a:rPr lang="en-US" sz="2400" i="1" dirty="0"/>
              <a:t>m</a:t>
            </a:r>
            <a:r>
              <a:rPr lang="en-US" sz="2400" dirty="0"/>
              <a:t>, assigning true/false to </a:t>
            </a:r>
            <a:r>
              <a:rPr lang="en-US" sz="2400" dirty="0" smtClean="0"/>
              <a:t>symbols</a:t>
            </a:r>
            <a:endParaRPr lang="en-US" sz="2400" dirty="0"/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sz="2400" dirty="0"/>
              <a:t>Every clause in the original </a:t>
            </a:r>
            <a:r>
              <a:rPr lang="en-US" sz="2400" i="1" dirty="0"/>
              <a:t>KB</a:t>
            </a:r>
            <a:r>
              <a:rPr lang="en-US" sz="2400" dirty="0"/>
              <a:t> is true in </a:t>
            </a:r>
            <a:r>
              <a:rPr lang="en-US" sz="2400" i="1" dirty="0" smtClean="0"/>
              <a:t>m</a:t>
            </a:r>
            <a:endParaRPr lang="en-US" sz="2400" dirty="0"/>
          </a:p>
          <a:p>
            <a:pPr marL="1371600" lvl="2" indent="-457200">
              <a:lnSpc>
                <a:spcPct val="90000"/>
              </a:lnSpc>
              <a:buFontTx/>
              <a:buNone/>
            </a:pPr>
            <a:r>
              <a:rPr lang="en-US" sz="2000" dirty="0"/>
              <a:t>  </a:t>
            </a:r>
            <a:r>
              <a:rPr lang="en-US" sz="2000" i="1" dirty="0"/>
              <a:t>a</a:t>
            </a:r>
            <a:r>
              <a:rPr lang="en-US" sz="2000" baseline="-25000" dirty="0"/>
              <a:t>1 </a:t>
            </a:r>
            <a:r>
              <a:rPr lang="en-US" sz="2000" dirty="0">
                <a:sym typeface="Symbol" charset="0"/>
              </a:rPr>
              <a:t></a:t>
            </a:r>
            <a:r>
              <a:rPr lang="en-US" sz="2000" baseline="-25000" dirty="0"/>
              <a:t> </a:t>
            </a:r>
            <a:r>
              <a:rPr lang="en-US" sz="2000" dirty="0"/>
              <a:t> … </a:t>
            </a:r>
            <a:r>
              <a:rPr lang="en-US" sz="2000" dirty="0">
                <a:sym typeface="Symbol" charset="0"/>
              </a:rPr>
              <a:t></a:t>
            </a:r>
            <a:r>
              <a:rPr lang="en-US" sz="2000" dirty="0"/>
              <a:t>  </a:t>
            </a:r>
            <a:r>
              <a:rPr lang="en-US" sz="2000" i="1" dirty="0" err="1"/>
              <a:t>a</a:t>
            </a:r>
            <a:r>
              <a:rPr lang="en-US" sz="2000" baseline="-25000" dirty="0" err="1"/>
              <a:t>k</a:t>
            </a:r>
            <a:r>
              <a:rPr lang="en-US" sz="2000" baseline="-25000" dirty="0"/>
              <a:t> </a:t>
            </a:r>
            <a:r>
              <a:rPr lang="en-US" sz="2000" baseline="-25000" dirty="0">
                <a:sym typeface="Symbol" charset="0"/>
              </a:rPr>
              <a:t> </a:t>
            </a:r>
            <a:r>
              <a:rPr lang="en-US" sz="2000" i="1" dirty="0" smtClean="0"/>
              <a:t>b</a:t>
            </a:r>
            <a:endParaRPr lang="en-US" sz="2000" dirty="0"/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sz="2400" dirty="0"/>
              <a:t>Hence </a:t>
            </a:r>
            <a:r>
              <a:rPr lang="en-US" sz="2400" i="1" dirty="0"/>
              <a:t>m</a:t>
            </a:r>
            <a:r>
              <a:rPr lang="en-US" sz="2400" dirty="0"/>
              <a:t> is a model of </a:t>
            </a:r>
            <a:r>
              <a:rPr lang="en-US" sz="2400" i="1" dirty="0" smtClean="0"/>
              <a:t>KB</a:t>
            </a:r>
            <a:endParaRPr lang="en-US" sz="2400" dirty="0"/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sz="2400" dirty="0"/>
              <a:t>If </a:t>
            </a:r>
            <a:r>
              <a:rPr lang="en-US" sz="2400" i="1" dirty="0"/>
              <a:t>KB</a:t>
            </a:r>
            <a:r>
              <a:rPr lang="en-US" sz="2400" dirty="0"/>
              <a:t>╞ </a:t>
            </a:r>
            <a:r>
              <a:rPr lang="en-US" sz="2400" i="1" dirty="0"/>
              <a:t>q</a:t>
            </a:r>
            <a:r>
              <a:rPr lang="en-US" sz="2400" dirty="0"/>
              <a:t>, </a:t>
            </a:r>
            <a:r>
              <a:rPr lang="en-US" sz="2400" i="1" dirty="0"/>
              <a:t>q</a:t>
            </a:r>
            <a:r>
              <a:rPr lang="en-US" sz="2400" dirty="0"/>
              <a:t> is true in </a:t>
            </a:r>
            <a:r>
              <a:rPr lang="en-US" sz="2400" dirty="0">
                <a:solidFill>
                  <a:srgbClr val="FF0000"/>
                </a:solidFill>
              </a:rPr>
              <a:t>every</a:t>
            </a:r>
            <a:r>
              <a:rPr lang="en-US" sz="2400" dirty="0"/>
              <a:t> model of </a:t>
            </a:r>
            <a:r>
              <a:rPr lang="en-US" sz="2400" i="1" dirty="0"/>
              <a:t>KB</a:t>
            </a:r>
            <a:r>
              <a:rPr lang="en-US" sz="2400" dirty="0"/>
              <a:t>, including </a:t>
            </a:r>
            <a:r>
              <a:rPr lang="en-US" sz="2400" i="1" dirty="0"/>
              <a:t>m</a:t>
            </a:r>
            <a:r>
              <a:rPr lang="en-US" sz="2400" dirty="0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2840286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Backward chaining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 dirty="0"/>
              <a:t>Idea: work backwards from the query </a:t>
            </a:r>
            <a:r>
              <a:rPr lang="en-US" sz="2800" i="1" dirty="0"/>
              <a:t>q</a:t>
            </a:r>
            <a:r>
              <a:rPr lang="en-US" sz="2800" dirty="0" smtClean="0"/>
              <a:t>:</a:t>
            </a:r>
            <a:endParaRPr lang="en-US" sz="2800" dirty="0"/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2400" dirty="0"/>
              <a:t>to prove </a:t>
            </a:r>
            <a:r>
              <a:rPr lang="en-US" sz="2400" i="1" dirty="0"/>
              <a:t>q</a:t>
            </a:r>
            <a:r>
              <a:rPr lang="en-US" sz="2400" dirty="0"/>
              <a:t> by BC,</a:t>
            </a:r>
          </a:p>
          <a:p>
            <a:pPr marL="1371600" lvl="2" indent="-457200">
              <a:lnSpc>
                <a:spcPct val="90000"/>
              </a:lnSpc>
              <a:buFontTx/>
              <a:buNone/>
            </a:pPr>
            <a:r>
              <a:rPr lang="en-US" sz="2000" dirty="0"/>
              <a:t>check if </a:t>
            </a:r>
            <a:r>
              <a:rPr lang="en-US" sz="2000" i="1" dirty="0"/>
              <a:t>q</a:t>
            </a:r>
            <a:r>
              <a:rPr lang="en-US" sz="2000" dirty="0"/>
              <a:t> is known already, or</a:t>
            </a:r>
          </a:p>
          <a:p>
            <a:pPr marL="1371600" lvl="2" indent="-457200">
              <a:lnSpc>
                <a:spcPct val="90000"/>
              </a:lnSpc>
              <a:buFontTx/>
              <a:buNone/>
            </a:pPr>
            <a:r>
              <a:rPr lang="en-US" sz="2000" dirty="0"/>
              <a:t>prove by BC all premises of some rule concluding </a:t>
            </a:r>
            <a:r>
              <a:rPr lang="en-US" sz="2000" i="1" dirty="0" smtClean="0"/>
              <a:t>q</a:t>
            </a:r>
            <a:endParaRPr lang="en-US" sz="2000" dirty="0"/>
          </a:p>
          <a:p>
            <a:pPr marL="1371600" lvl="2" indent="-457200">
              <a:lnSpc>
                <a:spcPct val="90000"/>
              </a:lnSpc>
              <a:buFontTx/>
              <a:buNone/>
            </a:pPr>
            <a:endParaRPr lang="en-US" sz="2000" dirty="0"/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 dirty="0"/>
              <a:t>Avoid loops: check if new </a:t>
            </a:r>
            <a:r>
              <a:rPr lang="en-US" sz="2400" dirty="0" err="1"/>
              <a:t>subgoal</a:t>
            </a:r>
            <a:r>
              <a:rPr lang="en-US" sz="2400" dirty="0"/>
              <a:t> is already on the goal </a:t>
            </a:r>
            <a:r>
              <a:rPr lang="en-US" sz="2400" dirty="0" smtClean="0"/>
              <a:t>stack</a:t>
            </a:r>
            <a:endParaRPr lang="en-US" sz="2400" dirty="0"/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 dirty="0"/>
              <a:t>Avoid repeated work: check if new </a:t>
            </a:r>
            <a:r>
              <a:rPr lang="en-US" sz="2400" dirty="0" err="1" smtClean="0"/>
              <a:t>subgoal</a:t>
            </a:r>
            <a:endParaRPr lang="en-US" sz="2400" dirty="0"/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sz="2400" dirty="0"/>
              <a:t>has already been proved true, </a:t>
            </a:r>
            <a:r>
              <a:rPr lang="en-US" sz="2400" dirty="0" smtClean="0"/>
              <a:t>or</a:t>
            </a:r>
            <a:endParaRPr lang="en-US" sz="2400" dirty="0"/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sz="2400" dirty="0"/>
              <a:t>has already failed
</a:t>
            </a:r>
          </a:p>
        </p:txBody>
      </p:sp>
    </p:spTree>
    <p:extLst>
      <p:ext uri="{BB962C8B-B14F-4D97-AF65-F5344CB8AC3E}">
        <p14:creationId xmlns:p14="http://schemas.microsoft.com/office/powerpoint/2010/main" val="663725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Backward chaining example</a:t>
            </a:r>
          </a:p>
        </p:txBody>
      </p:sp>
      <p:pic>
        <p:nvPicPr>
          <p:cNvPr id="55301" name="Picture 5" descr="bc-horn-example0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3176588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63" t="32292" r="31966" b="30208"/>
          <a:stretch/>
        </p:blipFill>
        <p:spPr bwMode="auto">
          <a:xfrm>
            <a:off x="609600" y="1828800"/>
            <a:ext cx="1893372" cy="323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5579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Backward chaining example</a:t>
            </a:r>
          </a:p>
        </p:txBody>
      </p:sp>
      <p:pic>
        <p:nvPicPr>
          <p:cNvPr id="114693" name="Picture 5" descr="bc-horn-example02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3176588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63" t="32292" r="31966" b="30208"/>
          <a:stretch/>
        </p:blipFill>
        <p:spPr bwMode="auto">
          <a:xfrm>
            <a:off x="609600" y="1828800"/>
            <a:ext cx="1893372" cy="323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5962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Backward chaining example</a:t>
            </a:r>
          </a:p>
        </p:txBody>
      </p:sp>
      <p:pic>
        <p:nvPicPr>
          <p:cNvPr id="115716" name="Picture 4" descr="bc-horn-example03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3176588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63" t="32292" r="31966" b="30208"/>
          <a:stretch/>
        </p:blipFill>
        <p:spPr bwMode="auto">
          <a:xfrm>
            <a:off x="609600" y="1828800"/>
            <a:ext cx="1893372" cy="323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2855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Backward chaining example</a:t>
            </a:r>
          </a:p>
        </p:txBody>
      </p:sp>
      <p:pic>
        <p:nvPicPr>
          <p:cNvPr id="116740" name="Picture 4" descr="bc-horn-example0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3176588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63" t="32292" r="31966" b="30208"/>
          <a:stretch/>
        </p:blipFill>
        <p:spPr bwMode="auto">
          <a:xfrm>
            <a:off x="609600" y="1828800"/>
            <a:ext cx="1893372" cy="323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1742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Backward chaining example</a:t>
            </a:r>
          </a:p>
        </p:txBody>
      </p:sp>
      <p:pic>
        <p:nvPicPr>
          <p:cNvPr id="117764" name="Picture 4" descr="bc-horn-example05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3176588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63" t="32292" r="31966" b="30208"/>
          <a:stretch/>
        </p:blipFill>
        <p:spPr bwMode="auto">
          <a:xfrm>
            <a:off x="609600" y="1828800"/>
            <a:ext cx="1893372" cy="323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832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Backward chaining example</a:t>
            </a:r>
          </a:p>
        </p:txBody>
      </p:sp>
      <p:pic>
        <p:nvPicPr>
          <p:cNvPr id="118788" name="Picture 4" descr="bc-horn-example06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3176588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63" t="32292" r="31966" b="30208"/>
          <a:stretch/>
        </p:blipFill>
        <p:spPr bwMode="auto">
          <a:xfrm>
            <a:off x="609600" y="1828800"/>
            <a:ext cx="1893372" cy="323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5680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of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</a:t>
            </a:r>
          </a:p>
          <a:p>
            <a:pPr marL="742950" lvl="2" indent="-342900"/>
            <a:r>
              <a:rPr lang="en-US" dirty="0"/>
              <a:t>Informed, Uninformed, CSP’s, </a:t>
            </a:r>
            <a:r>
              <a:rPr lang="en-US" dirty="0" smtClean="0"/>
              <a:t>Games</a:t>
            </a:r>
          </a:p>
          <a:p>
            <a:r>
              <a:rPr lang="en-US" dirty="0" smtClean="0"/>
              <a:t>Logic</a:t>
            </a:r>
          </a:p>
          <a:p>
            <a:pPr lvl="1"/>
            <a:r>
              <a:rPr lang="en-US" dirty="0" smtClean="0"/>
              <a:t>Today through the next few weeks</a:t>
            </a:r>
          </a:p>
          <a:p>
            <a:pPr lvl="1"/>
            <a:r>
              <a:rPr lang="en-US" dirty="0" smtClean="0"/>
              <a:t>Very important part of Artificial Intelligence</a:t>
            </a:r>
          </a:p>
          <a:p>
            <a:r>
              <a:rPr lang="en-US" dirty="0" smtClean="0"/>
              <a:t>Statistics and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060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Backward chaining example</a:t>
            </a:r>
          </a:p>
        </p:txBody>
      </p:sp>
      <p:pic>
        <p:nvPicPr>
          <p:cNvPr id="119812" name="Picture 4" descr="bc-horn-example07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3176588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63" t="32292" r="31966" b="30208"/>
          <a:stretch/>
        </p:blipFill>
        <p:spPr bwMode="auto">
          <a:xfrm>
            <a:off x="609600" y="1828800"/>
            <a:ext cx="1893372" cy="323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1621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Backward chaining example</a:t>
            </a:r>
          </a:p>
        </p:txBody>
      </p:sp>
      <p:pic>
        <p:nvPicPr>
          <p:cNvPr id="120836" name="Picture 4" descr="bc-horn-example08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3176588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63" t="32292" r="31966" b="30208"/>
          <a:stretch/>
        </p:blipFill>
        <p:spPr bwMode="auto">
          <a:xfrm>
            <a:off x="609600" y="1828800"/>
            <a:ext cx="1893372" cy="323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5188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Backward chaining example</a:t>
            </a:r>
          </a:p>
        </p:txBody>
      </p:sp>
      <p:pic>
        <p:nvPicPr>
          <p:cNvPr id="121860" name="Picture 4" descr="bc-horn-example09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3176588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63" t="32292" r="31966" b="30208"/>
          <a:stretch/>
        </p:blipFill>
        <p:spPr bwMode="auto">
          <a:xfrm>
            <a:off x="609600" y="1828800"/>
            <a:ext cx="1893372" cy="323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5006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Backward chaining example</a:t>
            </a:r>
          </a:p>
        </p:txBody>
      </p:sp>
      <p:pic>
        <p:nvPicPr>
          <p:cNvPr id="122884" name="Picture 4" descr="bc-horn-example10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3176588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63" t="32292" r="31966" b="30208"/>
          <a:stretch/>
        </p:blipFill>
        <p:spPr bwMode="auto">
          <a:xfrm>
            <a:off x="609600" y="1828800"/>
            <a:ext cx="1893372" cy="323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1416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Forward vs. backward chaining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FC is </a:t>
            </a:r>
            <a:r>
              <a:rPr lang="en-US" sz="2400">
                <a:solidFill>
                  <a:schemeClr val="accent2"/>
                </a:solidFill>
              </a:rPr>
              <a:t>data-driven</a:t>
            </a:r>
            <a:r>
              <a:rPr lang="en-US" sz="2400"/>
              <a:t>, automatic, unconscious processing,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e.g., object recognition, routine decisions
</a:t>
            </a:r>
          </a:p>
          <a:p>
            <a:pPr lvl="4">
              <a:lnSpc>
                <a:spcPct val="90000"/>
              </a:lnSpc>
            </a:pPr>
            <a:endParaRPr lang="en-US" sz="1600"/>
          </a:p>
          <a:p>
            <a:pPr>
              <a:lnSpc>
                <a:spcPct val="90000"/>
              </a:lnSpc>
            </a:pPr>
            <a:r>
              <a:rPr lang="en-US" sz="2400"/>
              <a:t>May do lots of work that is irrelevant to the goal </a:t>
            </a:r>
          </a:p>
          <a:p>
            <a:pPr lvl="4">
              <a:lnSpc>
                <a:spcPct val="90000"/>
              </a:lnSpc>
            </a:pPr>
            <a:endParaRPr lang="en-US" sz="1600"/>
          </a:p>
          <a:p>
            <a:pPr>
              <a:lnSpc>
                <a:spcPct val="90000"/>
              </a:lnSpc>
            </a:pPr>
            <a:r>
              <a:rPr lang="en-US" sz="2400"/>
              <a:t>BC is </a:t>
            </a:r>
            <a:r>
              <a:rPr lang="en-US" sz="2400">
                <a:solidFill>
                  <a:schemeClr val="accent2"/>
                </a:solidFill>
              </a:rPr>
              <a:t>goal-driven</a:t>
            </a:r>
            <a:r>
              <a:rPr lang="en-US" sz="2400"/>
              <a:t>, appropriate for problem-solving,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e.g., Where are my keys? How do I get into a PhD program?</a:t>
            </a:r>
          </a:p>
          <a:p>
            <a:pPr lvl="4">
              <a:lnSpc>
                <a:spcPct val="90000"/>
              </a:lnSpc>
              <a:buFontTx/>
              <a:buNone/>
            </a:pPr>
            <a:r>
              <a:rPr lang="en-US" sz="1600"/>
              <a:t>
</a:t>
            </a:r>
          </a:p>
          <a:p>
            <a:pPr>
              <a:lnSpc>
                <a:spcPct val="90000"/>
              </a:lnSpc>
            </a:pPr>
            <a:r>
              <a:rPr lang="en-US" sz="2400"/>
              <a:t>Complexity of BC can be </a:t>
            </a:r>
            <a:r>
              <a:rPr lang="en-US" sz="2400">
                <a:solidFill>
                  <a:srgbClr val="FF0000"/>
                </a:solidFill>
              </a:rPr>
              <a:t>much less </a:t>
            </a:r>
            <a:r>
              <a:rPr lang="en-US" sz="2400"/>
              <a:t>than linear in size of KB
</a:t>
            </a:r>
          </a:p>
        </p:txBody>
      </p:sp>
    </p:spTree>
    <p:extLst>
      <p:ext uri="{BB962C8B-B14F-4D97-AF65-F5344CB8AC3E}">
        <p14:creationId xmlns:p14="http://schemas.microsoft.com/office/powerpoint/2010/main" val="2975561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KB contains "physics" sentences for every single square
</a:t>
            </a:r>
          </a:p>
          <a:p>
            <a:r>
              <a:rPr lang="en-US" sz="2400" dirty="0"/>
              <a:t>For every time </a:t>
            </a:r>
            <a:r>
              <a:rPr lang="en-US" sz="2400" i="1" dirty="0"/>
              <a:t>t</a:t>
            </a:r>
            <a:r>
              <a:rPr lang="en-US" sz="2400" dirty="0"/>
              <a:t> and every location [</a:t>
            </a:r>
            <a:r>
              <a:rPr lang="en-US" sz="2400" i="1" dirty="0" err="1"/>
              <a:t>x,y</a:t>
            </a:r>
            <a:r>
              <a:rPr lang="en-US" sz="2400" dirty="0"/>
              <a:t>],
</a:t>
            </a:r>
          </a:p>
          <a:p>
            <a:pPr>
              <a:buFontTx/>
              <a:buNone/>
            </a:pPr>
            <a:r>
              <a:rPr lang="en-US" sz="2400" i="1" dirty="0" err="1"/>
              <a:t>L</a:t>
            </a:r>
            <a:r>
              <a:rPr lang="en-US" sz="2400" baseline="-25000" dirty="0" err="1"/>
              <a:t>x,y</a:t>
            </a:r>
            <a:r>
              <a:rPr lang="en-US" sz="2400" dirty="0"/>
              <a:t> </a:t>
            </a:r>
            <a:r>
              <a:rPr lang="en-US" sz="2400" dirty="0">
                <a:sym typeface="Symbol" charset="0"/>
              </a:rPr>
              <a:t></a:t>
            </a:r>
            <a:r>
              <a:rPr lang="en-US" sz="2400" dirty="0"/>
              <a:t> </a:t>
            </a:r>
            <a:r>
              <a:rPr lang="en-US" sz="2400" i="1" dirty="0" err="1"/>
              <a:t>FacingRight</a:t>
            </a:r>
            <a:r>
              <a:rPr lang="en-US" sz="2400" baseline="30000" dirty="0" err="1"/>
              <a:t>t</a:t>
            </a:r>
            <a:r>
              <a:rPr lang="en-US" sz="2400" i="1" dirty="0"/>
              <a:t> </a:t>
            </a:r>
            <a:r>
              <a:rPr lang="en-US" sz="2400" dirty="0">
                <a:sym typeface="Symbol" charset="0"/>
              </a:rPr>
              <a:t></a:t>
            </a:r>
            <a:r>
              <a:rPr lang="en-US" sz="2400" dirty="0"/>
              <a:t> </a:t>
            </a:r>
            <a:r>
              <a:rPr lang="en-US" sz="2400" i="1" dirty="0" err="1"/>
              <a:t>Forward</a:t>
            </a:r>
            <a:r>
              <a:rPr lang="en-US" sz="2400" baseline="30000" dirty="0" err="1"/>
              <a:t>t</a:t>
            </a:r>
            <a:r>
              <a:rPr lang="en-US" sz="2400" i="1" dirty="0"/>
              <a:t> </a:t>
            </a:r>
            <a:r>
              <a:rPr lang="en-US" sz="2400" dirty="0">
                <a:sym typeface="Symbol" charset="0"/>
              </a:rPr>
              <a:t></a:t>
            </a:r>
            <a:r>
              <a:rPr lang="en-US" sz="2400" dirty="0"/>
              <a:t> </a:t>
            </a:r>
            <a:r>
              <a:rPr lang="en-US" sz="2400" i="1" dirty="0"/>
              <a:t>L</a:t>
            </a:r>
            <a:r>
              <a:rPr lang="en-US" sz="2400" baseline="-25000" dirty="0"/>
              <a:t>x+1,y</a:t>
            </a:r>
            <a:r>
              <a:rPr lang="en-US" sz="2400" dirty="0"/>
              <a:t> </a:t>
            </a:r>
          </a:p>
          <a:p>
            <a:pPr>
              <a:buFontTx/>
              <a:buNone/>
            </a:pPr>
            <a:r>
              <a:rPr lang="en-US" sz="2400" dirty="0"/>
              <a:t>
</a:t>
            </a:r>
          </a:p>
          <a:p>
            <a:r>
              <a:rPr lang="en-US" sz="2400" dirty="0"/>
              <a:t>Rapid proliferation of clauses
</a:t>
            </a:r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Expressiveness limitation of propositional logic</a:t>
            </a: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5181600" y="3276600"/>
            <a:ext cx="2349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t</a:t>
            </a:r>
          </a:p>
        </p:txBody>
      </p:sp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685800" y="3200400"/>
            <a:ext cx="2349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527775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Proposition Logic Summary</a:t>
            </a: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Logical agents apply </a:t>
            </a:r>
            <a:r>
              <a:rPr lang="en-US" sz="2000" dirty="0">
                <a:solidFill>
                  <a:schemeClr val="accent2"/>
                </a:solidFill>
              </a:rPr>
              <a:t>inference</a:t>
            </a:r>
            <a:r>
              <a:rPr lang="en-US" sz="2000" dirty="0"/>
              <a:t> to a </a:t>
            </a:r>
            <a:r>
              <a:rPr lang="en-US" sz="2000" dirty="0">
                <a:solidFill>
                  <a:schemeClr val="accent2"/>
                </a:solidFill>
              </a:rPr>
              <a:t>knowledge base</a:t>
            </a:r>
            <a:r>
              <a:rPr lang="en-US" sz="2000" dirty="0"/>
              <a:t> to derive new information and make </a:t>
            </a:r>
            <a:r>
              <a:rPr lang="en-US" sz="2000" dirty="0" smtClean="0"/>
              <a:t>decisions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Basic concepts of logic</a:t>
            </a:r>
            <a:r>
              <a:rPr lang="en-US" sz="2000" dirty="0" smtClean="0"/>
              <a:t>:</a:t>
            </a: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sz="1800" dirty="0">
                <a:solidFill>
                  <a:schemeClr val="accent2"/>
                </a:solidFill>
              </a:rPr>
              <a:t>syntax</a:t>
            </a:r>
            <a:r>
              <a:rPr lang="en-US" sz="1800" dirty="0"/>
              <a:t>: formal structure of </a:t>
            </a:r>
            <a:r>
              <a:rPr lang="en-US" sz="1800" dirty="0" smtClean="0">
                <a:solidFill>
                  <a:schemeClr val="accent2"/>
                </a:solidFill>
              </a:rPr>
              <a:t>sentences</a:t>
            </a:r>
            <a:endParaRPr lang="en-US" sz="1800" dirty="0"/>
          </a:p>
          <a:p>
            <a:pPr lvl="1">
              <a:lnSpc>
                <a:spcPct val="80000"/>
              </a:lnSpc>
            </a:pPr>
            <a:r>
              <a:rPr lang="en-US" sz="1800" dirty="0">
                <a:solidFill>
                  <a:schemeClr val="accent2"/>
                </a:solidFill>
              </a:rPr>
              <a:t>semantics</a:t>
            </a:r>
            <a:r>
              <a:rPr lang="en-US" sz="1800" dirty="0"/>
              <a:t>: </a:t>
            </a:r>
            <a:r>
              <a:rPr lang="en-US" sz="1800" dirty="0">
                <a:solidFill>
                  <a:schemeClr val="accent2"/>
                </a:solidFill>
              </a:rPr>
              <a:t>truth</a:t>
            </a:r>
            <a:r>
              <a:rPr lang="en-US" sz="1800" dirty="0"/>
              <a:t> of sentences </a:t>
            </a:r>
            <a:r>
              <a:rPr lang="en-US" sz="1800" dirty="0" err="1"/>
              <a:t>wrt</a:t>
            </a:r>
            <a:r>
              <a:rPr lang="en-US" sz="1800" dirty="0"/>
              <a:t> </a:t>
            </a:r>
            <a:r>
              <a:rPr lang="en-US" sz="1800" dirty="0" smtClean="0">
                <a:solidFill>
                  <a:schemeClr val="accent2"/>
                </a:solidFill>
              </a:rPr>
              <a:t>models</a:t>
            </a:r>
            <a:endParaRPr lang="en-US" sz="1800" dirty="0"/>
          </a:p>
          <a:p>
            <a:pPr lvl="1">
              <a:lnSpc>
                <a:spcPct val="80000"/>
              </a:lnSpc>
            </a:pPr>
            <a:r>
              <a:rPr lang="en-US" sz="1800" dirty="0">
                <a:solidFill>
                  <a:schemeClr val="accent2"/>
                </a:solidFill>
              </a:rPr>
              <a:t>entailment</a:t>
            </a:r>
            <a:r>
              <a:rPr lang="en-US" sz="1800" dirty="0"/>
              <a:t>: necessary truth of one sentence given </a:t>
            </a:r>
            <a:r>
              <a:rPr lang="en-US" sz="1800" dirty="0" smtClean="0"/>
              <a:t>another</a:t>
            </a:r>
            <a:endParaRPr lang="en-US" sz="1800" dirty="0"/>
          </a:p>
          <a:p>
            <a:pPr lvl="1">
              <a:lnSpc>
                <a:spcPct val="80000"/>
              </a:lnSpc>
            </a:pPr>
            <a:r>
              <a:rPr lang="en-US" sz="1800" dirty="0">
                <a:solidFill>
                  <a:schemeClr val="accent2"/>
                </a:solidFill>
              </a:rPr>
              <a:t>inference</a:t>
            </a:r>
            <a:r>
              <a:rPr lang="en-US" sz="1800" dirty="0"/>
              <a:t>: deriving sentences from other </a:t>
            </a:r>
            <a:r>
              <a:rPr lang="en-US" sz="1800" dirty="0" smtClean="0"/>
              <a:t>sentences</a:t>
            </a:r>
            <a:endParaRPr lang="en-US" sz="1800" dirty="0"/>
          </a:p>
          <a:p>
            <a:pPr lvl="1">
              <a:lnSpc>
                <a:spcPct val="80000"/>
              </a:lnSpc>
            </a:pPr>
            <a:r>
              <a:rPr lang="en-US" sz="1800" dirty="0">
                <a:solidFill>
                  <a:schemeClr val="accent2"/>
                </a:solidFill>
              </a:rPr>
              <a:t>soundness</a:t>
            </a:r>
            <a:r>
              <a:rPr lang="en-US" sz="1800" dirty="0"/>
              <a:t>: derivations produce only entailed </a:t>
            </a:r>
            <a:r>
              <a:rPr lang="en-US" sz="1800" dirty="0" smtClean="0"/>
              <a:t>sentences</a:t>
            </a:r>
            <a:endParaRPr lang="en-US" sz="1800" dirty="0"/>
          </a:p>
          <a:p>
            <a:pPr lvl="1">
              <a:lnSpc>
                <a:spcPct val="80000"/>
              </a:lnSpc>
            </a:pPr>
            <a:r>
              <a:rPr lang="en-US" sz="1800" dirty="0">
                <a:solidFill>
                  <a:schemeClr val="accent2"/>
                </a:solidFill>
              </a:rPr>
              <a:t>completeness</a:t>
            </a:r>
            <a:r>
              <a:rPr lang="en-US" sz="1800" dirty="0"/>
              <a:t>: derivations can produce all entailed </a:t>
            </a:r>
            <a:r>
              <a:rPr lang="en-US" sz="1800" dirty="0" smtClean="0"/>
              <a:t>sentences</a:t>
            </a: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2000" dirty="0" err="1"/>
              <a:t>Wumpus</a:t>
            </a:r>
            <a:r>
              <a:rPr lang="en-US" sz="2000" dirty="0"/>
              <a:t> world requires the ability to represent partial and negated information, reason by cases, etc</a:t>
            </a:r>
            <a:r>
              <a:rPr lang="en-US" sz="2000" dirty="0" smtClean="0"/>
              <a:t>.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Resolution is complete for propositional logic</a:t>
            </a:r>
            <a:br>
              <a:rPr lang="en-US" sz="2000" dirty="0"/>
            </a:br>
            <a:r>
              <a:rPr lang="en-US" sz="2000" dirty="0"/>
              <a:t>Forward, backward chaining are linear-time, complete for Horn </a:t>
            </a:r>
            <a:r>
              <a:rPr lang="en-US" sz="2000" dirty="0" smtClean="0"/>
              <a:t>clauses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Propositional logic lacks expressive </a:t>
            </a:r>
            <a:r>
              <a:rPr lang="en-US" sz="2000" dirty="0" smtClean="0"/>
              <a:t>power</a:t>
            </a:r>
          </a:p>
        </p:txBody>
      </p:sp>
    </p:spTree>
    <p:extLst>
      <p:ext uri="{BB962C8B-B14F-4D97-AF65-F5344CB8AC3E}">
        <p14:creationId xmlns:p14="http://schemas.microsoft.com/office/powerpoint/2010/main" val="2046417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According to some political pundits, a person who is radical (R) is electable (E) if he/she is conservative (C), but otherwise is not electable.</a:t>
            </a:r>
          </a:p>
          <a:p>
            <a:pPr marL="0" indent="0">
              <a:buNone/>
            </a:pPr>
            <a:r>
              <a:rPr lang="en-US" dirty="0" smtClean="0"/>
              <a:t>	Which of the following represent this 	assertion?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(R ^ E) </a:t>
            </a:r>
            <a:r>
              <a:rPr lang="en-US" dirty="0" smtClean="0">
                <a:sym typeface="Wingdings"/>
              </a:rPr>
              <a:t> C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>
                <a:sym typeface="Wingdings"/>
              </a:rPr>
              <a:t>R  (E C)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R </a:t>
            </a:r>
            <a:r>
              <a:rPr lang="en-US" dirty="0" smtClean="0">
                <a:sym typeface="Wingdings"/>
              </a:rPr>
              <a:t> ((C  E) V ~E)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3211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We will cover concepts on First Order Logic</a:t>
            </a:r>
          </a:p>
          <a:p>
            <a:r>
              <a:rPr lang="en-US" sz="2800" dirty="0" smtClean="0"/>
              <a:t>Get a head start </a:t>
            </a:r>
            <a:r>
              <a:rPr lang="en-US" sz="2800" dirty="0"/>
              <a:t>by installing: </a:t>
            </a:r>
            <a:r>
              <a:rPr lang="en-US" sz="2800" dirty="0" smtClean="0"/>
              <a:t>SWI-Prolog</a:t>
            </a:r>
          </a:p>
          <a:p>
            <a:pPr lvl="1"/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://www.swi-prolog.org/</a:t>
            </a:r>
            <a:r>
              <a:rPr lang="en-US" sz="2400" dirty="0" smtClean="0">
                <a:hlinkClick r:id="rId2"/>
              </a:rPr>
              <a:t>Download.html</a:t>
            </a:r>
            <a:endParaRPr lang="en-US" sz="2400" dirty="0" smtClean="0"/>
          </a:p>
          <a:p>
            <a:r>
              <a:rPr lang="en-US" sz="2800" dirty="0" smtClean="0"/>
              <a:t>Quick SWI-Prolog Demo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35194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6552</TotalTime>
  <Words>3887</Words>
  <Application>Microsoft Macintosh PowerPoint</Application>
  <PresentationFormat>On-screen Show (4:3)</PresentationFormat>
  <Paragraphs>856</Paragraphs>
  <Slides>98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98</vt:i4>
      </vt:variant>
    </vt:vector>
  </HeadingPairs>
  <TitlesOfParts>
    <vt:vector size="99" baseType="lpstr">
      <vt:lpstr>Default Design</vt:lpstr>
      <vt:lpstr>CS5100: Foundations of Artificial Intelligence  Propositional Logic</vt:lpstr>
      <vt:lpstr>Administrative</vt:lpstr>
      <vt:lpstr>Administrative</vt:lpstr>
      <vt:lpstr>Assignment 2 Solutions</vt:lpstr>
      <vt:lpstr>-1</vt:lpstr>
      <vt:lpstr>(1,1)</vt:lpstr>
      <vt:lpstr>PowerPoint Presentation</vt:lpstr>
      <vt:lpstr>Back to Lecture 5</vt:lpstr>
      <vt:lpstr>Outline of the Course</vt:lpstr>
      <vt:lpstr>Today:</vt:lpstr>
      <vt:lpstr>Human Agents</vt:lpstr>
      <vt:lpstr>Logical Agents (Examples)</vt:lpstr>
      <vt:lpstr>Logical Agents</vt:lpstr>
      <vt:lpstr>Inference Engine</vt:lpstr>
      <vt:lpstr>Logical Agents</vt:lpstr>
      <vt:lpstr>Propositional Logic</vt:lpstr>
      <vt:lpstr>Syntax of Propositional Logic</vt:lpstr>
      <vt:lpstr>Syntax of Propositional Logic</vt:lpstr>
      <vt:lpstr>Syntax </vt:lpstr>
      <vt:lpstr>Semantics of Propositional Logic</vt:lpstr>
      <vt:lpstr>Semantics of Propositional Logic</vt:lpstr>
      <vt:lpstr>Semantic Value of Propositional Logic</vt:lpstr>
      <vt:lpstr>Semantics of Composite Sentences</vt:lpstr>
      <vt:lpstr>Exercise: 10 minutes</vt:lpstr>
      <vt:lpstr>Wumpus World PEAS description</vt:lpstr>
      <vt:lpstr>Wumpus World PEAS description</vt:lpstr>
      <vt:lpstr>Exploring a Wumpus world</vt:lpstr>
      <vt:lpstr>Exploring a Wumpus world</vt:lpstr>
      <vt:lpstr>Exploring a Wumpus world</vt:lpstr>
      <vt:lpstr>Exploring a Wumpus world</vt:lpstr>
      <vt:lpstr>Takeaways</vt:lpstr>
      <vt:lpstr>A simple knowledge-based agent</vt:lpstr>
      <vt:lpstr>Wumpus world characterization</vt:lpstr>
      <vt:lpstr>Logic in general</vt:lpstr>
      <vt:lpstr>Contradiction and Tautology</vt:lpstr>
      <vt:lpstr>Sound and Complete Inference</vt:lpstr>
      <vt:lpstr>Satisfiability</vt:lpstr>
      <vt:lpstr>Validity</vt:lpstr>
      <vt:lpstr>Model, Validity and Satisfiability</vt:lpstr>
      <vt:lpstr>Entailment</vt:lpstr>
      <vt:lpstr>Logical Equivalences</vt:lpstr>
      <vt:lpstr>Logical equivalence</vt:lpstr>
      <vt:lpstr>Entailment</vt:lpstr>
      <vt:lpstr>Models</vt:lpstr>
      <vt:lpstr>Entailment in the wumpus world</vt:lpstr>
      <vt:lpstr>Wumpus models</vt:lpstr>
      <vt:lpstr>Wumpus models</vt:lpstr>
      <vt:lpstr>Wumpus models</vt:lpstr>
      <vt:lpstr>Wumpus models</vt:lpstr>
      <vt:lpstr>Wumpus models</vt:lpstr>
      <vt:lpstr>Solving Logical Inference Problems</vt:lpstr>
      <vt:lpstr>Truth Table Approach</vt:lpstr>
      <vt:lpstr>Truth Table Approach</vt:lpstr>
      <vt:lpstr>Truth Table Approach</vt:lpstr>
      <vt:lpstr>Truth Table Approach</vt:lpstr>
      <vt:lpstr>Limitations of Truth Table Approach</vt:lpstr>
      <vt:lpstr>Inference Rules Approach</vt:lpstr>
      <vt:lpstr>Inference Rules for Logic</vt:lpstr>
      <vt:lpstr>PowerPoint Presentation</vt:lpstr>
      <vt:lpstr>Inference Rules for Logic</vt:lpstr>
      <vt:lpstr>Inference Rules for Logic: Resolution</vt:lpstr>
      <vt:lpstr>Solve using Inference</vt:lpstr>
      <vt:lpstr>Conversion to CNF</vt:lpstr>
      <vt:lpstr>Resolution example</vt:lpstr>
      <vt:lpstr>Resolution Example</vt:lpstr>
      <vt:lpstr>Resolution in Wumpus World</vt:lpstr>
      <vt:lpstr>Resolution</vt:lpstr>
      <vt:lpstr>Proof using Resolution</vt:lpstr>
      <vt:lpstr>Resolution algorithm</vt:lpstr>
      <vt:lpstr>Simple Resolution EG </vt:lpstr>
      <vt:lpstr>Forward and backward chaining</vt:lpstr>
      <vt:lpstr>Forward chaining</vt:lpstr>
      <vt:lpstr>Forward chaining algorithm</vt:lpstr>
      <vt:lpstr>Forward chaining example</vt:lpstr>
      <vt:lpstr>Forward chaining example</vt:lpstr>
      <vt:lpstr>Forward chaining example</vt:lpstr>
      <vt:lpstr>Forward chaining example</vt:lpstr>
      <vt:lpstr>Forward chaining example</vt:lpstr>
      <vt:lpstr>Forward chaining example</vt:lpstr>
      <vt:lpstr>Forward chaining example</vt:lpstr>
      <vt:lpstr>Forward chaining example</vt:lpstr>
      <vt:lpstr>Proof of completeness</vt:lpstr>
      <vt:lpstr>Backward chaining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Forward vs. backward chaining</vt:lpstr>
      <vt:lpstr>Expressiveness limitation of propositional logic</vt:lpstr>
      <vt:lpstr>Proposition Logic Summary</vt:lpstr>
      <vt:lpstr>Exercises</vt:lpstr>
      <vt:lpstr>Next Week</vt:lpstr>
    </vt:vector>
  </TitlesOfParts>
  <Company>NUS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Adversarial Search</dc:title>
  <dc:creator>Min-Yen Kan</dc:creator>
  <cp:lastModifiedBy>Rutu Mulkar-Mehta</cp:lastModifiedBy>
  <cp:revision>462</cp:revision>
  <cp:lastPrinted>2016-10-06T19:13:51Z</cp:lastPrinted>
  <dcterms:created xsi:type="dcterms:W3CDTF">2003-12-17T06:37:42Z</dcterms:created>
  <dcterms:modified xsi:type="dcterms:W3CDTF">2016-10-07T03:49:40Z</dcterms:modified>
</cp:coreProperties>
</file>