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8C1346-E8D1-4876-1FCF-067C19405167}" v="1556" dt="2024-04-22T04:23:31.1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>
      <p:cViewPr varScale="1">
        <p:scale>
          <a:sx n="47" d="100"/>
          <a:sy n="47" d="100"/>
        </p:scale>
        <p:origin x="124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0FC2EDEB-CD6D-479E-AC2A-6579F6E4C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824619"/>
              </p:ext>
            </p:extLst>
          </p:nvPr>
        </p:nvGraphicFramePr>
        <p:xfrm>
          <a:off x="538163" y="5110163"/>
          <a:ext cx="5468937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91805" imgH="2460978" progId="Word.Document.8">
                  <p:embed/>
                </p:oleObj>
              </mc:Choice>
              <mc:Fallback>
                <p:oleObj name="Document" r:id="rId2" imgW="5491805" imgH="2460978" progId="Word.Document.8">
                  <p:embed/>
                  <p:pic>
                    <p:nvPicPr>
                      <p:cNvPr id="2050" name="Object 2">
                        <a:extLst>
                          <a:ext uri="{FF2B5EF4-FFF2-40B4-BE49-F238E27FC236}">
                            <a16:creationId xmlns:a16="http://schemas.microsoft.com/office/drawing/2014/main" id="{0FC2EDEB-CD6D-479E-AC2A-6579F6E4CF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5110163"/>
                        <a:ext cx="5468937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>
            <a:extLst>
              <a:ext uri="{FF2B5EF4-FFF2-40B4-BE49-F238E27FC236}">
                <a16:creationId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CMSC204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Kartchner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89038"/>
            <a:ext cx="629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V(StateGraph) = {Oregon, Alaska, Texas, Hawaii, Vermont, NewYork,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E(StateGraph)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1.  Draw the StateGraph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ADAF2E-71CF-F8FF-31AA-F783A28E8993}"/>
              </a:ext>
            </a:extLst>
          </p:cNvPr>
          <p:cNvSpPr txBox="1"/>
          <p:nvPr/>
        </p:nvSpPr>
        <p:spPr>
          <a:xfrm>
            <a:off x="1949114" y="5233736"/>
            <a:ext cx="5029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Times New Roman"/>
                <a:cs typeface="Times New Roman"/>
              </a:rPr>
              <a:t>{Oregon, Alaska, Texas, Hawaii, Vermont, New York, California}</a:t>
            </a:r>
            <a:endParaRPr lang="en-US" sz="1400" dirty="0"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AFB63A-4167-86E2-D09B-CE54E1F6D52C}"/>
              </a:ext>
            </a:extLst>
          </p:cNvPr>
          <p:cNvSpPr txBox="1"/>
          <p:nvPr/>
        </p:nvSpPr>
        <p:spPr>
          <a:xfrm>
            <a:off x="1949113" y="5546556"/>
            <a:ext cx="5029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{(Alaska, Oregon), (Hawaii, Alaska), (Hawaii, Texas), (Texas, Hawaii), (Hawaii, California), (Hawaii, New York), (Texas, Vermont), (Vermont, California), (Vermont, Alaska)}</a:t>
            </a:r>
            <a:endParaRPr lang="en-US" sz="1200" dirty="0"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079F06-4A2F-F317-5589-84A482B18939}"/>
              </a:ext>
            </a:extLst>
          </p:cNvPr>
          <p:cNvSpPr txBox="1"/>
          <p:nvPr/>
        </p:nvSpPr>
        <p:spPr>
          <a:xfrm>
            <a:off x="4632157" y="6039853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latin typeface="Times New Roman"/>
                <a:cs typeface="Times New Roman"/>
              </a:rPr>
              <a:t>No</a:t>
            </a:r>
            <a:endParaRPr lang="en-US" sz="1400" dirty="0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A05731-B77D-21A0-5BC6-7169F1036CE4}"/>
              </a:ext>
            </a:extLst>
          </p:cNvPr>
          <p:cNvSpPr txBox="1"/>
          <p:nvPr/>
        </p:nvSpPr>
        <p:spPr>
          <a:xfrm>
            <a:off x="4632156" y="6436894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latin typeface="Times New Roman"/>
                <a:cs typeface="Times New Roman"/>
              </a:rPr>
              <a:t>Yes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8AC19D-F28C-7E22-3A99-09BB5BD61B8F}"/>
              </a:ext>
            </a:extLst>
          </p:cNvPr>
          <p:cNvSpPr txBox="1"/>
          <p:nvPr/>
        </p:nvSpPr>
        <p:spPr>
          <a:xfrm>
            <a:off x="4632156" y="6833936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latin typeface="Times New Roman"/>
                <a:cs typeface="Times New Roman"/>
              </a:rPr>
              <a:t>Texas</a:t>
            </a:r>
            <a:endParaRPr lang="en-US" sz="1400" dirty="0">
              <a:latin typeface="Times New Roman"/>
            </a:endParaRPr>
          </a:p>
        </p:txBody>
      </p:sp>
      <p:pic>
        <p:nvPicPr>
          <p:cNvPr id="9" name="Picture 8" descr="A diagram on a piece of paper&#10;&#10;Description automatically generated">
            <a:extLst>
              <a:ext uri="{FF2B5EF4-FFF2-40B4-BE49-F238E27FC236}">
                <a16:creationId xmlns:a16="http://schemas.microsoft.com/office/drawing/2014/main" id="{287C3E4C-4472-0B04-D660-057763824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009" y="2531094"/>
            <a:ext cx="4301836" cy="24400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446713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F1D4401-FBEF-43F9-BEE5-1B122142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4" y="5967845"/>
            <a:ext cx="1295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3641C4-B2C2-437B-AAA3-9677860519ED}"/>
              </a:ext>
            </a:extLst>
          </p:cNvPr>
          <p:cNvGrpSpPr/>
          <p:nvPr/>
        </p:nvGrpSpPr>
        <p:grpSpPr>
          <a:xfrm>
            <a:off x="914400" y="1447800"/>
            <a:ext cx="5486400" cy="2590800"/>
            <a:chOff x="381000" y="6248400"/>
            <a:chExt cx="5486400" cy="259080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50515A3-7AEC-4F11-96B7-7933E5964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6553200"/>
              <a:ext cx="11430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C614A04-AAA4-4C45-9079-2C377ECC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6477000"/>
              <a:ext cx="3962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CC31319-0CFB-4318-B56D-38F79543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2484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States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97FBCA-8D5C-4436-ABF5-3EC8878FB2AD}"/>
              </a:ext>
            </a:extLst>
          </p:cNvPr>
          <p:cNvSpPr/>
          <p:nvPr/>
        </p:nvSpPr>
        <p:spPr>
          <a:xfrm>
            <a:off x="911204" y="1676400"/>
            <a:ext cx="1454727" cy="224676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2000"/>
              <a:t>Oregon</a:t>
            </a:r>
          </a:p>
          <a:p>
            <a:r>
              <a:rPr lang="en-US" altLang="en-US" sz="2000"/>
              <a:t>Alaska</a:t>
            </a:r>
          </a:p>
          <a:p>
            <a:r>
              <a:rPr lang="en-US" altLang="en-US" sz="2000"/>
              <a:t>Texas</a:t>
            </a:r>
          </a:p>
          <a:p>
            <a:r>
              <a:rPr lang="en-US" altLang="en-US" sz="2000"/>
              <a:t>Hawaii</a:t>
            </a:r>
          </a:p>
          <a:p>
            <a:r>
              <a:rPr lang="en-US" altLang="en-US" sz="2000"/>
              <a:t>Vermont</a:t>
            </a:r>
          </a:p>
          <a:p>
            <a:r>
              <a:rPr lang="en-US" altLang="en-US" sz="2000" err="1"/>
              <a:t>NewYork</a:t>
            </a:r>
            <a:endParaRPr lang="en-US" altLang="en-US" sz="2000"/>
          </a:p>
          <a:p>
            <a:r>
              <a:rPr lang="en-US" altLang="en-US" sz="2000"/>
              <a:t>California</a:t>
            </a:r>
            <a:endParaRPr lang="en-US" sz="20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97FBCA-8D5C-4436-ABF5-3EC8878FB2AD}"/>
              </a:ext>
            </a:extLst>
          </p:cNvPr>
          <p:cNvSpPr/>
          <p:nvPr/>
        </p:nvSpPr>
        <p:spPr>
          <a:xfrm>
            <a:off x="46160" y="5944466"/>
            <a:ext cx="1215737" cy="22259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2000"/>
              <a:t>Oregon</a:t>
            </a:r>
          </a:p>
          <a:p>
            <a:r>
              <a:rPr lang="en-US" altLang="en-US" sz="2000"/>
              <a:t>Alaska</a:t>
            </a:r>
          </a:p>
          <a:p>
            <a:r>
              <a:rPr lang="en-US" altLang="en-US" sz="2000"/>
              <a:t>Texas</a:t>
            </a:r>
          </a:p>
          <a:p>
            <a:r>
              <a:rPr lang="en-US" altLang="en-US" sz="2000"/>
              <a:t>Hawaii</a:t>
            </a:r>
          </a:p>
          <a:p>
            <a:r>
              <a:rPr lang="en-US" altLang="en-US" sz="2000"/>
              <a:t>Vermont</a:t>
            </a:r>
          </a:p>
          <a:p>
            <a:r>
              <a:rPr lang="en-US" altLang="en-US" sz="2000" err="1"/>
              <a:t>NewYork</a:t>
            </a:r>
            <a:endParaRPr lang="en-US" altLang="en-US" sz="2000"/>
          </a:p>
          <a:p>
            <a:r>
              <a:rPr lang="en-US" altLang="en-US" sz="2000"/>
              <a:t>California</a:t>
            </a:r>
            <a:endParaRPr lang="en-US" sz="200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309105F-364D-4DA8-936A-60BB0FAD54F6}"/>
              </a:ext>
            </a:extLst>
          </p:cNvPr>
          <p:cNvCxnSpPr>
            <a:cxnSpLocks/>
          </p:cNvCxnSpPr>
          <p:nvPr/>
        </p:nvCxnSpPr>
        <p:spPr bwMode="auto">
          <a:xfrm>
            <a:off x="1298864" y="6130636"/>
            <a:ext cx="419738" cy="21625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BD109D-E0D0-4E04-839D-3529AAC0E8E9}"/>
              </a:ext>
            </a:extLst>
          </p:cNvPr>
          <p:cNvCxnSpPr>
            <a:cxnSpLocks/>
          </p:cNvCxnSpPr>
          <p:nvPr/>
        </p:nvCxnSpPr>
        <p:spPr bwMode="auto">
          <a:xfrm>
            <a:off x="1303337" y="6474998"/>
            <a:ext cx="26003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3DB308A-3F8D-409C-B260-60F2B8327C4A}"/>
              </a:ext>
            </a:extLst>
          </p:cNvPr>
          <p:cNvSpPr/>
          <p:nvPr/>
        </p:nvSpPr>
        <p:spPr bwMode="auto">
          <a:xfrm>
            <a:off x="1559568" y="6366944"/>
            <a:ext cx="780823" cy="216108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sz="1200" dirty="0">
                <a:solidFill>
                  <a:schemeClr val="tx1"/>
                </a:solidFill>
                <a:cs typeface="Times New Roman"/>
              </a:rPr>
              <a:t>Oregon</a:t>
            </a:r>
            <a:endParaRPr lang="en-US" dirty="0">
              <a:solidFill>
                <a:schemeClr val="tx1"/>
              </a:solidFill>
              <a:cs typeface="Times New Roman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DB308A-3F8D-409C-B260-60F2B8327C4A}"/>
              </a:ext>
            </a:extLst>
          </p:cNvPr>
          <p:cNvSpPr/>
          <p:nvPr/>
        </p:nvSpPr>
        <p:spPr bwMode="auto">
          <a:xfrm>
            <a:off x="2336287" y="6364347"/>
            <a:ext cx="396361" cy="226498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11C78A2-EB61-818A-D1FC-3DEAB99C053C}"/>
              </a:ext>
            </a:extLst>
          </p:cNvPr>
          <p:cNvCxnSpPr>
            <a:cxnSpLocks/>
          </p:cNvCxnSpPr>
          <p:nvPr/>
        </p:nvCxnSpPr>
        <p:spPr bwMode="auto">
          <a:xfrm>
            <a:off x="2732809" y="6483927"/>
            <a:ext cx="419738" cy="21625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9F0BE6C-240F-F733-3363-FA794ECDF909}"/>
              </a:ext>
            </a:extLst>
          </p:cNvPr>
          <p:cNvSpPr/>
          <p:nvPr/>
        </p:nvSpPr>
        <p:spPr bwMode="auto">
          <a:xfrm>
            <a:off x="1559567" y="6699452"/>
            <a:ext cx="780823" cy="216108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sz="1200" dirty="0">
                <a:solidFill>
                  <a:schemeClr val="tx1"/>
                </a:solidFill>
                <a:cs typeface="Times New Roman"/>
              </a:rPr>
              <a:t>Hawaii</a:t>
            </a:r>
            <a:endParaRPr lang="en-US" dirty="0">
              <a:solidFill>
                <a:schemeClr val="tx1"/>
              </a:solidFill>
              <a:cs typeface="Times New Roman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DD65F1-21BE-A7EF-1F5A-36D3A9D899FB}"/>
              </a:ext>
            </a:extLst>
          </p:cNvPr>
          <p:cNvCxnSpPr>
            <a:cxnSpLocks/>
          </p:cNvCxnSpPr>
          <p:nvPr/>
        </p:nvCxnSpPr>
        <p:spPr bwMode="auto">
          <a:xfrm>
            <a:off x="1303336" y="6859461"/>
            <a:ext cx="26003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4042791-511F-26A7-E80F-61C919297AF7}"/>
              </a:ext>
            </a:extLst>
          </p:cNvPr>
          <p:cNvSpPr/>
          <p:nvPr/>
        </p:nvSpPr>
        <p:spPr bwMode="auto">
          <a:xfrm>
            <a:off x="2336286" y="6696855"/>
            <a:ext cx="396361" cy="226498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D97521-9E06-1E57-DE2A-F9435E32812D}"/>
              </a:ext>
            </a:extLst>
          </p:cNvPr>
          <p:cNvSpPr/>
          <p:nvPr/>
        </p:nvSpPr>
        <p:spPr bwMode="auto">
          <a:xfrm>
            <a:off x="3066248" y="6709842"/>
            <a:ext cx="780823" cy="216108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sz="1200" dirty="0">
                <a:solidFill>
                  <a:schemeClr val="tx1"/>
                </a:solidFill>
                <a:cs typeface="Times New Roman"/>
              </a:rPr>
              <a:t>Vermont</a:t>
            </a:r>
            <a:endParaRPr lang="en-US" dirty="0">
              <a:solidFill>
                <a:schemeClr val="tx1"/>
              </a:solidFill>
              <a:cs typeface="Times New Roman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38B0C6-CAF6-6880-7617-60883CB54479}"/>
              </a:ext>
            </a:extLst>
          </p:cNvPr>
          <p:cNvSpPr/>
          <p:nvPr/>
        </p:nvSpPr>
        <p:spPr bwMode="auto">
          <a:xfrm>
            <a:off x="3749449" y="6707245"/>
            <a:ext cx="396361" cy="226498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C34B9C-DFD1-26D9-FC50-5CCF3012C8DD}"/>
              </a:ext>
            </a:extLst>
          </p:cNvPr>
          <p:cNvCxnSpPr>
            <a:cxnSpLocks/>
          </p:cNvCxnSpPr>
          <p:nvPr/>
        </p:nvCxnSpPr>
        <p:spPr bwMode="auto">
          <a:xfrm>
            <a:off x="2810017" y="6817897"/>
            <a:ext cx="26003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993C23C-39EF-754A-A2C3-CA296BA4FF2A}"/>
              </a:ext>
            </a:extLst>
          </p:cNvPr>
          <p:cNvCxnSpPr>
            <a:cxnSpLocks/>
          </p:cNvCxnSpPr>
          <p:nvPr/>
        </p:nvCxnSpPr>
        <p:spPr bwMode="auto">
          <a:xfrm>
            <a:off x="4145972" y="6764480"/>
            <a:ext cx="419738" cy="21625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9AE0490-9706-39C1-252B-27F80F5444A1}"/>
              </a:ext>
            </a:extLst>
          </p:cNvPr>
          <p:cNvSpPr/>
          <p:nvPr/>
        </p:nvSpPr>
        <p:spPr bwMode="auto">
          <a:xfrm>
            <a:off x="1569957" y="6969615"/>
            <a:ext cx="635351" cy="216108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sz="1200" dirty="0">
                <a:solidFill>
                  <a:schemeClr val="tx1"/>
                </a:solidFill>
                <a:cs typeface="Times New Roman"/>
              </a:rPr>
              <a:t>Alaska</a:t>
            </a:r>
            <a:endParaRPr lang="en-US" dirty="0">
              <a:solidFill>
                <a:schemeClr val="tx1"/>
              </a:solidFill>
              <a:cs typeface="Times New Roman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47B588-304C-E2D3-9E34-F35474B75A24}"/>
              </a:ext>
            </a:extLst>
          </p:cNvPr>
          <p:cNvCxnSpPr>
            <a:cxnSpLocks/>
          </p:cNvCxnSpPr>
          <p:nvPr/>
        </p:nvCxnSpPr>
        <p:spPr bwMode="auto">
          <a:xfrm>
            <a:off x="1313726" y="7129624"/>
            <a:ext cx="26003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27046C2-83C9-105D-C016-FFFE913D72D0}"/>
              </a:ext>
            </a:extLst>
          </p:cNvPr>
          <p:cNvSpPr/>
          <p:nvPr/>
        </p:nvSpPr>
        <p:spPr bwMode="auto">
          <a:xfrm>
            <a:off x="2201203" y="6967018"/>
            <a:ext cx="167761" cy="226498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372EE9-03A3-59EF-6B94-162A74AA37D6}"/>
              </a:ext>
            </a:extLst>
          </p:cNvPr>
          <p:cNvSpPr/>
          <p:nvPr/>
        </p:nvSpPr>
        <p:spPr bwMode="auto">
          <a:xfrm>
            <a:off x="2640221" y="6980006"/>
            <a:ext cx="978250" cy="216108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  <a:cs typeface="Times New Roman"/>
              </a:rPr>
              <a:t>New York</a:t>
            </a:r>
            <a:endParaRPr lang="en-US" dirty="0">
              <a:solidFill>
                <a:schemeClr val="tx1"/>
              </a:solidFill>
              <a:cs typeface="Times New Roman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ECEA4EF-9943-9C16-52B7-12513B265ACE}"/>
              </a:ext>
            </a:extLst>
          </p:cNvPr>
          <p:cNvCxnSpPr>
            <a:cxnSpLocks/>
          </p:cNvCxnSpPr>
          <p:nvPr/>
        </p:nvCxnSpPr>
        <p:spPr bwMode="auto">
          <a:xfrm>
            <a:off x="2383990" y="7140015"/>
            <a:ext cx="26003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3720196-CC4E-F0C9-BC06-AFD9363CC5FB}"/>
              </a:ext>
            </a:extLst>
          </p:cNvPr>
          <p:cNvSpPr/>
          <p:nvPr/>
        </p:nvSpPr>
        <p:spPr bwMode="auto">
          <a:xfrm>
            <a:off x="3427330" y="6977409"/>
            <a:ext cx="188544" cy="226498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9F70CE7-A0CB-8E6F-7459-E63A9DD0AE4E}"/>
              </a:ext>
            </a:extLst>
          </p:cNvPr>
          <p:cNvSpPr/>
          <p:nvPr/>
        </p:nvSpPr>
        <p:spPr bwMode="auto">
          <a:xfrm>
            <a:off x="3897521" y="6980007"/>
            <a:ext cx="853559" cy="216108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sz="1200" dirty="0">
                <a:solidFill>
                  <a:schemeClr val="tx1"/>
                </a:solidFill>
                <a:cs typeface="Times New Roman"/>
              </a:rPr>
              <a:t>California</a:t>
            </a:r>
            <a:endParaRPr lang="en-US" dirty="0">
              <a:solidFill>
                <a:schemeClr val="tx1"/>
              </a:solidFill>
              <a:cs typeface="Times New Roman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13B7AE8-F22C-AAD8-AAAA-94A0CD58405B}"/>
              </a:ext>
            </a:extLst>
          </p:cNvPr>
          <p:cNvCxnSpPr>
            <a:cxnSpLocks/>
          </p:cNvCxnSpPr>
          <p:nvPr/>
        </p:nvCxnSpPr>
        <p:spPr bwMode="auto">
          <a:xfrm>
            <a:off x="3641290" y="7119234"/>
            <a:ext cx="26003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C67C8B5-54A3-557D-F0A6-5261549BD339}"/>
              </a:ext>
            </a:extLst>
          </p:cNvPr>
          <p:cNvSpPr/>
          <p:nvPr/>
        </p:nvSpPr>
        <p:spPr bwMode="auto">
          <a:xfrm>
            <a:off x="4746976" y="6977410"/>
            <a:ext cx="188544" cy="226498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0C2B076-2D0A-8D87-4720-58BFE70F7DBA}"/>
              </a:ext>
            </a:extLst>
          </p:cNvPr>
          <p:cNvSpPr/>
          <p:nvPr/>
        </p:nvSpPr>
        <p:spPr bwMode="auto">
          <a:xfrm>
            <a:off x="5206775" y="7011179"/>
            <a:ext cx="583396" cy="216108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sz="1200" dirty="0">
                <a:solidFill>
                  <a:schemeClr val="tx1"/>
                </a:solidFill>
                <a:cs typeface="Times New Roman"/>
              </a:rPr>
              <a:t>Texas</a:t>
            </a:r>
            <a:endParaRPr lang="en-US" dirty="0">
              <a:solidFill>
                <a:schemeClr val="tx1"/>
              </a:solidFill>
              <a:cs typeface="Times New Roman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32A259A-B917-BF87-6E69-42B9B81AB659}"/>
              </a:ext>
            </a:extLst>
          </p:cNvPr>
          <p:cNvCxnSpPr>
            <a:cxnSpLocks/>
          </p:cNvCxnSpPr>
          <p:nvPr/>
        </p:nvCxnSpPr>
        <p:spPr bwMode="auto">
          <a:xfrm>
            <a:off x="4950544" y="7140015"/>
            <a:ext cx="26003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09F97E6-5DAC-6076-4272-E994E9ABA805}"/>
              </a:ext>
            </a:extLst>
          </p:cNvPr>
          <p:cNvSpPr/>
          <p:nvPr/>
        </p:nvSpPr>
        <p:spPr bwMode="auto">
          <a:xfrm>
            <a:off x="5786067" y="7008583"/>
            <a:ext cx="178152" cy="216107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94B8F6E-4B6E-08CB-C3F6-67DD5C9D6CDD}"/>
              </a:ext>
            </a:extLst>
          </p:cNvPr>
          <p:cNvCxnSpPr>
            <a:cxnSpLocks/>
          </p:cNvCxnSpPr>
          <p:nvPr/>
        </p:nvCxnSpPr>
        <p:spPr bwMode="auto">
          <a:xfrm>
            <a:off x="5964380" y="7086598"/>
            <a:ext cx="419738" cy="21625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75C55DA-5AE4-DD15-CE6B-E9EA5F7B9AD5}"/>
              </a:ext>
            </a:extLst>
          </p:cNvPr>
          <p:cNvCxnSpPr>
            <a:cxnSpLocks/>
          </p:cNvCxnSpPr>
          <p:nvPr/>
        </p:nvCxnSpPr>
        <p:spPr bwMode="auto">
          <a:xfrm>
            <a:off x="1309252" y="7658097"/>
            <a:ext cx="419738" cy="21625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7A10508-B8C0-0DB9-9D39-9C15B70F4F2D}"/>
              </a:ext>
            </a:extLst>
          </p:cNvPr>
          <p:cNvCxnSpPr>
            <a:cxnSpLocks/>
          </p:cNvCxnSpPr>
          <p:nvPr/>
        </p:nvCxnSpPr>
        <p:spPr bwMode="auto">
          <a:xfrm>
            <a:off x="1298861" y="7949043"/>
            <a:ext cx="419738" cy="21625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12747B9-6DE4-FFC9-C3F3-BB0DF37BAB6C}"/>
              </a:ext>
            </a:extLst>
          </p:cNvPr>
          <p:cNvSpPr/>
          <p:nvPr/>
        </p:nvSpPr>
        <p:spPr bwMode="auto">
          <a:xfrm>
            <a:off x="1559565" y="7250169"/>
            <a:ext cx="635351" cy="216108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sz="1200" dirty="0">
                <a:solidFill>
                  <a:schemeClr val="tx1"/>
                </a:solidFill>
                <a:cs typeface="Times New Roman"/>
              </a:rPr>
              <a:t>Alaska</a:t>
            </a:r>
            <a:endParaRPr lang="en-US" dirty="0">
              <a:solidFill>
                <a:schemeClr val="tx1"/>
              </a:solidFill>
              <a:cs typeface="Times New Roman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AC4698E-D759-0B99-6586-D0E833F268EB}"/>
              </a:ext>
            </a:extLst>
          </p:cNvPr>
          <p:cNvCxnSpPr>
            <a:cxnSpLocks/>
          </p:cNvCxnSpPr>
          <p:nvPr/>
        </p:nvCxnSpPr>
        <p:spPr bwMode="auto">
          <a:xfrm>
            <a:off x="1303334" y="7410178"/>
            <a:ext cx="26003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B0DECC5D-2F59-CD4B-85C5-0ED9D6952194}"/>
              </a:ext>
            </a:extLst>
          </p:cNvPr>
          <p:cNvSpPr/>
          <p:nvPr/>
        </p:nvSpPr>
        <p:spPr bwMode="auto">
          <a:xfrm>
            <a:off x="2190811" y="7247572"/>
            <a:ext cx="167761" cy="226498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F5B94F6-2EFA-65FC-84E6-F044CDB6F79E}"/>
              </a:ext>
            </a:extLst>
          </p:cNvPr>
          <p:cNvSpPr/>
          <p:nvPr/>
        </p:nvSpPr>
        <p:spPr bwMode="auto">
          <a:xfrm>
            <a:off x="2629829" y="7260560"/>
            <a:ext cx="978250" cy="216108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  <a:cs typeface="Times New Roman"/>
              </a:rPr>
              <a:t>California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F9C0ED-DD24-9AA1-F9DE-026F60ED58D3}"/>
              </a:ext>
            </a:extLst>
          </p:cNvPr>
          <p:cNvCxnSpPr>
            <a:cxnSpLocks/>
          </p:cNvCxnSpPr>
          <p:nvPr/>
        </p:nvCxnSpPr>
        <p:spPr bwMode="auto">
          <a:xfrm>
            <a:off x="2373598" y="7420569"/>
            <a:ext cx="26003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81CD3E5-DB33-C5C1-4F94-6A245F94BCFA}"/>
              </a:ext>
            </a:extLst>
          </p:cNvPr>
          <p:cNvSpPr/>
          <p:nvPr/>
        </p:nvSpPr>
        <p:spPr bwMode="auto">
          <a:xfrm>
            <a:off x="3416938" y="7257963"/>
            <a:ext cx="188544" cy="226498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6C99A51-A50C-D368-7496-88550ACAE909}"/>
              </a:ext>
            </a:extLst>
          </p:cNvPr>
          <p:cNvCxnSpPr>
            <a:cxnSpLocks/>
          </p:cNvCxnSpPr>
          <p:nvPr/>
        </p:nvCxnSpPr>
        <p:spPr bwMode="auto">
          <a:xfrm>
            <a:off x="3616034" y="7377543"/>
            <a:ext cx="419738" cy="21625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D0EC166-5915-9978-4AD3-24278D48845D}"/>
              </a:ext>
            </a:extLst>
          </p:cNvPr>
          <p:cNvSpPr txBox="1"/>
          <p:nvPr/>
        </p:nvSpPr>
        <p:spPr>
          <a:xfrm>
            <a:off x="2504208" y="1672936"/>
            <a:ext cx="389659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0       0       0       0      0        0       0</a:t>
            </a:r>
            <a:endParaRPr lang="en-US" sz="2000" dirty="0"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1       0       0       0      0        0       0</a:t>
            </a:r>
          </a:p>
          <a:p>
            <a:r>
              <a:rPr lang="en-US" sz="2000" dirty="0">
                <a:latin typeface="Times New Roman"/>
                <a:cs typeface="Times New Roman"/>
              </a:rPr>
              <a:t>0       0       0       1      1        0       0</a:t>
            </a:r>
          </a:p>
          <a:p>
            <a:r>
              <a:rPr lang="en-US" sz="2000" dirty="0">
                <a:latin typeface="Times New Roman"/>
                <a:cs typeface="Times New Roman"/>
              </a:rPr>
              <a:t>0       1       1       0      0        1       1</a:t>
            </a:r>
          </a:p>
          <a:p>
            <a:r>
              <a:rPr lang="en-US" sz="2000" dirty="0">
                <a:latin typeface="Times New Roman"/>
                <a:cs typeface="Times New Roman"/>
              </a:rPr>
              <a:t>0       1       0       0      0        0       1</a:t>
            </a:r>
          </a:p>
          <a:p>
            <a:r>
              <a:rPr lang="en-US" sz="2000" dirty="0">
                <a:latin typeface="Times New Roman"/>
                <a:cs typeface="Times New Roman"/>
              </a:rPr>
              <a:t>0       0       0       0      0        0       0</a:t>
            </a:r>
          </a:p>
          <a:p>
            <a:r>
              <a:rPr lang="en-US" sz="2000" dirty="0">
                <a:latin typeface="Times New Roman"/>
                <a:cs typeface="Times New Roman"/>
              </a:rPr>
              <a:t>0       0       0       0      0        0       0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40534"/>
            <a:ext cx="570425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200" dirty="0">
                <a:highlight>
                  <a:srgbClr val="FFFF00"/>
                </a:highlight>
                <a:latin typeface="Times New Roman"/>
                <a:cs typeface="Times New Roman"/>
              </a:rPr>
              <a:t>	C)	E, G, A, D, F, C, B </a:t>
            </a:r>
            <a:endParaRPr lang="en-US" altLang="en-US" sz="1200" dirty="0">
              <a:highlight>
                <a:srgbClr val="FFFF00"/>
              </a:highlight>
              <a:cs typeface="Times New Roman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	E, C, F, B, A, D, G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1200" dirty="0">
                <a:latin typeface="Times New Roman"/>
                <a:cs typeface="Times New Roman"/>
              </a:rPr>
              <a:t>4 b.    Which of the following lists the graph nodes in breadth first order beginning at F? </a:t>
            </a:r>
            <a:endParaRPr lang="en-US" altLang="en-US" sz="1200"/>
          </a:p>
          <a:p>
            <a:pPr>
              <a:spcBef>
                <a:spcPct val="0"/>
              </a:spcBef>
              <a:buNone/>
            </a:pPr>
            <a:r>
              <a:rPr lang="en-US" altLang="en-US" sz="1200" dirty="0">
                <a:highlight>
                  <a:srgbClr val="FFFF00"/>
                </a:highlight>
                <a:latin typeface="Times New Roman"/>
                <a:cs typeface="Times New Roman"/>
              </a:rPr>
              <a:t>	A)  F, C, D, A, B, E, G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200" dirty="0">
                <a:latin typeface="Times New Roman"/>
                <a:cs typeface="Times New Roman"/>
              </a:rPr>
              <a:t>	B)  F, D, C, A, B, C, G </a:t>
            </a:r>
            <a:endParaRPr lang="en-US" altLang="en-US" sz="1200" dirty="0">
              <a:cs typeface="Times New Roman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1200" dirty="0">
                <a:latin typeface="Times New Roman"/>
                <a:cs typeface="Times New Roman"/>
              </a:rPr>
              <a:t>	C)  F, C, D, B, G, A, E </a:t>
            </a:r>
            <a:endParaRPr lang="en-US" altLang="en-US" sz="1200" dirty="0">
              <a:cs typeface="Times New Roman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1200" dirty="0">
                <a:latin typeface="Times New Roman"/>
                <a:cs typeface="Times New Roman"/>
              </a:rPr>
              <a:t>	D)  a, b, and c are all breadth first traversals </a:t>
            </a:r>
            <a:endParaRPr lang="en-US" altLang="en-US" sz="12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391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5.  Find 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city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4609A63-4CC3-ADFB-B7BC-C52EEF3EA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237915"/>
              </p:ext>
            </p:extLst>
          </p:nvPr>
        </p:nvGraphicFramePr>
        <p:xfrm>
          <a:off x="1153391" y="4644735"/>
          <a:ext cx="3862578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526">
                  <a:extLst>
                    <a:ext uri="{9D8B030D-6E8A-4147-A177-3AD203B41FA5}">
                      <a16:colId xmlns:a16="http://schemas.microsoft.com/office/drawing/2014/main" val="3574371993"/>
                    </a:ext>
                  </a:extLst>
                </a:gridCol>
                <a:gridCol w="1287526">
                  <a:extLst>
                    <a:ext uri="{9D8B030D-6E8A-4147-A177-3AD203B41FA5}">
                      <a16:colId xmlns:a16="http://schemas.microsoft.com/office/drawing/2014/main" val="354731113"/>
                    </a:ext>
                  </a:extLst>
                </a:gridCol>
                <a:gridCol w="1287526">
                  <a:extLst>
                    <a:ext uri="{9D8B030D-6E8A-4147-A177-3AD203B41FA5}">
                      <a16:colId xmlns:a16="http://schemas.microsoft.com/office/drawing/2014/main" val="3733323920"/>
                    </a:ext>
                  </a:extLst>
                </a:gridCol>
              </a:tblGrid>
              <a:tr h="3636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Previous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60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Atlanta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04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Houston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Atlanta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650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Washington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Atlanta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745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Dallas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Washington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26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Austin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401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Denver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43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Chicago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281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AF35AA8-DA7E-1DBC-E106-945692761D67}"/>
              </a:ext>
            </a:extLst>
          </p:cNvPr>
          <p:cNvSpPr txBox="1"/>
          <p:nvPr/>
        </p:nvSpPr>
        <p:spPr>
          <a:xfrm>
            <a:off x="259772" y="4852554"/>
            <a:ext cx="633845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Minimum Cost: 3 + 1 + 2 + 3 + + 5 = 14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298603-CAA3-1151-31BF-335B9C0D64CE}"/>
              </a:ext>
            </a:extLst>
          </p:cNvPr>
          <p:cNvSpPr txBox="1"/>
          <p:nvPr/>
        </p:nvSpPr>
        <p:spPr>
          <a:xfrm>
            <a:off x="322117" y="3855026"/>
            <a:ext cx="633845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cs typeface="Times New Roman"/>
              </a:rPr>
              <a:t>Visited:</a:t>
            </a:r>
            <a:endParaRPr lang="en-US"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/>
                <a:cs typeface="Times New Roman"/>
              </a:rPr>
              <a:t>0 -&gt; 2 -&gt; 5 -&gt; 1 -&gt; 4 -&gt; 4 -&gt; 3</a:t>
            </a:r>
            <a:endParaRPr lang="en-US" dirty="0">
              <a:cs typeface="Times New Roman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D38E26-8010-2C73-45C9-4F8D102D27D2}"/>
              </a:ext>
            </a:extLst>
          </p:cNvPr>
          <p:cNvSpPr txBox="1"/>
          <p:nvPr/>
        </p:nvSpPr>
        <p:spPr>
          <a:xfrm>
            <a:off x="280553" y="5434444"/>
            <a:ext cx="633845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Minimum Span: 0, 2, 5, 1 , 4, 3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2082" name="Oval 2081">
            <a:extLst>
              <a:ext uri="{FF2B5EF4-FFF2-40B4-BE49-F238E27FC236}">
                <a16:creationId xmlns:a16="http://schemas.microsoft.com/office/drawing/2014/main" id="{2C1AE0B5-3B36-08EE-03DD-EABD98B2019A}"/>
              </a:ext>
            </a:extLst>
          </p:cNvPr>
          <p:cNvSpPr/>
          <p:nvPr/>
        </p:nvSpPr>
        <p:spPr bwMode="auto">
          <a:xfrm>
            <a:off x="1805421" y="6429375"/>
            <a:ext cx="550719" cy="54032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dirty="0">
                <a:cs typeface="Times New Roman"/>
              </a:rPr>
              <a:t>0</a:t>
            </a:r>
            <a:endParaRPr lang="en-US" dirty="0"/>
          </a:p>
        </p:txBody>
      </p:sp>
      <p:sp>
        <p:nvSpPr>
          <p:cNvPr id="2084" name="Oval 2083">
            <a:extLst>
              <a:ext uri="{FF2B5EF4-FFF2-40B4-BE49-F238E27FC236}">
                <a16:creationId xmlns:a16="http://schemas.microsoft.com/office/drawing/2014/main" id="{8E151780-6C62-1E7F-FD56-8689FC180247}"/>
              </a:ext>
            </a:extLst>
          </p:cNvPr>
          <p:cNvSpPr/>
          <p:nvPr/>
        </p:nvSpPr>
        <p:spPr bwMode="auto">
          <a:xfrm>
            <a:off x="1805420" y="7884102"/>
            <a:ext cx="550719" cy="54032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dirty="0">
                <a:cs typeface="Times New Roman"/>
              </a:rPr>
              <a:t>2</a:t>
            </a:r>
          </a:p>
        </p:txBody>
      </p:sp>
      <p:sp>
        <p:nvSpPr>
          <p:cNvPr id="2086" name="Oval 2085">
            <a:extLst>
              <a:ext uri="{FF2B5EF4-FFF2-40B4-BE49-F238E27FC236}">
                <a16:creationId xmlns:a16="http://schemas.microsoft.com/office/drawing/2014/main" id="{CB3B6EC2-F5AC-EF7A-7BC3-AE01FEB26EB0}"/>
              </a:ext>
            </a:extLst>
          </p:cNvPr>
          <p:cNvSpPr/>
          <p:nvPr/>
        </p:nvSpPr>
        <p:spPr bwMode="auto">
          <a:xfrm>
            <a:off x="2771775" y="7333384"/>
            <a:ext cx="550719" cy="54032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dirty="0">
                <a:latin typeface="Times New Roman"/>
                <a:cs typeface="Times New Roman"/>
              </a:rPr>
              <a:t>5</a:t>
            </a:r>
            <a:endParaRPr lang="en-US" dirty="0"/>
          </a:p>
        </p:txBody>
      </p:sp>
      <p:sp>
        <p:nvSpPr>
          <p:cNvPr id="2088" name="Oval 2087">
            <a:extLst>
              <a:ext uri="{FF2B5EF4-FFF2-40B4-BE49-F238E27FC236}">
                <a16:creationId xmlns:a16="http://schemas.microsoft.com/office/drawing/2014/main" id="{2DCC2168-B038-DD9D-0B8C-AE74C5510D08}"/>
              </a:ext>
            </a:extLst>
          </p:cNvPr>
          <p:cNvSpPr/>
          <p:nvPr/>
        </p:nvSpPr>
        <p:spPr bwMode="auto">
          <a:xfrm>
            <a:off x="3852430" y="6793057"/>
            <a:ext cx="550719" cy="54032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dirty="0">
                <a:latin typeface="Times New Roman"/>
                <a:cs typeface="Times New Roman"/>
              </a:rPr>
              <a:t>1</a:t>
            </a:r>
            <a:endParaRPr lang="en-US" dirty="0"/>
          </a:p>
        </p:txBody>
      </p:sp>
      <p:sp>
        <p:nvSpPr>
          <p:cNvPr id="2090" name="Oval 2089">
            <a:extLst>
              <a:ext uri="{FF2B5EF4-FFF2-40B4-BE49-F238E27FC236}">
                <a16:creationId xmlns:a16="http://schemas.microsoft.com/office/drawing/2014/main" id="{22B10DB7-1890-B90E-326D-51084131052C}"/>
              </a:ext>
            </a:extLst>
          </p:cNvPr>
          <p:cNvSpPr/>
          <p:nvPr/>
        </p:nvSpPr>
        <p:spPr bwMode="auto">
          <a:xfrm>
            <a:off x="2771775" y="8154265"/>
            <a:ext cx="550719" cy="54032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dirty="0">
                <a:latin typeface="Times New Roman"/>
                <a:cs typeface="Times New Roman"/>
              </a:rPr>
              <a:t>4</a:t>
            </a:r>
            <a:endParaRPr lang="en-US" dirty="0"/>
          </a:p>
        </p:txBody>
      </p:sp>
      <p:sp>
        <p:nvSpPr>
          <p:cNvPr id="2092" name="Oval 2091">
            <a:extLst>
              <a:ext uri="{FF2B5EF4-FFF2-40B4-BE49-F238E27FC236}">
                <a16:creationId xmlns:a16="http://schemas.microsoft.com/office/drawing/2014/main" id="{5E25054E-C2EC-3DC1-17A6-092EB6C7C20C}"/>
              </a:ext>
            </a:extLst>
          </p:cNvPr>
          <p:cNvSpPr/>
          <p:nvPr/>
        </p:nvSpPr>
        <p:spPr bwMode="auto">
          <a:xfrm>
            <a:off x="3852429" y="8154265"/>
            <a:ext cx="550719" cy="54032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dirty="0">
                <a:latin typeface="Times New Roman"/>
                <a:cs typeface="Times New Roman"/>
              </a:rPr>
              <a:t>3</a:t>
            </a:r>
            <a:endParaRPr lang="en-US" dirty="0"/>
          </a:p>
        </p:txBody>
      </p:sp>
      <p:cxnSp>
        <p:nvCxnSpPr>
          <p:cNvPr id="2094" name="Straight Arrow Connector 2093">
            <a:extLst>
              <a:ext uri="{FF2B5EF4-FFF2-40B4-BE49-F238E27FC236}">
                <a16:creationId xmlns:a16="http://schemas.microsoft.com/office/drawing/2014/main" id="{46EC4134-EBAA-A878-07A4-0AD97ECEA83F}"/>
              </a:ext>
            </a:extLst>
          </p:cNvPr>
          <p:cNvCxnSpPr/>
          <p:nvPr/>
        </p:nvCxnSpPr>
        <p:spPr bwMode="auto">
          <a:xfrm flipH="1">
            <a:off x="4151168" y="7330787"/>
            <a:ext cx="31171" cy="8208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96" name="Straight Arrow Connector 2095">
            <a:extLst>
              <a:ext uri="{FF2B5EF4-FFF2-40B4-BE49-F238E27FC236}">
                <a16:creationId xmlns:a16="http://schemas.microsoft.com/office/drawing/2014/main" id="{FE1C00C8-4059-EBF8-C07C-43D7B8ABAE36}"/>
              </a:ext>
            </a:extLst>
          </p:cNvPr>
          <p:cNvCxnSpPr>
            <a:cxnSpLocks/>
          </p:cNvCxnSpPr>
          <p:nvPr/>
        </p:nvCxnSpPr>
        <p:spPr bwMode="auto">
          <a:xfrm flipH="1">
            <a:off x="3070513" y="7871114"/>
            <a:ext cx="31171" cy="2909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98" name="Straight Arrow Connector 2097">
            <a:extLst>
              <a:ext uri="{FF2B5EF4-FFF2-40B4-BE49-F238E27FC236}">
                <a16:creationId xmlns:a16="http://schemas.microsoft.com/office/drawing/2014/main" id="{BD0E1540-2920-F8D6-566E-CDB702AA07F1}"/>
              </a:ext>
            </a:extLst>
          </p:cNvPr>
          <p:cNvCxnSpPr>
            <a:cxnSpLocks/>
          </p:cNvCxnSpPr>
          <p:nvPr/>
        </p:nvCxnSpPr>
        <p:spPr bwMode="auto">
          <a:xfrm flipH="1">
            <a:off x="2239241" y="7642512"/>
            <a:ext cx="602669" cy="3221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00" name="Straight Arrow Connector 2099">
            <a:extLst>
              <a:ext uri="{FF2B5EF4-FFF2-40B4-BE49-F238E27FC236}">
                <a16:creationId xmlns:a16="http://schemas.microsoft.com/office/drawing/2014/main" id="{7DDF7555-5CA2-3A93-6309-804F125016C4}"/>
              </a:ext>
            </a:extLst>
          </p:cNvPr>
          <p:cNvCxnSpPr>
            <a:cxnSpLocks/>
          </p:cNvCxnSpPr>
          <p:nvPr/>
        </p:nvCxnSpPr>
        <p:spPr bwMode="auto">
          <a:xfrm flipH="1">
            <a:off x="3174423" y="7112577"/>
            <a:ext cx="654624" cy="2909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02" name="Straight Arrow Connector 2101">
            <a:extLst>
              <a:ext uri="{FF2B5EF4-FFF2-40B4-BE49-F238E27FC236}">
                <a16:creationId xmlns:a16="http://schemas.microsoft.com/office/drawing/2014/main" id="{443C05D6-A0D6-1E0B-5881-0D9F54BB3DC4}"/>
              </a:ext>
            </a:extLst>
          </p:cNvPr>
          <p:cNvCxnSpPr>
            <a:cxnSpLocks/>
          </p:cNvCxnSpPr>
          <p:nvPr/>
        </p:nvCxnSpPr>
        <p:spPr bwMode="auto">
          <a:xfrm flipH="1">
            <a:off x="2031423" y="6967104"/>
            <a:ext cx="103906" cy="9143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04" name="TextBox 2103">
            <a:extLst>
              <a:ext uri="{FF2B5EF4-FFF2-40B4-BE49-F238E27FC236}">
                <a16:creationId xmlns:a16="http://schemas.microsoft.com/office/drawing/2014/main" id="{6162CA21-AA5F-5244-7355-25CB9619F189}"/>
              </a:ext>
            </a:extLst>
          </p:cNvPr>
          <p:cNvSpPr txBox="1"/>
          <p:nvPr/>
        </p:nvSpPr>
        <p:spPr>
          <a:xfrm>
            <a:off x="1704107" y="7190507"/>
            <a:ext cx="3740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Times New Roman"/>
              </a:rPr>
              <a:t>3</a:t>
            </a:r>
          </a:p>
        </p:txBody>
      </p:sp>
      <p:sp>
        <p:nvSpPr>
          <p:cNvPr id="2106" name="TextBox 2105">
            <a:extLst>
              <a:ext uri="{FF2B5EF4-FFF2-40B4-BE49-F238E27FC236}">
                <a16:creationId xmlns:a16="http://schemas.microsoft.com/office/drawing/2014/main" id="{480229E3-1516-FE7C-A1FF-A4FB359A47CB}"/>
              </a:ext>
            </a:extLst>
          </p:cNvPr>
          <p:cNvSpPr txBox="1"/>
          <p:nvPr/>
        </p:nvSpPr>
        <p:spPr>
          <a:xfrm>
            <a:off x="2348343" y="7408715"/>
            <a:ext cx="3740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1</a:t>
            </a:r>
            <a:endParaRPr lang="en-US" dirty="0">
              <a:cs typeface="Times New Roman"/>
            </a:endParaRPr>
          </a:p>
        </p:txBody>
      </p:sp>
      <p:sp>
        <p:nvSpPr>
          <p:cNvPr id="2108" name="TextBox 2107">
            <a:extLst>
              <a:ext uri="{FF2B5EF4-FFF2-40B4-BE49-F238E27FC236}">
                <a16:creationId xmlns:a16="http://schemas.microsoft.com/office/drawing/2014/main" id="{A9910FA4-94BD-8AB2-2FC4-68C6B9F81815}"/>
              </a:ext>
            </a:extLst>
          </p:cNvPr>
          <p:cNvSpPr txBox="1"/>
          <p:nvPr/>
        </p:nvSpPr>
        <p:spPr>
          <a:xfrm>
            <a:off x="3325088" y="6806043"/>
            <a:ext cx="3740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2</a:t>
            </a:r>
            <a:endParaRPr lang="en-US" dirty="0">
              <a:cs typeface="Times New Roman"/>
            </a:endParaRPr>
          </a:p>
        </p:txBody>
      </p:sp>
      <p:sp>
        <p:nvSpPr>
          <p:cNvPr id="2110" name="TextBox 2109">
            <a:extLst>
              <a:ext uri="{FF2B5EF4-FFF2-40B4-BE49-F238E27FC236}">
                <a16:creationId xmlns:a16="http://schemas.microsoft.com/office/drawing/2014/main" id="{E5DD7811-C758-DD66-BE2A-9E764341A095}"/>
              </a:ext>
            </a:extLst>
          </p:cNvPr>
          <p:cNvSpPr txBox="1"/>
          <p:nvPr/>
        </p:nvSpPr>
        <p:spPr>
          <a:xfrm>
            <a:off x="4166752" y="7554189"/>
            <a:ext cx="3740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5</a:t>
            </a:r>
            <a:endParaRPr lang="en-US" dirty="0"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E71DD7EA-C580-43B3-BC05-FA24AC85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4800600"/>
            <a:ext cx="2571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6" name="Rectangle 5">
            <a:extLst>
              <a:ext uri="{FF2B5EF4-FFF2-40B4-BE49-F238E27FC236}">
                <a16:creationId xmlns:a16="http://schemas.microsoft.com/office/drawing/2014/main" id="{5A054E60-1451-4BFE-A023-A4DF0B7F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2228850" cy="2171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7" name="Rectangle 6">
            <a:extLst>
              <a:ext uri="{FF2B5EF4-FFF2-40B4-BE49-F238E27FC236}">
                <a16:creationId xmlns:a16="http://schemas.microsoft.com/office/drawing/2014/main" id="{D4108B9B-143E-4D5F-B2C5-7B979A64B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2743200"/>
            <a:ext cx="2114550" cy="2000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8" name="Rectangle 7">
            <a:extLst>
              <a:ext uri="{FF2B5EF4-FFF2-40B4-BE49-F238E27FC236}">
                <a16:creationId xmlns:a16="http://schemas.microsoft.com/office/drawing/2014/main" id="{2C2C5CBD-8904-410A-901D-4499337B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572000"/>
            <a:ext cx="24003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743200"/>
            <a:ext cx="2343150" cy="17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080" name="Picture 5">
            <a:extLst>
              <a:ext uri="{FF2B5EF4-FFF2-40B4-BE49-F238E27FC236}">
                <a16:creationId xmlns:a16="http://schemas.microsoft.com/office/drawing/2014/main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469CA7-D37F-5CB1-0115-139DDD7CAA5D}"/>
              </a:ext>
            </a:extLst>
          </p:cNvPr>
          <p:cNvSpPr txBox="1"/>
          <p:nvPr/>
        </p:nvSpPr>
        <p:spPr>
          <a:xfrm>
            <a:off x="218209" y="3823854"/>
            <a:ext cx="2036618" cy="19286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r>
              <a:rPr lang="en-US" dirty="0">
                <a:latin typeface="Times New Roman"/>
                <a:cs typeface="Times New Roman"/>
              </a:rPr>
              <a:t>(2,5) = 1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/>
                <a:cs typeface="Times New Roman"/>
              </a:rPr>
              <a:t>2. (5,1) = 2</a:t>
            </a:r>
            <a:endParaRPr lang="en-US" dirty="0"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3. (0,2) = 3</a:t>
            </a:r>
            <a:endParaRPr lang="en-US" dirty="0">
              <a:cs typeface="Times New Roman"/>
            </a:endParaRPr>
          </a:p>
          <a:p>
            <a:r>
              <a:rPr lang="en-US">
                <a:latin typeface="Times New Roman"/>
                <a:cs typeface="Times New Roman"/>
              </a:rPr>
              <a:t>4. (5,4) = 3</a:t>
            </a:r>
            <a:endParaRPr lang="en-US" dirty="0"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5. (1,3) = 5</a:t>
            </a:r>
            <a:endParaRPr lang="en-US" dirty="0">
              <a:cs typeface="Times New Roman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029D45-BA3A-03CA-7BC8-E49753613B0E}"/>
              </a:ext>
            </a:extLst>
          </p:cNvPr>
          <p:cNvSpPr/>
          <p:nvPr/>
        </p:nvSpPr>
        <p:spPr bwMode="auto">
          <a:xfrm>
            <a:off x="3280930" y="4029075"/>
            <a:ext cx="550719" cy="54032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dirty="0">
                <a:cs typeface="Times New Roman"/>
              </a:rPr>
              <a:t>0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9B5ADD-57BA-7DF7-3B24-3F52E0DD9C4C}"/>
              </a:ext>
            </a:extLst>
          </p:cNvPr>
          <p:cNvSpPr/>
          <p:nvPr/>
        </p:nvSpPr>
        <p:spPr bwMode="auto">
          <a:xfrm>
            <a:off x="3280929" y="5483802"/>
            <a:ext cx="550719" cy="54032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dirty="0">
                <a:cs typeface="Times New Roman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4FF615-9761-8242-FE22-5A922471C400}"/>
              </a:ext>
            </a:extLst>
          </p:cNvPr>
          <p:cNvSpPr/>
          <p:nvPr/>
        </p:nvSpPr>
        <p:spPr bwMode="auto">
          <a:xfrm>
            <a:off x="4247284" y="4933084"/>
            <a:ext cx="550719" cy="54032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dirty="0">
                <a:latin typeface="Times New Roman"/>
                <a:cs typeface="Times New Roman"/>
              </a:rPr>
              <a:t>5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4F13F9D-AF71-4071-83F5-51ADF9B82E65}"/>
              </a:ext>
            </a:extLst>
          </p:cNvPr>
          <p:cNvSpPr/>
          <p:nvPr/>
        </p:nvSpPr>
        <p:spPr bwMode="auto">
          <a:xfrm>
            <a:off x="5327939" y="4392757"/>
            <a:ext cx="550719" cy="54032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dirty="0">
                <a:latin typeface="Times New Roman"/>
                <a:cs typeface="Times New Roman"/>
              </a:rPr>
              <a:t>1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5BF3A33-E677-EEC7-4B47-9523CA88B985}"/>
              </a:ext>
            </a:extLst>
          </p:cNvPr>
          <p:cNvSpPr/>
          <p:nvPr/>
        </p:nvSpPr>
        <p:spPr bwMode="auto">
          <a:xfrm>
            <a:off x="4247284" y="5753965"/>
            <a:ext cx="550719" cy="54032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dirty="0">
                <a:latin typeface="Times New Roman"/>
                <a:cs typeface="Times New Roman"/>
              </a:rPr>
              <a:t>4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617856-6CFB-8EFE-1E36-11EC1AD3720E}"/>
              </a:ext>
            </a:extLst>
          </p:cNvPr>
          <p:cNvSpPr/>
          <p:nvPr/>
        </p:nvSpPr>
        <p:spPr bwMode="auto">
          <a:xfrm>
            <a:off x="5327938" y="5753965"/>
            <a:ext cx="550719" cy="54032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dirty="0">
                <a:latin typeface="Times New Roman"/>
                <a:cs typeface="Times New Roman"/>
              </a:rPr>
              <a:t>3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48BE03-0A72-CDD6-4836-9830B944EB15}"/>
              </a:ext>
            </a:extLst>
          </p:cNvPr>
          <p:cNvCxnSpPr/>
          <p:nvPr/>
        </p:nvCxnSpPr>
        <p:spPr bwMode="auto">
          <a:xfrm flipH="1">
            <a:off x="5626677" y="4930487"/>
            <a:ext cx="31171" cy="8208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7691BB-A7FA-A798-E80B-F459539E462C}"/>
              </a:ext>
            </a:extLst>
          </p:cNvPr>
          <p:cNvCxnSpPr>
            <a:cxnSpLocks/>
          </p:cNvCxnSpPr>
          <p:nvPr/>
        </p:nvCxnSpPr>
        <p:spPr bwMode="auto">
          <a:xfrm flipH="1">
            <a:off x="4546022" y="5470814"/>
            <a:ext cx="31171" cy="2909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483AE8-7DBC-EF0C-A83C-910B2F97AADE}"/>
              </a:ext>
            </a:extLst>
          </p:cNvPr>
          <p:cNvCxnSpPr>
            <a:cxnSpLocks/>
          </p:cNvCxnSpPr>
          <p:nvPr/>
        </p:nvCxnSpPr>
        <p:spPr bwMode="auto">
          <a:xfrm flipH="1">
            <a:off x="3714750" y="5242212"/>
            <a:ext cx="602669" cy="3221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35E0A1-B627-ABAB-8E2E-BA974A7190E6}"/>
              </a:ext>
            </a:extLst>
          </p:cNvPr>
          <p:cNvCxnSpPr>
            <a:cxnSpLocks/>
          </p:cNvCxnSpPr>
          <p:nvPr/>
        </p:nvCxnSpPr>
        <p:spPr bwMode="auto">
          <a:xfrm flipH="1">
            <a:off x="4649932" y="4712277"/>
            <a:ext cx="654624" cy="2909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91802B-9C9D-2FD5-1F9E-6319FE1B35B7}"/>
              </a:ext>
            </a:extLst>
          </p:cNvPr>
          <p:cNvCxnSpPr>
            <a:cxnSpLocks/>
          </p:cNvCxnSpPr>
          <p:nvPr/>
        </p:nvCxnSpPr>
        <p:spPr bwMode="auto">
          <a:xfrm flipH="1">
            <a:off x="3506932" y="4566804"/>
            <a:ext cx="103906" cy="9143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8978CDA-49C5-6389-5547-8DCFC61CD005}"/>
              </a:ext>
            </a:extLst>
          </p:cNvPr>
          <p:cNvSpPr txBox="1"/>
          <p:nvPr/>
        </p:nvSpPr>
        <p:spPr>
          <a:xfrm>
            <a:off x="3179616" y="4790207"/>
            <a:ext cx="3740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Times New Roman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6FF0BE-A323-1BC9-E652-9FD62BBBEA28}"/>
              </a:ext>
            </a:extLst>
          </p:cNvPr>
          <p:cNvSpPr txBox="1"/>
          <p:nvPr/>
        </p:nvSpPr>
        <p:spPr>
          <a:xfrm>
            <a:off x="3823852" y="5008415"/>
            <a:ext cx="3740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1</a:t>
            </a:r>
            <a:endParaRPr lang="en-US" dirty="0">
              <a:cs typeface="Times New Roman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A9A0CB-A460-FF94-7086-B7B7B187AB5F}"/>
              </a:ext>
            </a:extLst>
          </p:cNvPr>
          <p:cNvSpPr txBox="1"/>
          <p:nvPr/>
        </p:nvSpPr>
        <p:spPr>
          <a:xfrm>
            <a:off x="4800597" y="4405743"/>
            <a:ext cx="3740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2</a:t>
            </a:r>
            <a:endParaRPr lang="en-US" dirty="0">
              <a:cs typeface="Times New Roman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DAB82C-67DE-11BD-E81B-5AACC35AE36C}"/>
              </a:ext>
            </a:extLst>
          </p:cNvPr>
          <p:cNvSpPr txBox="1"/>
          <p:nvPr/>
        </p:nvSpPr>
        <p:spPr>
          <a:xfrm>
            <a:off x="5642261" y="5153889"/>
            <a:ext cx="3740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5</a:t>
            </a:r>
            <a:endParaRPr lang="en-US" dirty="0"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5715000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  <p:pic>
        <p:nvPicPr>
          <p:cNvPr id="2" name="Picture 1" descr="A drawing of a constellation&#10;&#10;Description automatically generated">
            <a:extLst>
              <a:ext uri="{FF2B5EF4-FFF2-40B4-BE49-F238E27FC236}">
                <a16:creationId xmlns:a16="http://schemas.microsoft.com/office/drawing/2014/main" id="{315125B8-3406-6239-4BBF-53B6E79C6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18" y="5215017"/>
            <a:ext cx="6255327" cy="23092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7CDB33-EE67-D8AC-7728-39113C6B217C}"/>
              </a:ext>
            </a:extLst>
          </p:cNvPr>
          <p:cNvSpPr txBox="1"/>
          <p:nvPr/>
        </p:nvSpPr>
        <p:spPr>
          <a:xfrm>
            <a:off x="1392381" y="798021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Prism's Algorithm</a:t>
            </a:r>
            <a:endParaRPr lang="en-US" dirty="0"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3962400" cy="2492477"/>
          </a:xfrm>
          <a:prstGeom prst="rect">
            <a:avLst/>
          </a:prstGeom>
        </p:spPr>
      </p:pic>
      <p:pic>
        <p:nvPicPr>
          <p:cNvPr id="4" name="Picture 3" descr="A list of check marks on a piece of paper&#10;&#10;Description automatically generated">
            <a:extLst>
              <a:ext uri="{FF2B5EF4-FFF2-40B4-BE49-F238E27FC236}">
                <a16:creationId xmlns:a16="http://schemas.microsoft.com/office/drawing/2014/main" id="{B907E70B-DB1A-7B7D-46BB-507971BE4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9" y="4178488"/>
            <a:ext cx="2410690" cy="3436705"/>
          </a:xfrm>
          <a:prstGeom prst="rect">
            <a:avLst/>
          </a:prstGeom>
        </p:spPr>
      </p:pic>
      <p:pic>
        <p:nvPicPr>
          <p:cNvPr id="5" name="Picture 4" descr="A close up of a paper&#10;&#10;Description automatically generated">
            <a:extLst>
              <a:ext uri="{FF2B5EF4-FFF2-40B4-BE49-F238E27FC236}">
                <a16:creationId xmlns:a16="http://schemas.microsoft.com/office/drawing/2014/main" id="{3266825A-C647-4601-1283-0D9597892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855" y="4439896"/>
            <a:ext cx="3969327" cy="14487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55BB3D-1B80-9ACF-4B6F-5A26838823FA}"/>
              </a:ext>
            </a:extLst>
          </p:cNvPr>
          <p:cNvSpPr txBox="1"/>
          <p:nvPr/>
        </p:nvSpPr>
        <p:spPr>
          <a:xfrm>
            <a:off x="207817" y="3969326"/>
            <a:ext cx="6650181" cy="193899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/>
                <a:cs typeface="Times New Roman"/>
              </a:rPr>
              <a:t>Start -&gt; Discrete Math -&gt; Programming 1 -&gt; Programming 2 -&gt; Computer Organization -&gt; Algorithms -&gt; High-Level Languages -&gt; Operating Systems -&gt; Theory of Computation -&gt; Senior Seminar -&gt; Compilers -&gt; End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214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Rob Alexander</cp:lastModifiedBy>
  <cp:revision>253</cp:revision>
  <cp:lastPrinted>2018-11-12T14:09:18Z</cp:lastPrinted>
  <dcterms:created xsi:type="dcterms:W3CDTF">2003-11-20T06:12:01Z</dcterms:created>
  <dcterms:modified xsi:type="dcterms:W3CDTF">2024-04-22T04:23:38Z</dcterms:modified>
</cp:coreProperties>
</file>