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1" r:id="rId7"/>
    <p:sldId id="260" r:id="rId8"/>
    <p:sldId id="262" r:id="rId9"/>
    <p:sldId id="263" r:id="rId10"/>
    <p:sldId id="25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4D4D4D"/>
    <a:srgbClr val="0099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21" autoAdjust="0"/>
  </p:normalViewPr>
  <p:slideViewPr>
    <p:cSldViewPr>
      <p:cViewPr>
        <p:scale>
          <a:sx n="77" d="100"/>
          <a:sy n="77" d="100"/>
        </p:scale>
        <p:origin x="-762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76200"/>
            <a:ext cx="7086600" cy="100965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990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6066A9-250F-44A0-A6B2-025F07E37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DAC9D-0935-4A88-9727-47871F56D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1816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1816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B2AF0-0175-43BB-A93C-DB8B50FE08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4824D-5BE3-4D46-BE57-A38B30FBE8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15F09-6979-4ADC-86C8-F3123B755B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06A15-D31C-4F4B-9C0D-625DE9831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7731-BCC3-40E9-88E4-216EADF772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A86EE-8070-494B-A5CC-413B8D5B74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A8E49-1ACD-4CFF-A4BE-3AF41AA04B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C7A36-B8F9-4FD6-857A-C46F343B98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4A3E5-7808-46C3-90A2-48A0471B74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477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1AA7963E-E658-4C08-AECF-CCB93B1906FC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smtClean="0">
                <a:latin typeface="Century Gothic" pitchFamily="34" charset="0"/>
              </a:rPr>
              <a:t>Technologia</a:t>
            </a:r>
            <a:r>
              <a:rPr lang="pl-PL" dirty="0" smtClean="0">
                <a:latin typeface="Century Gothic" pitchFamily="34" charset="0"/>
              </a:rPr>
              <a:t> </a:t>
            </a:r>
            <a:r>
              <a:rPr lang="pl-PL" b="1" dirty="0" smtClean="0">
                <a:latin typeface="Century Gothic" pitchFamily="34" charset="0"/>
              </a:rPr>
              <a:t>EON</a:t>
            </a:r>
            <a:endParaRPr lang="pl-PL" b="1" dirty="0">
              <a:latin typeface="Century Gothic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0" dirty="0" smtClean="0">
                <a:latin typeface="Century Gothic" pitchFamily="34" charset="0"/>
              </a:rPr>
              <a:t>Prezentacja</a:t>
            </a:r>
          </a:p>
          <a:p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Koniec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352800"/>
          </a:xfrm>
        </p:spPr>
        <p:txBody>
          <a:bodyPr/>
          <a:lstStyle/>
          <a:p>
            <a:pPr>
              <a:buNone/>
            </a:pPr>
            <a:endParaRPr lang="pl-PL" sz="2000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pl-P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Dziękujemy za uwagę !</a:t>
            </a:r>
            <a:endParaRPr lang="pl-PL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Autorzy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625080"/>
          </a:xfrm>
        </p:spPr>
        <p:txBody>
          <a:bodyPr/>
          <a:lstStyle/>
          <a:p>
            <a:pPr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Michał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Hawryszko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Tomasz Najda</a:t>
            </a:r>
          </a:p>
          <a:p>
            <a:pPr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Krystian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Powójski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>
              <a:buNone/>
            </a:pP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Ahn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Tuan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Nguyen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Elastic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Optical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Network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981200"/>
            <a:ext cx="8640960" cy="3352800"/>
          </a:xfrm>
        </p:spPr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Technika transmisji danych dla medium, jakim jest światłowód</a:t>
            </a:r>
          </a:p>
          <a:p>
            <a:r>
              <a:rPr lang="pl-PL" sz="1800" dirty="0" smtClean="0">
                <a:latin typeface="Century Gothic" pitchFamily="34" charset="0"/>
              </a:rPr>
              <a:t>Dzieli pasmo na szczeliny o stałej szerokości spektralnej np. 12.5, 6.25 </a:t>
            </a:r>
            <a:r>
              <a:rPr lang="pl-PL" sz="1800" dirty="0" err="1" smtClean="0">
                <a:latin typeface="Century Gothic" pitchFamily="34" charset="0"/>
              </a:rPr>
              <a:t>GHz</a:t>
            </a:r>
            <a:r>
              <a:rPr lang="pl-PL" sz="1800" dirty="0" smtClean="0">
                <a:latin typeface="Century Gothic" pitchFamily="34" charset="0"/>
              </a:rPr>
              <a:t>, w których lokowane jest połączenie optyczne</a:t>
            </a:r>
          </a:p>
          <a:p>
            <a:r>
              <a:rPr lang="pl-PL" sz="1800" dirty="0" smtClean="0">
                <a:latin typeface="Century Gothic" pitchFamily="34" charset="0"/>
              </a:rPr>
              <a:t>Dla jednego połączenia jest możliwe zajęcie kilku szczelin w zależności od </a:t>
            </a:r>
            <a:r>
              <a:rPr lang="pl-PL" sz="1800" dirty="0" err="1" smtClean="0">
                <a:latin typeface="Century Gothic" pitchFamily="34" charset="0"/>
              </a:rPr>
              <a:t>porządanej</a:t>
            </a:r>
            <a:r>
              <a:rPr lang="pl-PL" sz="1800" dirty="0" smtClean="0">
                <a:latin typeface="Century Gothic" pitchFamily="34" charset="0"/>
              </a:rPr>
              <a:t> przepływności bitowej, modulacji oraz rodzaju siatki częstotliwości</a:t>
            </a:r>
          </a:p>
          <a:p>
            <a:r>
              <a:rPr lang="pl-PL" sz="1800" dirty="0" smtClean="0">
                <a:latin typeface="Century Gothic" pitchFamily="34" charset="0"/>
              </a:rPr>
              <a:t> W odróżnieniu od DWDM (odstęp międzykanałowy 50 </a:t>
            </a:r>
            <a:r>
              <a:rPr lang="pl-PL" sz="1800" dirty="0" err="1" smtClean="0">
                <a:latin typeface="Century Gothic" pitchFamily="34" charset="0"/>
              </a:rPr>
              <a:t>GHz</a:t>
            </a:r>
            <a:r>
              <a:rPr lang="pl-PL" sz="1800" dirty="0" smtClean="0">
                <a:latin typeface="Century Gothic" pitchFamily="34" charset="0"/>
              </a:rPr>
              <a:t>), drobnoziarnistość siatki pozwala efektywniej wykorzystać dostępne pasmo</a:t>
            </a:r>
          </a:p>
          <a:p>
            <a:r>
              <a:rPr lang="pl-PL" sz="1800" dirty="0" smtClean="0">
                <a:latin typeface="Century Gothic" pitchFamily="34" charset="0"/>
              </a:rPr>
              <a:t>Pomiędzy połączeniami istnieje ustalona liczba pustych szczelin, zwanych Pasmem ochronnym. Dzięki temu, zmniejszone jest prawdopodobieństwo wystąpienia interferencji połączeń.</a:t>
            </a:r>
            <a:endParaRPr lang="pl-PL" sz="1800" dirty="0"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Elastic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Optical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Network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4" name="Symbol zastępczy zawartości 3" descr="2d96c58f0ae95cd2569ad47d7d6e72a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844824"/>
            <a:ext cx="4837584" cy="1872208"/>
          </a:xfrm>
        </p:spPr>
      </p:pic>
      <p:sp>
        <p:nvSpPr>
          <p:cNvPr id="5" name="pole tekstowe 4"/>
          <p:cNvSpPr txBox="1"/>
          <p:nvPr/>
        </p:nvSpPr>
        <p:spPr>
          <a:xfrm>
            <a:off x="971600" y="4005064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>
                <a:solidFill>
                  <a:srgbClr val="000000"/>
                </a:solidFill>
                <a:latin typeface="Century Gothic" pitchFamily="34" charset="0"/>
              </a:rPr>
              <a:t>Powyższa ilustracja pokazuje sposób działania pasma ochronnego oraz różnorodności zajmowanych szczelin przez sygnały w zależności od potrzeb/wymogów. </a:t>
            </a:r>
            <a:endParaRPr lang="pl-PL" dirty="0">
              <a:solidFill>
                <a:srgbClr val="00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Założenia implementacyjne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Cloud – odpowiada tylko za </a:t>
            </a:r>
            <a:r>
              <a:rPr lang="pl-PL" sz="1800" dirty="0" err="1" smtClean="0">
                <a:latin typeface="Century Gothic" pitchFamily="34" charset="0"/>
              </a:rPr>
              <a:t>przekierowanie</a:t>
            </a:r>
            <a:r>
              <a:rPr lang="pl-PL" sz="1800" dirty="0" smtClean="0">
                <a:latin typeface="Century Gothic" pitchFamily="34" charset="0"/>
              </a:rPr>
              <a:t> sygnału </a:t>
            </a:r>
          </a:p>
          <a:p>
            <a:r>
              <a:rPr lang="pl-PL" sz="1800" dirty="0" smtClean="0">
                <a:latin typeface="Century Gothic" pitchFamily="34" charset="0"/>
              </a:rPr>
              <a:t>Manager – posiada informacje o stanie łączy i węzłów, oraz może w nie ingerować.</a:t>
            </a:r>
          </a:p>
          <a:p>
            <a:r>
              <a:rPr lang="pl-PL" sz="1800" dirty="0" err="1" smtClean="0">
                <a:latin typeface="Century Gothic" pitchFamily="34" charset="0"/>
              </a:rPr>
              <a:t>Client</a:t>
            </a:r>
            <a:r>
              <a:rPr lang="pl-PL" sz="1800" dirty="0" smtClean="0">
                <a:latin typeface="Century Gothic" pitchFamily="34" charset="0"/>
              </a:rPr>
              <a:t> – nie posiada żadnej informacji o sieci, ani o tym co się w niej dzieje, może wysłać żądanie udostępnienia szczelin w celu wysłania sygnału danych.</a:t>
            </a:r>
          </a:p>
          <a:p>
            <a:r>
              <a:rPr lang="pl-PL" sz="1800" dirty="0" smtClean="0">
                <a:latin typeface="Century Gothic" pitchFamily="34" charset="0"/>
              </a:rPr>
              <a:t>Network </a:t>
            </a:r>
            <a:r>
              <a:rPr lang="pl-PL" sz="1800" dirty="0" err="1" smtClean="0">
                <a:latin typeface="Century Gothic" pitchFamily="34" charset="0"/>
              </a:rPr>
              <a:t>Node</a:t>
            </a:r>
            <a:r>
              <a:rPr lang="pl-PL" sz="1800" dirty="0" smtClean="0">
                <a:latin typeface="Century Gothic" pitchFamily="34" charset="0"/>
              </a:rPr>
              <a:t> – nie posiada informacji o topologii sieci, zajmuje się komutowaniem sygnału</a:t>
            </a:r>
          </a:p>
          <a:p>
            <a:r>
              <a:rPr lang="pl-PL" sz="1800" dirty="0" smtClean="0">
                <a:latin typeface="Century Gothic" pitchFamily="34" charset="0"/>
              </a:rPr>
              <a:t>Agent – odpowiada za komunikację z </a:t>
            </a:r>
            <a:r>
              <a:rPr lang="pl-PL" sz="1800" dirty="0" err="1" smtClean="0">
                <a:latin typeface="Century Gothic" pitchFamily="34" charset="0"/>
              </a:rPr>
              <a:t>Manager’em</a:t>
            </a:r>
            <a:r>
              <a:rPr lang="pl-PL" sz="1800" dirty="0" smtClean="0">
                <a:latin typeface="Century Gothic" pitchFamily="34" charset="0"/>
              </a:rPr>
              <a:t> oraz wykonywanie jego poleceń.</a:t>
            </a:r>
          </a:p>
          <a:p>
            <a:r>
              <a:rPr lang="pl-PL" sz="1800" dirty="0" smtClean="0">
                <a:latin typeface="Century Gothic" pitchFamily="34" charset="0"/>
              </a:rPr>
              <a:t>Poszczególne elementy sieci są od siebie niezależne</a:t>
            </a:r>
            <a:endParaRPr lang="pl-PL" sz="1800" dirty="0"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Założenia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Poszczególne elementy sieci są niezależne,</a:t>
            </a:r>
          </a:p>
          <a:p>
            <a:r>
              <a:rPr lang="pl-PL" sz="1800" dirty="0" smtClean="0">
                <a:latin typeface="Century Gothic" pitchFamily="34" charset="0"/>
              </a:rPr>
              <a:t>Sieć jest przezroczysta dla klienta,</a:t>
            </a:r>
          </a:p>
          <a:p>
            <a:r>
              <a:rPr lang="pl-PL" sz="1800" dirty="0" smtClean="0">
                <a:latin typeface="Century Gothic" pitchFamily="34" charset="0"/>
              </a:rPr>
              <a:t>Chmura reprezentuje sieć kablową – odpowiada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tylko za </a:t>
            </a:r>
            <a:r>
              <a:rPr lang="pl-PL" sz="1800" dirty="0" err="1" smtClean="0">
                <a:latin typeface="Century Gothic" pitchFamily="34" charset="0"/>
              </a:rPr>
              <a:t>forwardowanie</a:t>
            </a:r>
            <a:r>
              <a:rPr lang="pl-PL" sz="1800" dirty="0" smtClean="0">
                <a:latin typeface="Century Gothic" pitchFamily="34" charset="0"/>
              </a:rPr>
              <a:t> sygnału,</a:t>
            </a:r>
          </a:p>
          <a:p>
            <a:r>
              <a:rPr lang="pl-PL" sz="1800" dirty="0" smtClean="0">
                <a:latin typeface="Century Gothic" pitchFamily="34" charset="0"/>
              </a:rPr>
              <a:t>Węzły nie mają informacji o topologii sieci,</a:t>
            </a:r>
          </a:p>
          <a:p>
            <a:r>
              <a:rPr lang="pl-PL" sz="1800" dirty="0" smtClean="0">
                <a:latin typeface="Century Gothic" pitchFamily="34" charset="0"/>
              </a:rPr>
              <a:t>Pomiędzy klientem, a węzłem sieciowym przesyłany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jest sygnał „szary”,</a:t>
            </a:r>
          </a:p>
          <a:p>
            <a:r>
              <a:rPr lang="pl-PL" sz="1800" dirty="0" smtClean="0">
                <a:latin typeface="Century Gothic" pitchFamily="34" charset="0"/>
              </a:rPr>
              <a:t>Pomiędzy węzłami sieciowymi przesyłany jest sygnał „kolorowy”,</a:t>
            </a:r>
          </a:p>
          <a:p>
            <a:r>
              <a:rPr lang="pl-PL" sz="1800" dirty="0" smtClean="0">
                <a:latin typeface="Century Gothic" pitchFamily="34" charset="0"/>
              </a:rPr>
              <a:t>Zarządca ma wgląd do pól komutacyjnych węzłów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za pośrednictwem Agenta – może sprawdzać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ich stan, zestawiać i usuwać,</a:t>
            </a:r>
          </a:p>
          <a:p>
            <a:r>
              <a:rPr lang="pl-PL" sz="1800" dirty="0" smtClean="0">
                <a:latin typeface="Century Gothic" pitchFamily="34" charset="0"/>
              </a:rPr>
              <a:t>Konfigurację odpowiednich elementów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wczytujemy z plików konfiguracyjnych</a:t>
            </a:r>
          </a:p>
        </p:txBody>
      </p:sp>
    </p:spTree>
    <p:extLst>
      <p:ext uri="{BB962C8B-B14F-4D97-AF65-F5344CB8AC3E}">
        <p14:creationId xmlns:p14="http://schemas.microsoft.com/office/powerpoint/2010/main" xmlns="" val="37887918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odel sieci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4" name="Symbol zastępczy zawartości 3" descr="Cli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76256" y="3645024"/>
            <a:ext cx="721515" cy="721515"/>
          </a:xfrm>
        </p:spPr>
      </p:pic>
      <p:pic>
        <p:nvPicPr>
          <p:cNvPr id="5" name="Symbol zastępczy zawartości 3" descr="Cli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87624" y="3645024"/>
            <a:ext cx="721515" cy="72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7" name="Obraz 6" descr="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2924944"/>
            <a:ext cx="4119952" cy="2166230"/>
          </a:xfrm>
          <a:prstGeom prst="rect">
            <a:avLst/>
          </a:prstGeom>
        </p:spPr>
      </p:pic>
      <p:pic>
        <p:nvPicPr>
          <p:cNvPr id="8" name="Obraz 7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8" y="3501008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Obraz 8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3140968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Obraz 9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3501008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Obraz 10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4077072"/>
            <a:ext cx="787152" cy="78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Obraz 11" descr="manag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1196752"/>
            <a:ext cx="1656184" cy="1656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Łącznik prosty 15"/>
          <p:cNvCxnSpPr>
            <a:stCxn id="5" idx="3"/>
          </p:cNvCxnSpPr>
          <p:nvPr/>
        </p:nvCxnSpPr>
        <p:spPr>
          <a:xfrm flipV="1">
            <a:off x="1909139" y="3933056"/>
            <a:ext cx="1078685" cy="72726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flipV="1">
            <a:off x="3491880" y="3573016"/>
            <a:ext cx="576064" cy="216024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4572000" y="3573016"/>
            <a:ext cx="576064" cy="216024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 flipV="1">
            <a:off x="4572000" y="4077072"/>
            <a:ext cx="576064" cy="360040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>
            <a:off x="3491880" y="4077072"/>
            <a:ext cx="576064" cy="360040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>
            <a:off x="5652120" y="3933056"/>
            <a:ext cx="1152128" cy="72008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H="1">
            <a:off x="3347864" y="2492896"/>
            <a:ext cx="576064" cy="115212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>
            <a:off x="4283968" y="2492896"/>
            <a:ext cx="0" cy="79208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4572000" y="2492896"/>
            <a:ext cx="720080" cy="115212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wolny kształt 48"/>
          <p:cNvSpPr/>
          <p:nvPr/>
        </p:nvSpPr>
        <p:spPr>
          <a:xfrm>
            <a:off x="4427034" y="2509024"/>
            <a:ext cx="468351" cy="1806498"/>
          </a:xfrm>
          <a:custGeom>
            <a:avLst/>
            <a:gdLst>
              <a:gd name="connsiteX0" fmla="*/ 0 w 468351"/>
              <a:gd name="connsiteY0" fmla="*/ 0 h 1806498"/>
              <a:gd name="connsiteX1" fmla="*/ 457200 w 468351"/>
              <a:gd name="connsiteY1" fmla="*/ 1037064 h 1806498"/>
              <a:gd name="connsiteX2" fmla="*/ 66907 w 468351"/>
              <a:gd name="connsiteY2" fmla="*/ 1806498 h 180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351" h="1806498">
                <a:moveTo>
                  <a:pt x="0" y="0"/>
                </a:moveTo>
                <a:cubicBezTo>
                  <a:pt x="223024" y="367990"/>
                  <a:pt x="446049" y="735981"/>
                  <a:pt x="457200" y="1037064"/>
                </a:cubicBezTo>
                <a:cubicBezTo>
                  <a:pt x="468351" y="1338147"/>
                  <a:pt x="267629" y="1572322"/>
                  <a:pt x="66907" y="1806498"/>
                </a:cubicBezTo>
              </a:path>
            </a:pathLst>
          </a:cu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ole tekstowe 50"/>
          <p:cNvSpPr txBox="1"/>
          <p:nvPr/>
        </p:nvSpPr>
        <p:spPr>
          <a:xfrm>
            <a:off x="3707904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Manager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2" name="pole tekstowe 51"/>
          <p:cNvSpPr txBox="1"/>
          <p:nvPr/>
        </p:nvSpPr>
        <p:spPr>
          <a:xfrm>
            <a:off x="1187624" y="32129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Client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4" name="pole tekstowe 53"/>
          <p:cNvSpPr txBox="1"/>
          <p:nvPr/>
        </p:nvSpPr>
        <p:spPr>
          <a:xfrm>
            <a:off x="6732240" y="32129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Client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30" name="Łącznik prosty 29"/>
          <p:cNvCxnSpPr/>
          <p:nvPr/>
        </p:nvCxnSpPr>
        <p:spPr>
          <a:xfrm flipV="1">
            <a:off x="3491880" y="3933056"/>
            <a:ext cx="1656184" cy="718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>
            <a:off x="4283968" y="3789040"/>
            <a:ext cx="72008" cy="432048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ymbol zastępczy zawartości 3" descr="Cli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63688" y="5157192"/>
            <a:ext cx="721515" cy="72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46" name="Łącznik prosty 45"/>
          <p:cNvCxnSpPr/>
          <p:nvPr/>
        </p:nvCxnSpPr>
        <p:spPr>
          <a:xfrm flipV="1">
            <a:off x="2411760" y="4149080"/>
            <a:ext cx="648072" cy="936822"/>
          </a:xfrm>
          <a:prstGeom prst="line">
            <a:avLst/>
          </a:prstGeom>
          <a:ln w="254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ole tekstowe 47"/>
          <p:cNvSpPr txBox="1"/>
          <p:nvPr/>
        </p:nvSpPr>
        <p:spPr>
          <a:xfrm>
            <a:off x="2555776" y="54452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Client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Płaszczyzna transportu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48472"/>
          </a:xfrm>
        </p:spPr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Informacja użytkowa transportowana pomiędzy węzłem klienckim, a węzłem sieciowym wykorzystując porty klienckie i sygnał „szary”,</a:t>
            </a:r>
          </a:p>
          <a:p>
            <a:r>
              <a:rPr lang="pl-PL" sz="1800" dirty="0" smtClean="0">
                <a:latin typeface="Century Gothic" pitchFamily="34" charset="0"/>
              </a:rPr>
              <a:t>Informacja charakterystyczna transportowana pomiędzy węzłami sieciowymi wykorzystując porty sieciowe i sygnał „kolorowy”,</a:t>
            </a:r>
          </a:p>
          <a:p>
            <a:r>
              <a:rPr lang="pl-PL" sz="1800" dirty="0" smtClean="0">
                <a:latin typeface="Century Gothic" pitchFamily="34" charset="0"/>
              </a:rPr>
              <a:t>Transponder dokonujący konwersji sygnału „szarego” na sygnał kolorowy znajduje się w węźle sieciowym</a:t>
            </a:r>
            <a:r>
              <a:rPr lang="pl-PL" sz="1800" dirty="0">
                <a:latin typeface="Century Gothic" pitchFamily="34" charset="0"/>
              </a:rPr>
              <a:t>,</a:t>
            </a:r>
            <a:endParaRPr lang="pl-PL" sz="1800" dirty="0" smtClean="0">
              <a:latin typeface="Century Gothic" pitchFamily="34" charset="0"/>
            </a:endParaRPr>
          </a:p>
          <a:p>
            <a:r>
              <a:rPr lang="pl-PL" sz="1800" dirty="0" smtClean="0">
                <a:latin typeface="Century Gothic" pitchFamily="34" charset="0"/>
              </a:rPr>
              <a:t>Długość każdego łącza wynosi 5km,</a:t>
            </a:r>
          </a:p>
          <a:p>
            <a:r>
              <a:rPr lang="pl-PL" sz="1800" dirty="0" smtClean="0">
                <a:latin typeface="Century Gothic" pitchFamily="34" charset="0"/>
              </a:rPr>
              <a:t>Stosowane modulacje to: BPSK, QPSK, 8QAM, 16QAM – ustawione od największej odporności i największego wymaganego pasma,</a:t>
            </a:r>
          </a:p>
          <a:p>
            <a:r>
              <a:rPr lang="pl-PL" sz="1800" dirty="0" smtClean="0">
                <a:latin typeface="Century Gothic" pitchFamily="34" charset="0"/>
              </a:rPr>
              <a:t>Wybór nieodpowiedniej modulacji skutkuje wystąpieniem błędów w odczycie informacji użytkowej,</a:t>
            </a:r>
            <a:endParaRPr lang="pl-PL" sz="1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8884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Płaszczyzna zarządzania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248472"/>
          </a:xfrm>
        </p:spPr>
        <p:txBody>
          <a:bodyPr/>
          <a:lstStyle/>
          <a:p>
            <a:r>
              <a:rPr lang="pl-PL" sz="1800" dirty="0" smtClean="0">
                <a:latin typeface="Century Gothic" pitchFamily="34" charset="0"/>
              </a:rPr>
              <a:t>Zarządca komunikuje się z Agentami węzłów za pomocą odpowiednich komend,</a:t>
            </a:r>
          </a:p>
          <a:p>
            <a:r>
              <a:rPr lang="pl-PL" sz="1800" dirty="0" smtClean="0">
                <a:latin typeface="Century Gothic" pitchFamily="34" charset="0"/>
              </a:rPr>
              <a:t>Za pomocą komendy GET pobiera aktualną tablicę komutacji w węźle,</a:t>
            </a:r>
          </a:p>
          <a:p>
            <a:r>
              <a:rPr lang="pl-PL" sz="1800" dirty="0" smtClean="0">
                <a:latin typeface="Century Gothic" pitchFamily="34" charset="0"/>
              </a:rPr>
              <a:t>Za pomocą metody SET zestawia ze sobą odpowiednie porty: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kliencki – kliencki, kliencki – sieciowy, sieciowy – kliencki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oraz sieciowy – sieciowy,</a:t>
            </a:r>
          </a:p>
          <a:p>
            <a:r>
              <a:rPr lang="pl-PL" sz="1800" dirty="0" smtClean="0">
                <a:latin typeface="Century Gothic" pitchFamily="34" charset="0"/>
              </a:rPr>
              <a:t>Zestawienie komutacji polega na wyspecyfikowaniu z jakiego </a:t>
            </a:r>
            <a:br>
              <a:rPr lang="pl-PL" sz="1800" dirty="0" smtClean="0">
                <a:latin typeface="Century Gothic" pitchFamily="34" charset="0"/>
              </a:rPr>
            </a:br>
            <a:r>
              <a:rPr lang="pl-PL" sz="1800" dirty="0" smtClean="0">
                <a:latin typeface="Century Gothic" pitchFamily="34" charset="0"/>
              </a:rPr>
              <a:t>portu, z jakiej nośnej oraz ile szczelin sygnał ma zostać skierowany odpowiedni port i odpowiednią nośną</a:t>
            </a:r>
          </a:p>
          <a:p>
            <a:r>
              <a:rPr lang="pl-PL" sz="1800" dirty="0" smtClean="0">
                <a:latin typeface="Century Gothic" pitchFamily="34" charset="0"/>
              </a:rPr>
              <a:t>Wykorzystując komendę DELETE Zarządca może usuwać połączenia komutacyjne – jedno wybrane lub wszystkie w danym węźle sieciowym</a:t>
            </a:r>
            <a:endParaRPr lang="pl-PL" sz="1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5713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etworking_0809 print">
  <a:themeElements>
    <a:clrScheme name="Motyw pakietu Office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Motyw pakietu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Networking_0809 print</Template>
  <TotalTime>229</TotalTime>
  <Words>366</Words>
  <Application>Microsoft Office PowerPoint</Application>
  <PresentationFormat>Pokaz na ekranie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Networking_0809 print</vt:lpstr>
      <vt:lpstr>Technologia EON</vt:lpstr>
      <vt:lpstr>Autorzy</vt:lpstr>
      <vt:lpstr>Elastic Optical Network</vt:lpstr>
      <vt:lpstr>Elastic Optical Network</vt:lpstr>
      <vt:lpstr>Założenia implementacyjne</vt:lpstr>
      <vt:lpstr>Założenia</vt:lpstr>
      <vt:lpstr>Model sieci</vt:lpstr>
      <vt:lpstr>Płaszczyzna transportu</vt:lpstr>
      <vt:lpstr>Płaszczyzna zarządzania</vt:lpstr>
      <vt:lpstr>Koniec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Technologia EON</dc:title>
  <dc:creator>Michał</dc:creator>
  <cp:lastModifiedBy>Michał</cp:lastModifiedBy>
  <cp:revision>20</cp:revision>
  <dcterms:created xsi:type="dcterms:W3CDTF">2014-12-08T16:59:56Z</dcterms:created>
  <dcterms:modified xsi:type="dcterms:W3CDTF">2014-12-11T15:43:31Z</dcterms:modified>
</cp:coreProperties>
</file>