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99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1" autoAdjust="0"/>
  </p:normalViewPr>
  <p:slideViewPr>
    <p:cSldViewPr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086600" cy="100965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990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6066A9-250F-44A0-A6B2-025F07E37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DAC9D-0935-4A88-9727-47871F56D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1816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1816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B2AF0-0175-43BB-A93C-DB8B50FE08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824D-5BE3-4D46-BE57-A38B30FBE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15F09-6979-4ADC-86C8-F3123B755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6A15-D31C-4F4B-9C0D-625DE9831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7731-BCC3-40E9-88E4-216EADF77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86EE-8070-494B-A5CC-413B8D5B74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A8E49-1ACD-4CFF-A4BE-3AF41AA04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C7A36-B8F9-4FD6-857A-C46F343B98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A3E5-7808-46C3-90A2-48A0471B74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477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1AA7963E-E658-4C08-AECF-CCB93B1906F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>
                <a:latin typeface="Century Gothic" pitchFamily="34" charset="0"/>
              </a:rPr>
              <a:t>Technologia</a:t>
            </a:r>
            <a:r>
              <a:rPr lang="pl-PL" dirty="0" smtClean="0">
                <a:latin typeface="Century Gothic" pitchFamily="34" charset="0"/>
              </a:rPr>
              <a:t> </a:t>
            </a:r>
            <a:r>
              <a:rPr lang="pl-PL" b="1" dirty="0" smtClean="0">
                <a:latin typeface="Century Gothic" pitchFamily="34" charset="0"/>
              </a:rPr>
              <a:t>EON</a:t>
            </a:r>
            <a:endParaRPr lang="pl-PL" b="1" dirty="0">
              <a:latin typeface="Century Gothic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dirty="0" smtClean="0">
                <a:latin typeface="Century Gothic" pitchFamily="34" charset="0"/>
              </a:rPr>
              <a:t>Prezentacja</a:t>
            </a:r>
          </a:p>
          <a:p>
            <a:endParaRPr lang="pl-P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Autorzy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625080"/>
          </a:xfrm>
        </p:spPr>
        <p:txBody>
          <a:bodyPr/>
          <a:lstStyle/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Michał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Hawryszko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Tomasz Najda</a:t>
            </a:r>
          </a:p>
          <a:p>
            <a:pPr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Krystian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Powójski</a:t>
            </a:r>
            <a:endParaRPr lang="pl-P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>
              <a:buNone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Ahn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Tuan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Nguyen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Założenia implementacyjne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>
                <a:latin typeface="Century Gothic" pitchFamily="34" charset="0"/>
              </a:rPr>
              <a:t>Cloud – odpowiada tylko za </a:t>
            </a:r>
            <a:r>
              <a:rPr lang="pl-PL" sz="2000" dirty="0" err="1" smtClean="0">
                <a:latin typeface="Century Gothic" pitchFamily="34" charset="0"/>
              </a:rPr>
              <a:t>przekierowanie</a:t>
            </a:r>
            <a:r>
              <a:rPr lang="pl-PL" sz="2000" dirty="0" smtClean="0">
                <a:latin typeface="Century Gothic" pitchFamily="34" charset="0"/>
              </a:rPr>
              <a:t> sygnału </a:t>
            </a:r>
          </a:p>
          <a:p>
            <a:r>
              <a:rPr lang="pl-PL" sz="2000" dirty="0" smtClean="0">
                <a:latin typeface="Century Gothic" pitchFamily="34" charset="0"/>
              </a:rPr>
              <a:t>Manager – posiada informacje o stanie łączy i węzłów, oraz może w nie ingerować.</a:t>
            </a:r>
          </a:p>
          <a:p>
            <a:r>
              <a:rPr lang="pl-PL" sz="2000" dirty="0" err="1" smtClean="0">
                <a:latin typeface="Century Gothic" pitchFamily="34" charset="0"/>
              </a:rPr>
              <a:t>Client</a:t>
            </a:r>
            <a:r>
              <a:rPr lang="pl-PL" sz="2000" dirty="0" smtClean="0">
                <a:latin typeface="Century Gothic" pitchFamily="34" charset="0"/>
              </a:rPr>
              <a:t> – nie posiada żadnej informacji o sieci, ani o tym co się w niej dzieje, może wysłać żądanie udostępnienia szczelin w celu wysłania sygnału danych.</a:t>
            </a:r>
          </a:p>
          <a:p>
            <a:r>
              <a:rPr lang="pl-PL" sz="2000" dirty="0" smtClean="0">
                <a:latin typeface="Century Gothic" pitchFamily="34" charset="0"/>
              </a:rPr>
              <a:t>Network </a:t>
            </a:r>
            <a:r>
              <a:rPr lang="pl-PL" sz="2000" dirty="0" err="1" smtClean="0">
                <a:latin typeface="Century Gothic" pitchFamily="34" charset="0"/>
              </a:rPr>
              <a:t>Node</a:t>
            </a:r>
            <a:r>
              <a:rPr lang="pl-PL" sz="2000" dirty="0" smtClean="0">
                <a:latin typeface="Century Gothic" pitchFamily="34" charset="0"/>
              </a:rPr>
              <a:t> – nie posiada informacji o topologii sieci, zajmuje się komutowaniem sygnału</a:t>
            </a:r>
          </a:p>
          <a:p>
            <a:r>
              <a:rPr lang="pl-PL" sz="2000" dirty="0" smtClean="0">
                <a:latin typeface="Century Gothic" pitchFamily="34" charset="0"/>
              </a:rPr>
              <a:t>Agent – odpowiada za komunikację z </a:t>
            </a:r>
            <a:r>
              <a:rPr lang="pl-PL" sz="2000" dirty="0" err="1" smtClean="0">
                <a:latin typeface="Century Gothic" pitchFamily="34" charset="0"/>
              </a:rPr>
              <a:t>Manager’em</a:t>
            </a:r>
            <a:r>
              <a:rPr lang="pl-PL" sz="2000" dirty="0" smtClean="0">
                <a:latin typeface="Century Gothic" pitchFamily="34" charset="0"/>
              </a:rPr>
              <a:t> oraz wykonywanie jego poleceń.</a:t>
            </a:r>
          </a:p>
          <a:p>
            <a:r>
              <a:rPr lang="pl-PL" sz="2000" dirty="0" smtClean="0">
                <a:latin typeface="Century Gothic" pitchFamily="34" charset="0"/>
              </a:rPr>
              <a:t>Poszczególne elementy sieci są od siebie niezależne</a:t>
            </a:r>
            <a:endParaRPr lang="pl-PL" sz="2000" dirty="0"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pl-PL" sz="2000" dirty="0" smtClean="0">
                <a:latin typeface="Calibri" panose="020F0502020204030204" pitchFamily="34" charset="0"/>
              </a:rPr>
              <a:t>Poszczególne elementy sieci są </a:t>
            </a:r>
            <a:r>
              <a:rPr lang="pl-PL" sz="2000" dirty="0" smtClean="0">
                <a:latin typeface="Calibri" panose="020F0502020204030204" pitchFamily="34" charset="0"/>
              </a:rPr>
              <a:t>niezależne,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Sieć jest przezroczysta dla </a:t>
            </a:r>
            <a:r>
              <a:rPr lang="pl-PL" sz="2000" dirty="0" smtClean="0">
                <a:latin typeface="Calibri" panose="020F0502020204030204" pitchFamily="34" charset="0"/>
              </a:rPr>
              <a:t>klienta,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Chmura reprezentuje sieć kablową – </a:t>
            </a:r>
            <a:r>
              <a:rPr lang="pl-PL" sz="2000" dirty="0" smtClean="0">
                <a:latin typeface="Calibri" panose="020F0502020204030204" pitchFamily="34" charset="0"/>
              </a:rPr>
              <a:t>odpowiada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tylko </a:t>
            </a:r>
            <a:r>
              <a:rPr lang="pl-PL" sz="2000" dirty="0" smtClean="0">
                <a:latin typeface="Calibri" panose="020F0502020204030204" pitchFamily="34" charset="0"/>
              </a:rPr>
              <a:t>za </a:t>
            </a:r>
            <a:r>
              <a:rPr lang="pl-PL" sz="2000" dirty="0" err="1" smtClean="0">
                <a:latin typeface="Calibri" panose="020F0502020204030204" pitchFamily="34" charset="0"/>
              </a:rPr>
              <a:t>forwardowanie</a:t>
            </a:r>
            <a:r>
              <a:rPr lang="pl-PL" sz="2000" dirty="0" smtClean="0">
                <a:latin typeface="Calibri" panose="020F0502020204030204" pitchFamily="34" charset="0"/>
              </a:rPr>
              <a:t> </a:t>
            </a:r>
            <a:r>
              <a:rPr lang="pl-PL" sz="2000" dirty="0" smtClean="0">
                <a:latin typeface="Calibri" panose="020F0502020204030204" pitchFamily="34" charset="0"/>
              </a:rPr>
              <a:t>sygnału,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Węzły nie mają informacji o topologii </a:t>
            </a:r>
            <a:r>
              <a:rPr lang="pl-PL" sz="2000" dirty="0" smtClean="0">
                <a:latin typeface="Calibri" panose="020F0502020204030204" pitchFamily="34" charset="0"/>
              </a:rPr>
              <a:t>sieci,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Pomiędzy klientem, a węzłem sieciowym przesyłany </a:t>
            </a:r>
            <a:r>
              <a:rPr lang="pl-PL" sz="2000" dirty="0" smtClean="0">
                <a:latin typeface="Calibri" panose="020F0502020204030204" pitchFamily="34" charset="0"/>
              </a:rPr>
              <a:t/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jest </a:t>
            </a:r>
            <a:r>
              <a:rPr lang="pl-PL" sz="2000" dirty="0" smtClean="0">
                <a:latin typeface="Calibri" panose="020F0502020204030204" pitchFamily="34" charset="0"/>
              </a:rPr>
              <a:t>sygnał „szary</a:t>
            </a:r>
            <a:r>
              <a:rPr lang="pl-PL" sz="2000" dirty="0" smtClean="0">
                <a:latin typeface="Calibri" panose="020F0502020204030204" pitchFamily="34" charset="0"/>
              </a:rPr>
              <a:t>”,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Pomiędzy węzłami sieciowymi przesyłany jest sygnał „kolorowy</a:t>
            </a:r>
            <a:r>
              <a:rPr lang="pl-PL" sz="2000" dirty="0" smtClean="0">
                <a:latin typeface="Calibri" panose="020F0502020204030204" pitchFamily="34" charset="0"/>
              </a:rPr>
              <a:t>”,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Zarządca ma wgląd do pól komutacyjnych węzłów </a:t>
            </a:r>
            <a:r>
              <a:rPr lang="pl-PL" sz="2000" dirty="0" smtClean="0">
                <a:latin typeface="Calibri" panose="020F0502020204030204" pitchFamily="34" charset="0"/>
              </a:rPr>
              <a:t/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za </a:t>
            </a:r>
            <a:r>
              <a:rPr lang="pl-PL" sz="2000" dirty="0" smtClean="0">
                <a:latin typeface="Calibri" panose="020F0502020204030204" pitchFamily="34" charset="0"/>
              </a:rPr>
              <a:t>pośrednictwem Agenta – może sprawdzać </a:t>
            </a:r>
            <a:r>
              <a:rPr lang="pl-PL" sz="2000" dirty="0" smtClean="0">
                <a:latin typeface="Calibri" panose="020F0502020204030204" pitchFamily="34" charset="0"/>
              </a:rPr>
              <a:t/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ich </a:t>
            </a:r>
            <a:r>
              <a:rPr lang="pl-PL" sz="2000" dirty="0" smtClean="0">
                <a:latin typeface="Calibri" panose="020F0502020204030204" pitchFamily="34" charset="0"/>
              </a:rPr>
              <a:t>stan, </a:t>
            </a:r>
            <a:r>
              <a:rPr lang="pl-PL" sz="2000" dirty="0" smtClean="0">
                <a:latin typeface="Calibri" panose="020F0502020204030204" pitchFamily="34" charset="0"/>
              </a:rPr>
              <a:t>zestawiać </a:t>
            </a:r>
            <a:r>
              <a:rPr lang="pl-PL" sz="2000" dirty="0" smtClean="0">
                <a:latin typeface="Calibri" panose="020F0502020204030204" pitchFamily="34" charset="0"/>
              </a:rPr>
              <a:t>i </a:t>
            </a:r>
            <a:r>
              <a:rPr lang="pl-PL" sz="2000" dirty="0" smtClean="0">
                <a:latin typeface="Calibri" panose="020F0502020204030204" pitchFamily="34" charset="0"/>
              </a:rPr>
              <a:t>usuwać,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Konfigurację odpowiednich elementów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wczytujemy z plików konfiguracyjnych</a:t>
            </a:r>
            <a:endParaRPr lang="pl-PL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918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Model Sieci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Symbol zastępczy zawartości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76256" y="3645024"/>
            <a:ext cx="721515" cy="721515"/>
          </a:xfrm>
        </p:spPr>
      </p:pic>
      <p:pic>
        <p:nvPicPr>
          <p:cNvPr id="5" name="Symbol zastępczy zawartości 3" descr="Cli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3645024"/>
            <a:ext cx="721515" cy="72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Obraz 6" descr="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4941168"/>
            <a:ext cx="3024336" cy="1590166"/>
          </a:xfrm>
          <a:prstGeom prst="rect">
            <a:avLst/>
          </a:prstGeom>
        </p:spPr>
      </p:pic>
      <p:pic>
        <p:nvPicPr>
          <p:cNvPr id="8" name="Obraz 7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8" y="3501008"/>
            <a:ext cx="787152" cy="787152"/>
          </a:xfrm>
          <a:prstGeom prst="rect">
            <a:avLst/>
          </a:prstGeom>
        </p:spPr>
      </p:pic>
      <p:pic>
        <p:nvPicPr>
          <p:cNvPr id="9" name="Obraz 8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3140968"/>
            <a:ext cx="787152" cy="787152"/>
          </a:xfrm>
          <a:prstGeom prst="rect">
            <a:avLst/>
          </a:prstGeom>
        </p:spPr>
      </p:pic>
      <p:pic>
        <p:nvPicPr>
          <p:cNvPr id="10" name="Obraz 9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787152" cy="787152"/>
          </a:xfrm>
          <a:prstGeom prst="rect">
            <a:avLst/>
          </a:prstGeom>
        </p:spPr>
      </p:pic>
      <p:pic>
        <p:nvPicPr>
          <p:cNvPr id="11" name="Obraz 10" descr="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4077072"/>
            <a:ext cx="787152" cy="787152"/>
          </a:xfrm>
          <a:prstGeom prst="rect">
            <a:avLst/>
          </a:prstGeom>
        </p:spPr>
      </p:pic>
      <p:pic>
        <p:nvPicPr>
          <p:cNvPr id="12" name="Obraz 11" descr="manag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1196752"/>
            <a:ext cx="1656184" cy="1656184"/>
          </a:xfrm>
          <a:prstGeom prst="rect">
            <a:avLst/>
          </a:prstGeom>
        </p:spPr>
      </p:pic>
      <p:cxnSp>
        <p:nvCxnSpPr>
          <p:cNvPr id="16" name="Łącznik prosty 15"/>
          <p:cNvCxnSpPr>
            <a:stCxn id="5" idx="3"/>
          </p:cNvCxnSpPr>
          <p:nvPr/>
        </p:nvCxnSpPr>
        <p:spPr>
          <a:xfrm flipV="1">
            <a:off x="1909139" y="3933056"/>
            <a:ext cx="1078685" cy="7272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3491880" y="3573016"/>
            <a:ext cx="576064" cy="2160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4572000" y="3573016"/>
            <a:ext cx="576064" cy="21602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4572000" y="4077072"/>
            <a:ext cx="576064" cy="36004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4283968" y="3789040"/>
            <a:ext cx="0" cy="43204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3491880" y="4077072"/>
            <a:ext cx="576064" cy="36004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5652120" y="3933056"/>
            <a:ext cx="1152128" cy="7200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H="1">
            <a:off x="3347864" y="2492896"/>
            <a:ext cx="576064" cy="1152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4283968" y="2492896"/>
            <a:ext cx="0" cy="7920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4572000" y="2492896"/>
            <a:ext cx="720080" cy="11521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olny kształt 48"/>
          <p:cNvSpPr/>
          <p:nvPr/>
        </p:nvSpPr>
        <p:spPr>
          <a:xfrm>
            <a:off x="4427034" y="2509024"/>
            <a:ext cx="468351" cy="1806498"/>
          </a:xfrm>
          <a:custGeom>
            <a:avLst/>
            <a:gdLst>
              <a:gd name="connsiteX0" fmla="*/ 0 w 468351"/>
              <a:gd name="connsiteY0" fmla="*/ 0 h 1806498"/>
              <a:gd name="connsiteX1" fmla="*/ 457200 w 468351"/>
              <a:gd name="connsiteY1" fmla="*/ 1037064 h 1806498"/>
              <a:gd name="connsiteX2" fmla="*/ 66907 w 468351"/>
              <a:gd name="connsiteY2" fmla="*/ 1806498 h 18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51" h="1806498">
                <a:moveTo>
                  <a:pt x="0" y="0"/>
                </a:moveTo>
                <a:cubicBezTo>
                  <a:pt x="223024" y="367990"/>
                  <a:pt x="446049" y="735981"/>
                  <a:pt x="457200" y="1037064"/>
                </a:cubicBezTo>
                <a:cubicBezTo>
                  <a:pt x="468351" y="1338147"/>
                  <a:pt x="267629" y="1572322"/>
                  <a:pt x="66907" y="1806498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/>
          <p:cNvSpPr txBox="1"/>
          <p:nvPr/>
        </p:nvSpPr>
        <p:spPr>
          <a:xfrm>
            <a:off x="3707904" y="558924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Cloud</a:t>
            </a:r>
            <a:endParaRPr lang="pl-P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1" name="pole tekstowe 50"/>
          <p:cNvSpPr txBox="1"/>
          <p:nvPr/>
        </p:nvSpPr>
        <p:spPr>
          <a:xfrm>
            <a:off x="370790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Manager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2" name="pole tekstowe 51"/>
          <p:cNvSpPr txBox="1"/>
          <p:nvPr/>
        </p:nvSpPr>
        <p:spPr>
          <a:xfrm>
            <a:off x="1187624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4" name="pole tekstowe 53"/>
          <p:cNvSpPr txBox="1"/>
          <p:nvPr/>
        </p:nvSpPr>
        <p:spPr>
          <a:xfrm>
            <a:off x="6732240" y="32129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Client</a:t>
            </a:r>
            <a:endParaRPr lang="pl-P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cxnSp>
        <p:nvCxnSpPr>
          <p:cNvPr id="56" name="Łącznik prosty 55"/>
          <p:cNvCxnSpPr/>
          <p:nvPr/>
        </p:nvCxnSpPr>
        <p:spPr>
          <a:xfrm>
            <a:off x="3275856" y="4149080"/>
            <a:ext cx="432048" cy="1152128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>
            <a:off x="4355976" y="4725144"/>
            <a:ext cx="72008" cy="288032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H="1">
            <a:off x="5004048" y="4149080"/>
            <a:ext cx="360040" cy="1008112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owolny kształt 69"/>
          <p:cNvSpPr/>
          <p:nvPr/>
        </p:nvSpPr>
        <p:spPr>
          <a:xfrm>
            <a:off x="3776546" y="3746810"/>
            <a:ext cx="394010" cy="1483112"/>
          </a:xfrm>
          <a:custGeom>
            <a:avLst/>
            <a:gdLst>
              <a:gd name="connsiteX0" fmla="*/ 394010 w 394010"/>
              <a:gd name="connsiteY0" fmla="*/ 0 h 1483112"/>
              <a:gd name="connsiteX1" fmla="*/ 3717 w 394010"/>
              <a:gd name="connsiteY1" fmla="*/ 836341 h 1483112"/>
              <a:gd name="connsiteX2" fmla="*/ 371708 w 394010"/>
              <a:gd name="connsiteY2" fmla="*/ 1483112 h 1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010" h="1483112">
                <a:moveTo>
                  <a:pt x="394010" y="0"/>
                </a:moveTo>
                <a:cubicBezTo>
                  <a:pt x="200722" y="294578"/>
                  <a:pt x="7434" y="589156"/>
                  <a:pt x="3717" y="836341"/>
                </a:cubicBezTo>
                <a:cubicBezTo>
                  <a:pt x="0" y="1083526"/>
                  <a:pt x="317810" y="1377175"/>
                  <a:pt x="371708" y="1483112"/>
                </a:cubicBezTo>
              </a:path>
            </a:pathLst>
          </a:custGeom>
          <a:ln w="3810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Płaszczyzna transportu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/>
          <a:lstStyle/>
          <a:p>
            <a:r>
              <a:rPr lang="pl-PL" sz="2000" dirty="0" smtClean="0">
                <a:latin typeface="Calibri" panose="020F0502020204030204" pitchFamily="34" charset="0"/>
              </a:rPr>
              <a:t>Informacja użytkowa transportowana pomiędzy węzłem klienckim, a węzłem sieciowym wykorzystując porty klienckie i sygnał „szary</a:t>
            </a:r>
            <a:r>
              <a:rPr lang="pl-PL" sz="2000" dirty="0" smtClean="0">
                <a:latin typeface="Calibri" panose="020F0502020204030204" pitchFamily="34" charset="0"/>
              </a:rPr>
              <a:t>”,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Informacja charakterystyczna transportowana pomiędzy węzłami sieciowymi wykorzystując porty sieciowe i sygnał „kolorowy</a:t>
            </a:r>
            <a:r>
              <a:rPr lang="pl-PL" sz="2000" dirty="0" smtClean="0">
                <a:latin typeface="Calibri" panose="020F0502020204030204" pitchFamily="34" charset="0"/>
              </a:rPr>
              <a:t>”,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Transponder dokonujący konwersji sygnału „szarego” na sygnał kolorowy znajduje się w węźle </a:t>
            </a:r>
            <a:r>
              <a:rPr lang="pl-PL" sz="2000" dirty="0" smtClean="0">
                <a:latin typeface="Calibri" panose="020F0502020204030204" pitchFamily="34" charset="0"/>
              </a:rPr>
              <a:t>sieciowym</a:t>
            </a:r>
            <a:r>
              <a:rPr lang="pl-PL" sz="2000" dirty="0">
                <a:latin typeface="Calibri" panose="020F0502020204030204" pitchFamily="34" charset="0"/>
              </a:rPr>
              <a:t>,</a:t>
            </a:r>
            <a:endParaRPr lang="pl-PL" sz="2000" dirty="0" smtClean="0">
              <a:latin typeface="Calibri" panose="020F0502020204030204" pitchFamily="34" charset="0"/>
            </a:endParaRPr>
          </a:p>
          <a:p>
            <a:r>
              <a:rPr lang="pl-PL" sz="2000" dirty="0" smtClean="0">
                <a:latin typeface="Calibri" panose="020F0502020204030204" pitchFamily="34" charset="0"/>
              </a:rPr>
              <a:t>Długość każdego łącza wynosi 5km,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Stosowane modulacje to: BPSK, QPSK, 8QAM, 16QAM – ustawione od największej odporności i największego wymaganego pasma,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Wybór nieodpowiedniej modulacji skutkuje wystąpieniem błędów w odczycie informacji użytkowej,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828884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Płaszczyzna zarządzania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248472"/>
          </a:xfrm>
        </p:spPr>
        <p:txBody>
          <a:bodyPr/>
          <a:lstStyle/>
          <a:p>
            <a:r>
              <a:rPr lang="pl-PL" sz="2000" dirty="0" smtClean="0">
                <a:latin typeface="Calibri" panose="020F0502020204030204" pitchFamily="34" charset="0"/>
              </a:rPr>
              <a:t>Zarządca komunikuje się z Agentami węzłów za pomocą odpowiednich komend,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Za pomocą komendy GET pobiera aktualną tablicę komutacji w węźle,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Za pomocą metody SET zestawia ze sobą odpowiednie porty: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kliencki – kliencki, kliencki – sieciowy, sieciowy – kliencki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oraz sieciowy – sieciowy,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Zestawienie komutacji polega na wyspecyfikowaniu z jakiego </a:t>
            </a:r>
            <a:br>
              <a:rPr lang="pl-PL" sz="2000" dirty="0" smtClean="0">
                <a:latin typeface="Calibri" panose="020F0502020204030204" pitchFamily="34" charset="0"/>
              </a:rPr>
            </a:br>
            <a:r>
              <a:rPr lang="pl-PL" sz="2000" dirty="0" smtClean="0">
                <a:latin typeface="Calibri" panose="020F0502020204030204" pitchFamily="34" charset="0"/>
              </a:rPr>
              <a:t>portu, z jakiej nośnej oraz ile szczelin sygnał ma zostać skierowany odpowiedni port i odpowiednią nośną</a:t>
            </a:r>
          </a:p>
          <a:p>
            <a:r>
              <a:rPr lang="pl-PL" sz="2000" dirty="0" smtClean="0">
                <a:latin typeface="Calibri" panose="020F0502020204030204" pitchFamily="34" charset="0"/>
              </a:rPr>
              <a:t>Wykorzystując komendę DELETE Zarządca może usuwać połączenia komutacyjne – jedno wybrane lub wszystkie w danym węźle sieciowym</a:t>
            </a:r>
            <a:endParaRPr lang="pl-PL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71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Koniec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3352800"/>
          </a:xfrm>
        </p:spPr>
        <p:txBody>
          <a:bodyPr/>
          <a:lstStyle/>
          <a:p>
            <a:pPr>
              <a:buNone/>
            </a:pPr>
            <a:endParaRPr lang="pl-PL" sz="20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pl-PL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Dziękujemy za uwagę !</a:t>
            </a:r>
            <a:endParaRPr lang="pl-PL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ing_0809 print">
  <a:themeElements>
    <a:clrScheme name="Motyw pakietu Office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Motyw pakietu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Networking_0809 print</Template>
  <TotalTime>192</TotalTime>
  <Words>252</Words>
  <Application>Microsoft Office PowerPoint</Application>
  <PresentationFormat>Pokaz na ekranie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Networking_0809 print</vt:lpstr>
      <vt:lpstr>Technologia EON</vt:lpstr>
      <vt:lpstr>Autorzy</vt:lpstr>
      <vt:lpstr>Założenia implementacyjne</vt:lpstr>
      <vt:lpstr>Założenia</vt:lpstr>
      <vt:lpstr>Model Sieci</vt:lpstr>
      <vt:lpstr>Płaszczyzna transportu</vt:lpstr>
      <vt:lpstr>Płaszczyzna zarządzania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EON</dc:title>
  <dc:creator>Michał</dc:creator>
  <cp:lastModifiedBy>Tomek</cp:lastModifiedBy>
  <cp:revision>14</cp:revision>
  <dcterms:created xsi:type="dcterms:W3CDTF">2014-12-08T16:59:56Z</dcterms:created>
  <dcterms:modified xsi:type="dcterms:W3CDTF">2014-12-09T21:31:51Z</dcterms:modified>
</cp:coreProperties>
</file>