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0" r:id="rId7"/>
    <p:sldId id="262" r:id="rId8"/>
    <p:sldId id="263" r:id="rId9"/>
    <p:sldId id="2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4D4D4D"/>
    <a:srgbClr val="0099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1" autoAdjust="0"/>
  </p:normalViewPr>
  <p:slideViewPr>
    <p:cSldViewPr>
      <p:cViewPr>
        <p:scale>
          <a:sx n="77" d="100"/>
          <a:sy n="77" d="100"/>
        </p:scale>
        <p:origin x="-76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"/>
            <a:ext cx="7086600" cy="100965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990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6066A9-250F-44A0-A6B2-025F07E37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DAC9D-0935-4A88-9727-47871F56D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1816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B2AF0-0175-43BB-A93C-DB8B50FE0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4824D-5BE3-4D46-BE57-A38B30FBE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15F09-6979-4ADC-86C8-F3123B755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06A15-D31C-4F4B-9C0D-625DE9831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7731-BCC3-40E9-88E4-216EADF77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A86EE-8070-494B-A5CC-413B8D5B74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8E49-1ACD-4CFF-A4BE-3AF41AA04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7A36-B8F9-4FD6-857A-C46F343B9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4A3E5-7808-46C3-90A2-48A0471B74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477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1AA7963E-E658-4C08-AECF-CCB93B1906F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>
                <a:latin typeface="Century Gothic" pitchFamily="34" charset="0"/>
              </a:rPr>
              <a:t>Technologia</a:t>
            </a:r>
            <a:r>
              <a:rPr lang="pl-PL" dirty="0" smtClean="0">
                <a:latin typeface="Century Gothic" pitchFamily="34" charset="0"/>
              </a:rPr>
              <a:t> </a:t>
            </a:r>
            <a:r>
              <a:rPr lang="pl-PL" b="1" dirty="0" smtClean="0">
                <a:latin typeface="Century Gothic" pitchFamily="34" charset="0"/>
              </a:rPr>
              <a:t>EON</a:t>
            </a:r>
            <a:endParaRPr lang="pl-PL" b="1" dirty="0">
              <a:latin typeface="Century Gothic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dirty="0" smtClean="0">
                <a:latin typeface="Century Gothic" pitchFamily="34" charset="0"/>
              </a:rPr>
              <a:t>Prezentacja</a:t>
            </a:r>
          </a:p>
          <a:p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Autorzy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625080"/>
          </a:xfrm>
        </p:spPr>
        <p:txBody>
          <a:bodyPr/>
          <a:lstStyle/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Michał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Hawryszko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Tomasz Najda</a:t>
            </a: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Krystian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Powójski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Ahn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Tuan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Nguyen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981200"/>
            <a:ext cx="8640960" cy="3352800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Technika transmisji danych dla medium, jakim jest światłowód</a:t>
            </a:r>
          </a:p>
          <a:p>
            <a:r>
              <a:rPr lang="pl-PL" sz="1800" dirty="0" smtClean="0">
                <a:latin typeface="Century Gothic" pitchFamily="34" charset="0"/>
              </a:rPr>
              <a:t>Dzieli pasmo na szczeliny o stałej szerokości spektralnej np. 12.5, 6.25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, w których lokowane jest połączenie optyczne</a:t>
            </a:r>
          </a:p>
          <a:p>
            <a:r>
              <a:rPr lang="pl-PL" sz="1800" dirty="0" smtClean="0">
                <a:latin typeface="Century Gothic" pitchFamily="34" charset="0"/>
              </a:rPr>
              <a:t>Dla jednego połączenia jest możliwe zajęcie kilku szczelin w zależności od </a:t>
            </a:r>
            <a:r>
              <a:rPr lang="pl-PL" sz="1800" dirty="0" err="1" smtClean="0">
                <a:latin typeface="Century Gothic" pitchFamily="34" charset="0"/>
              </a:rPr>
              <a:t>porządanej</a:t>
            </a:r>
            <a:r>
              <a:rPr lang="pl-PL" sz="1800" dirty="0" smtClean="0">
                <a:latin typeface="Century Gothic" pitchFamily="34" charset="0"/>
              </a:rPr>
              <a:t> przepływności bitowej, modulacji oraz rodzaju siatki częstotliwości</a:t>
            </a:r>
          </a:p>
          <a:p>
            <a:r>
              <a:rPr lang="pl-PL" sz="1800" dirty="0" smtClean="0">
                <a:latin typeface="Century Gothic" pitchFamily="34" charset="0"/>
              </a:rPr>
              <a:t> W odróżnieniu od DWDM (odstęp międzykanałowy 50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), drobnoziarnistość siatki pozwala efektywniej wykorzystać dostępne pasmo</a:t>
            </a:r>
          </a:p>
          <a:p>
            <a:r>
              <a:rPr lang="pl-PL" sz="1800" dirty="0" smtClean="0">
                <a:latin typeface="Century Gothic" pitchFamily="34" charset="0"/>
              </a:rPr>
              <a:t>Pomiędzy połączeniami istnieje ustalona liczba pustych szczelin, zwanych Pasmem ochronnym. Dzięki temu, zmniejszone jest prawdopodobieństwo wystąpienia interferencji połączeń.</a:t>
            </a:r>
            <a:endParaRPr lang="pl-PL" sz="18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2d96c58f0ae95cd2569ad47d7d6e72a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844824"/>
            <a:ext cx="4837584" cy="1872208"/>
          </a:xfrm>
        </p:spPr>
      </p:pic>
      <p:sp>
        <p:nvSpPr>
          <p:cNvPr id="5" name="pole tekstowe 4"/>
          <p:cNvSpPr txBox="1"/>
          <p:nvPr/>
        </p:nvSpPr>
        <p:spPr>
          <a:xfrm>
            <a:off x="971600" y="400506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solidFill>
                  <a:srgbClr val="000000"/>
                </a:solidFill>
                <a:latin typeface="Century Gothic" pitchFamily="34" charset="0"/>
              </a:rPr>
              <a:t>Powyższa ilustracja pokazuje sposób działania pasma ochronnego oraz różnorodności zajmowanych szczelin przez sygnały w zależności od potrzeb/wymogów. </a:t>
            </a:r>
            <a:endParaRPr lang="pl-PL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 implementacyjne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352800"/>
          </a:xfrm>
        </p:spPr>
        <p:txBody>
          <a:bodyPr/>
          <a:lstStyle/>
          <a:p>
            <a:r>
              <a:rPr lang="pl-PL" sz="1600" dirty="0" smtClean="0">
                <a:latin typeface="Century Gothic" pitchFamily="34" charset="0"/>
              </a:rPr>
              <a:t>Cloud – reprezentuje sieć kablową, odpowiada tylko za </a:t>
            </a:r>
            <a:r>
              <a:rPr lang="pl-PL" sz="1600" dirty="0" err="1" smtClean="0">
                <a:latin typeface="Century Gothic" pitchFamily="34" charset="0"/>
              </a:rPr>
              <a:t>przekierowanie</a:t>
            </a:r>
            <a:r>
              <a:rPr lang="pl-PL" sz="1600" dirty="0" smtClean="0">
                <a:latin typeface="Century Gothic" pitchFamily="34" charset="0"/>
              </a:rPr>
              <a:t> sygnału </a:t>
            </a:r>
          </a:p>
          <a:p>
            <a:r>
              <a:rPr lang="pl-PL" sz="1600" dirty="0" smtClean="0">
                <a:latin typeface="Century Gothic" pitchFamily="34" charset="0"/>
              </a:rPr>
              <a:t>Manager – ma wgląd do pól komutacyjnych węzłów za pośrednictwem Agenta, może sprawdzać ich stan, zestawiać i usuwać</a:t>
            </a:r>
          </a:p>
          <a:p>
            <a:r>
              <a:rPr lang="pl-PL" sz="1600" dirty="0" err="1" smtClean="0">
                <a:latin typeface="Century Gothic" pitchFamily="34" charset="0"/>
              </a:rPr>
              <a:t>Client</a:t>
            </a:r>
            <a:r>
              <a:rPr lang="pl-PL" sz="1600" dirty="0" smtClean="0">
                <a:latin typeface="Century Gothic" pitchFamily="34" charset="0"/>
              </a:rPr>
              <a:t> – nie posiada informacji o topologii sieci, ani o tym co się w niej dzieje. Każdy z klientów jest podłączony do jednego Network </a:t>
            </a:r>
            <a:r>
              <a:rPr lang="pl-PL" sz="1600" dirty="0" err="1" smtClean="0">
                <a:latin typeface="Century Gothic" pitchFamily="34" charset="0"/>
              </a:rPr>
              <a:t>Node’a</a:t>
            </a:r>
            <a:r>
              <a:rPr lang="pl-PL" sz="1600" dirty="0" smtClean="0">
                <a:latin typeface="Century Gothic" pitchFamily="34" charset="0"/>
              </a:rPr>
              <a:t> i za jego pomocą możliwa jest komunikacja z innym klientem w sieci.</a:t>
            </a:r>
          </a:p>
          <a:p>
            <a:r>
              <a:rPr lang="pl-PL" sz="1600" dirty="0" smtClean="0">
                <a:latin typeface="Century Gothic" pitchFamily="34" charset="0"/>
              </a:rPr>
              <a:t>Network </a:t>
            </a:r>
            <a:r>
              <a:rPr lang="pl-PL" sz="1600" dirty="0" err="1" smtClean="0">
                <a:latin typeface="Century Gothic" pitchFamily="34" charset="0"/>
              </a:rPr>
              <a:t>Node</a:t>
            </a:r>
            <a:r>
              <a:rPr lang="pl-PL" sz="1600" dirty="0" smtClean="0">
                <a:latin typeface="Century Gothic" pitchFamily="34" charset="0"/>
              </a:rPr>
              <a:t> – nie posiada informacji o topologii sieci, zamienia sygnał szary na kolorowy(</a:t>
            </a:r>
            <a:r>
              <a:rPr lang="pl-PL" sz="1600" dirty="0" err="1" smtClean="0">
                <a:latin typeface="Century Gothic" pitchFamily="34" charset="0"/>
              </a:rPr>
              <a:t>transponder</a:t>
            </a:r>
            <a:r>
              <a:rPr lang="pl-PL" sz="1600" dirty="0" smtClean="0">
                <a:latin typeface="Century Gothic" pitchFamily="34" charset="0"/>
              </a:rPr>
              <a:t>) oraz </a:t>
            </a:r>
            <a:r>
              <a:rPr lang="pl-PL" sz="1600" dirty="0" err="1" smtClean="0">
                <a:latin typeface="Century Gothic" pitchFamily="34" charset="0"/>
              </a:rPr>
              <a:t>przekierowuje</a:t>
            </a:r>
            <a:r>
              <a:rPr lang="pl-PL" sz="1600" dirty="0" smtClean="0">
                <a:latin typeface="Century Gothic" pitchFamily="34" charset="0"/>
              </a:rPr>
              <a:t> sygnał z odpowiedniego wejścia na odpowiednie wyjście – zgodnie z tablicą komutacji</a:t>
            </a:r>
          </a:p>
          <a:p>
            <a:r>
              <a:rPr lang="pl-PL" sz="1600" dirty="0" smtClean="0">
                <a:latin typeface="Century Gothic" pitchFamily="34" charset="0"/>
              </a:rPr>
              <a:t>Agent – jest umieszczony w każdym Network </a:t>
            </a:r>
            <a:r>
              <a:rPr lang="pl-PL" sz="1600" dirty="0" err="1" smtClean="0">
                <a:latin typeface="Century Gothic" pitchFamily="34" charset="0"/>
              </a:rPr>
              <a:t>Nodzie</a:t>
            </a:r>
            <a:r>
              <a:rPr lang="pl-PL" sz="1600" dirty="0" smtClean="0">
                <a:latin typeface="Century Gothic" pitchFamily="34" charset="0"/>
              </a:rPr>
              <a:t>, odpowiada za komunikację z </a:t>
            </a:r>
            <a:r>
              <a:rPr lang="pl-PL" sz="1600" dirty="0" err="1" smtClean="0">
                <a:latin typeface="Century Gothic" pitchFamily="34" charset="0"/>
              </a:rPr>
              <a:t>Manager’em</a:t>
            </a:r>
            <a:r>
              <a:rPr lang="pl-PL" sz="1600" dirty="0" smtClean="0">
                <a:latin typeface="Century Gothic" pitchFamily="34" charset="0"/>
              </a:rPr>
              <a:t> oraz wykonywanie jego poleceń. Uruchomienie agenta jest opcjonalne.</a:t>
            </a:r>
          </a:p>
          <a:p>
            <a:r>
              <a:rPr lang="pl-PL" sz="1600" dirty="0" smtClean="0">
                <a:latin typeface="Century Gothic" pitchFamily="34" charset="0"/>
              </a:rPr>
              <a:t>Poszczególne elementy sieci są od siebie niezależne</a:t>
            </a:r>
          </a:p>
          <a:p>
            <a:r>
              <a:rPr lang="pl-PL" sz="1600" dirty="0" smtClean="0">
                <a:latin typeface="Century Gothic" pitchFamily="34" charset="0"/>
              </a:rPr>
              <a:t>Komunikacja pomiędzy </a:t>
            </a:r>
            <a:r>
              <a:rPr lang="pl-PL" sz="1600" dirty="0" err="1" smtClean="0">
                <a:latin typeface="Century Gothic" pitchFamily="34" charset="0"/>
              </a:rPr>
              <a:t>Client’em</a:t>
            </a:r>
            <a:r>
              <a:rPr lang="pl-PL" sz="1600" dirty="0" smtClean="0">
                <a:latin typeface="Century Gothic" pitchFamily="34" charset="0"/>
              </a:rPr>
              <a:t> i Network </a:t>
            </a:r>
            <a:r>
              <a:rPr lang="pl-PL" sz="1600" dirty="0" err="1" smtClean="0">
                <a:latin typeface="Century Gothic" pitchFamily="34" charset="0"/>
              </a:rPr>
              <a:t>Node’m</a:t>
            </a:r>
            <a:r>
              <a:rPr lang="pl-PL" sz="1600" dirty="0" smtClean="0">
                <a:latin typeface="Century Gothic" pitchFamily="34" charset="0"/>
              </a:rPr>
              <a:t>, odbywa się poprzez interfejs „szary</a:t>
            </a:r>
            <a:r>
              <a:rPr lang="pl-PL" sz="1600" dirty="0" smtClean="0">
                <a:latin typeface="Century Gothic" pitchFamily="34" charset="0"/>
              </a:rPr>
              <a:t>”.</a:t>
            </a:r>
          </a:p>
          <a:p>
            <a:r>
              <a:rPr lang="pl-PL" sz="1600" dirty="0" smtClean="0">
                <a:latin typeface="Century Gothic" pitchFamily="34" charset="0"/>
              </a:rPr>
              <a:t>Konfigurację odpowiednich elementów </a:t>
            </a:r>
            <a:r>
              <a:rPr lang="pl-PL" sz="1600" dirty="0" smtClean="0">
                <a:latin typeface="Century Gothic" pitchFamily="34" charset="0"/>
              </a:rPr>
              <a:t>wczytujemy </a:t>
            </a:r>
            <a:r>
              <a:rPr lang="pl-PL" sz="1600" dirty="0" smtClean="0">
                <a:latin typeface="Century Gothic" pitchFamily="34" charset="0"/>
              </a:rPr>
              <a:t>z plików konfiguracyjnych</a:t>
            </a:r>
          </a:p>
          <a:p>
            <a:endParaRPr lang="pl-PL" sz="16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Model sieci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76256" y="3645024"/>
            <a:ext cx="721515" cy="721515"/>
          </a:xfrm>
        </p:spPr>
      </p:pic>
      <p:pic>
        <p:nvPicPr>
          <p:cNvPr id="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3645024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Obraz 6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924944"/>
            <a:ext cx="4119952" cy="2166230"/>
          </a:xfrm>
          <a:prstGeom prst="rect">
            <a:avLst/>
          </a:prstGeom>
        </p:spPr>
      </p:pic>
      <p:pic>
        <p:nvPicPr>
          <p:cNvPr id="8" name="Obraz 7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az 8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314096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Obraz 9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Obraz 10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4077072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Obraz 11" descr="manag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1196752"/>
            <a:ext cx="1656184" cy="1656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Łącznik prosty 15"/>
          <p:cNvCxnSpPr>
            <a:stCxn id="5" idx="3"/>
          </p:cNvCxnSpPr>
          <p:nvPr/>
        </p:nvCxnSpPr>
        <p:spPr>
          <a:xfrm flipV="1">
            <a:off x="1909139" y="3933056"/>
            <a:ext cx="1078685" cy="72726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349188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457200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457200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349188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5652120" y="3933056"/>
            <a:ext cx="1152128" cy="7200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H="1">
            <a:off x="3347864" y="2492896"/>
            <a:ext cx="576064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>
            <a:off x="4283968" y="2492896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4572000" y="2492896"/>
            <a:ext cx="720080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olny kształt 48"/>
          <p:cNvSpPr/>
          <p:nvPr/>
        </p:nvSpPr>
        <p:spPr>
          <a:xfrm>
            <a:off x="4427034" y="2509024"/>
            <a:ext cx="468351" cy="1806498"/>
          </a:xfrm>
          <a:custGeom>
            <a:avLst/>
            <a:gdLst>
              <a:gd name="connsiteX0" fmla="*/ 0 w 468351"/>
              <a:gd name="connsiteY0" fmla="*/ 0 h 1806498"/>
              <a:gd name="connsiteX1" fmla="*/ 457200 w 468351"/>
              <a:gd name="connsiteY1" fmla="*/ 1037064 h 1806498"/>
              <a:gd name="connsiteX2" fmla="*/ 66907 w 468351"/>
              <a:gd name="connsiteY2" fmla="*/ 1806498 h 180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51" h="1806498">
                <a:moveTo>
                  <a:pt x="0" y="0"/>
                </a:moveTo>
                <a:cubicBezTo>
                  <a:pt x="223024" y="367990"/>
                  <a:pt x="446049" y="735981"/>
                  <a:pt x="457200" y="1037064"/>
                </a:cubicBezTo>
                <a:cubicBezTo>
                  <a:pt x="468351" y="1338147"/>
                  <a:pt x="267629" y="1572322"/>
                  <a:pt x="66907" y="1806498"/>
                </a:cubicBezTo>
              </a:path>
            </a:pathLst>
          </a:cu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ole tekstowe 50"/>
          <p:cNvSpPr txBox="1"/>
          <p:nvPr/>
        </p:nvSpPr>
        <p:spPr>
          <a:xfrm>
            <a:off x="370790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Manager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1187624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6732240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30" name="Łącznik prosty 29"/>
          <p:cNvCxnSpPr/>
          <p:nvPr/>
        </p:nvCxnSpPr>
        <p:spPr>
          <a:xfrm flipV="1">
            <a:off x="3491880" y="3933056"/>
            <a:ext cx="1656184" cy="71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4283968" y="3789040"/>
            <a:ext cx="72008" cy="43204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63688" y="5157192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46" name="Łącznik prosty 45"/>
          <p:cNvCxnSpPr/>
          <p:nvPr/>
        </p:nvCxnSpPr>
        <p:spPr>
          <a:xfrm flipV="1">
            <a:off x="2411760" y="4149080"/>
            <a:ext cx="648072" cy="936822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>
            <a:off x="2555776" y="54452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transportu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Informacja użytkowa transportowana pomiędzy węzłem klienckim, a węzłem sieciowym wykorzystując porty klienckie i sygnał „szary”,</a:t>
            </a:r>
          </a:p>
          <a:p>
            <a:r>
              <a:rPr lang="pl-PL" sz="1800" dirty="0" smtClean="0">
                <a:latin typeface="Century Gothic" pitchFamily="34" charset="0"/>
              </a:rPr>
              <a:t>Informacja charakterystyczna transportowana pomiędzy węzłami sieciowymi wykorzystując porty sieciowe i sygnał „kolorowy”,</a:t>
            </a:r>
          </a:p>
          <a:p>
            <a:r>
              <a:rPr lang="pl-PL" sz="1800" dirty="0" smtClean="0">
                <a:latin typeface="Century Gothic" pitchFamily="34" charset="0"/>
              </a:rPr>
              <a:t>Transponder dokonujący konwersji sygnału „szarego” na sygnał kolorowy znajduje się w węźle sieciowym</a:t>
            </a:r>
            <a:r>
              <a:rPr lang="pl-PL" sz="1800" dirty="0">
                <a:latin typeface="Century Gothic" pitchFamily="34" charset="0"/>
              </a:rPr>
              <a:t>,</a:t>
            </a:r>
            <a:endParaRPr lang="pl-PL" sz="1800" dirty="0" smtClean="0">
              <a:latin typeface="Century Gothic" pitchFamily="34" charset="0"/>
            </a:endParaRPr>
          </a:p>
          <a:p>
            <a:r>
              <a:rPr lang="pl-PL" sz="1800" dirty="0" smtClean="0">
                <a:latin typeface="Century Gothic" pitchFamily="34" charset="0"/>
              </a:rPr>
              <a:t>Długość każdego łącza wynosi 5km,</a:t>
            </a:r>
          </a:p>
          <a:p>
            <a:r>
              <a:rPr lang="pl-PL" sz="1800" dirty="0" smtClean="0">
                <a:latin typeface="Century Gothic" pitchFamily="34" charset="0"/>
              </a:rPr>
              <a:t>Stosowane modulacje to: BPSK, QPSK, 8QAM, 16QAM – ustawione od największej odporności i największego wymaganego pasma,</a:t>
            </a:r>
          </a:p>
          <a:p>
            <a:r>
              <a:rPr lang="pl-PL" sz="1800" dirty="0" smtClean="0">
                <a:latin typeface="Century Gothic" pitchFamily="34" charset="0"/>
              </a:rPr>
              <a:t>Wybór nieodpowiedniej modulacji skutkuje wystąpieniem błędów w odczycie informacji użytkowej,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88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zarządzania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Zarządca komunikuje się z Agentami węzłów za pomocą odpowiednich komend,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komendy GET pobiera aktualną tablicę komutacji w węźle,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metody SET zestawia ze sobą odpowiednie porty: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kliencki – kliencki, kliencki – sieciowy, sieciowy – kliencki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oraz sieciowy – sieciowy,</a:t>
            </a:r>
          </a:p>
          <a:p>
            <a:r>
              <a:rPr lang="pl-PL" sz="1800" dirty="0" smtClean="0">
                <a:latin typeface="Century Gothic" pitchFamily="34" charset="0"/>
              </a:rPr>
              <a:t>Zestawienie komutacji polega na wyspecyfikowaniu z jakiego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portu, z jakiej nośnej oraz ile szczelin sygnał ma zostać skierowany odpowiedni port i odpowiednią nośną</a:t>
            </a:r>
          </a:p>
          <a:p>
            <a:r>
              <a:rPr lang="pl-PL" sz="1800" dirty="0" smtClean="0">
                <a:latin typeface="Century Gothic" pitchFamily="34" charset="0"/>
              </a:rPr>
              <a:t>Wykorzystując komendę DELETE Zarządca może usuwać połączenia komutacyjne – jedno wybrane lub wszystkie w danym węźle sieciowym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571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Koniec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352800"/>
          </a:xfrm>
        </p:spPr>
        <p:txBody>
          <a:bodyPr/>
          <a:lstStyle/>
          <a:p>
            <a:pPr>
              <a:buNone/>
            </a:pPr>
            <a:endParaRPr lang="pl-PL" sz="20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pl-P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Dziękujemy za uwagę !</a:t>
            </a:r>
            <a:endParaRPr lang="pl-P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ing_0809 print">
  <a:themeElements>
    <a:clrScheme name="Motyw pakietu Office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Motyw pakietu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Networking_0809 print</Template>
  <TotalTime>248</TotalTime>
  <Words>415</Words>
  <Application>Microsoft Office PowerPoint</Application>
  <PresentationFormat>Pokaz na ekranie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Networking_0809 print</vt:lpstr>
      <vt:lpstr>Technologia EON</vt:lpstr>
      <vt:lpstr>Autorzy</vt:lpstr>
      <vt:lpstr>Elastic Optical Network</vt:lpstr>
      <vt:lpstr>Elastic Optical Network</vt:lpstr>
      <vt:lpstr>Założenia implementacyjne</vt:lpstr>
      <vt:lpstr>Model sieci</vt:lpstr>
      <vt:lpstr>Płaszczyzna transportu</vt:lpstr>
      <vt:lpstr>Płaszczyzna zarządzania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EON</dc:title>
  <dc:creator>Michał</dc:creator>
  <cp:lastModifiedBy>Michał</cp:lastModifiedBy>
  <cp:revision>27</cp:revision>
  <dcterms:created xsi:type="dcterms:W3CDTF">2014-12-08T16:59:56Z</dcterms:created>
  <dcterms:modified xsi:type="dcterms:W3CDTF">2014-12-11T16:54:00Z</dcterms:modified>
</cp:coreProperties>
</file>