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58" r:id="rId6"/>
    <p:sldId id="261" r:id="rId7"/>
    <p:sldId id="260" r:id="rId8"/>
    <p:sldId id="262" r:id="rId9"/>
    <p:sldId id="263" r:id="rId10"/>
    <p:sldId id="259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00"/>
    <a:srgbClr val="4D4D4D"/>
    <a:srgbClr val="009900"/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721" autoAdjust="0"/>
  </p:normalViewPr>
  <p:slideViewPr>
    <p:cSldViewPr>
      <p:cViewPr>
        <p:scale>
          <a:sx n="77" d="100"/>
          <a:sy n="77" d="100"/>
        </p:scale>
        <p:origin x="-762" y="-2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76200"/>
            <a:ext cx="7086600" cy="1009650"/>
          </a:xfrm>
        </p:spPr>
        <p:txBody>
          <a:bodyPr/>
          <a:lstStyle>
            <a:lvl1pPr>
              <a:defRPr b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990600"/>
            <a:ext cx="6400800" cy="685800"/>
          </a:xfrm>
        </p:spPr>
        <p:txBody>
          <a:bodyPr/>
          <a:lstStyle>
            <a:lvl1pPr marL="0" indent="0" algn="ctr">
              <a:buFontTx/>
              <a:buNone/>
              <a:defRPr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77000"/>
            <a:ext cx="2133600" cy="381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77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77000"/>
            <a:ext cx="2133600" cy="381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56066A9-250F-44A0-A6B2-025F07E3712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BDAC9D-0935-4A88-9727-47871F56DC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181600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181600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7B2AF0-0175-43BB-A93C-DB8B50FE08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A4824D-5BE3-4D46-BE57-A38B30FBE8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015F09-6979-4ADC-86C8-F3123B755B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906A15-D31C-4F4B-9C0D-625DE98316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CA7731-BCC3-40E9-88E4-216EADF772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5A86EE-8070-494B-A5CC-413B8D5B74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CA8E49-1ACD-4CFF-A4BE-3AF41AA04B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7C7A36-B8F9-4FD6-857A-C46F343B98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4A3E5-7808-46C3-90A2-48A0471B74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1295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72200" y="6477000"/>
            <a:ext cx="1447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fld id="{1AA7963E-E658-4C08-AECF-CCB93B1906FC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l-PL" b="1" dirty="0" smtClean="0">
                <a:latin typeface="Century Gothic" pitchFamily="34" charset="0"/>
              </a:rPr>
              <a:t>Technologia</a:t>
            </a:r>
            <a:r>
              <a:rPr lang="pl-PL" dirty="0" smtClean="0">
                <a:latin typeface="Century Gothic" pitchFamily="34" charset="0"/>
              </a:rPr>
              <a:t> </a:t>
            </a:r>
            <a:r>
              <a:rPr lang="pl-PL" b="1" dirty="0" smtClean="0">
                <a:latin typeface="Century Gothic" pitchFamily="34" charset="0"/>
              </a:rPr>
              <a:t>EON</a:t>
            </a:r>
            <a:endParaRPr lang="pl-PL" b="1" dirty="0">
              <a:latin typeface="Century Gothic" pitchFamily="34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b="0" dirty="0" smtClean="0">
                <a:latin typeface="Century Gothic" pitchFamily="34" charset="0"/>
              </a:rPr>
              <a:t>Prezentacja</a:t>
            </a:r>
          </a:p>
          <a:p>
            <a:endParaRPr lang="pl-PL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Koniec</a:t>
            </a:r>
            <a:endParaRPr lang="pl-P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2708920"/>
            <a:ext cx="8229600" cy="3352800"/>
          </a:xfrm>
        </p:spPr>
        <p:txBody>
          <a:bodyPr/>
          <a:lstStyle/>
          <a:p>
            <a:pPr>
              <a:buNone/>
            </a:pPr>
            <a:endParaRPr lang="pl-PL" sz="2000" dirty="0" smtClean="0">
              <a:latin typeface="Century Gothic" pitchFamily="34" charset="0"/>
            </a:endParaRPr>
          </a:p>
          <a:p>
            <a:pPr algn="ctr">
              <a:buNone/>
            </a:pPr>
            <a:r>
              <a:rPr lang="pl-PL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Dziękujemy za uwagę !</a:t>
            </a:r>
            <a:endParaRPr lang="pl-PL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Autorzy</a:t>
            </a:r>
            <a:endParaRPr lang="pl-P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2625080"/>
          </a:xfrm>
        </p:spPr>
        <p:txBody>
          <a:bodyPr/>
          <a:lstStyle/>
          <a:p>
            <a:pPr algn="ctr">
              <a:buNone/>
            </a:pPr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Michał </a:t>
            </a:r>
            <a:r>
              <a:rPr lang="pl-P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Hawryszko</a:t>
            </a:r>
            <a:endParaRPr lang="pl-PL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  <a:p>
            <a:pPr algn="ctr">
              <a:buNone/>
            </a:pPr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Tomasz Najda</a:t>
            </a:r>
          </a:p>
          <a:p>
            <a:pPr algn="ctr">
              <a:buNone/>
            </a:pPr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Krystian </a:t>
            </a:r>
            <a:r>
              <a:rPr lang="pl-P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Powójski</a:t>
            </a:r>
            <a:endParaRPr lang="pl-PL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  <a:p>
            <a:pPr algn="ctr">
              <a:buNone/>
            </a:pPr>
            <a:r>
              <a:rPr lang="pl-P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Ahn</a:t>
            </a:r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</a:t>
            </a:r>
            <a:r>
              <a:rPr lang="pl-P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Tuan</a:t>
            </a:r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</a:t>
            </a:r>
            <a:r>
              <a:rPr lang="pl-P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Nguyen</a:t>
            </a:r>
            <a:endParaRPr lang="pl-P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Elastic</a:t>
            </a:r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</a:t>
            </a:r>
            <a:r>
              <a:rPr lang="pl-P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Optical</a:t>
            </a:r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Network</a:t>
            </a:r>
            <a:endParaRPr lang="pl-P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23528" y="1981200"/>
            <a:ext cx="8640960" cy="3352800"/>
          </a:xfrm>
        </p:spPr>
        <p:txBody>
          <a:bodyPr/>
          <a:lstStyle/>
          <a:p>
            <a:r>
              <a:rPr lang="pl-PL" sz="1800" dirty="0" smtClean="0">
                <a:latin typeface="Century Gothic" pitchFamily="34" charset="0"/>
              </a:rPr>
              <a:t>Technika transmisji danych dla medium, jakim jest światłowód</a:t>
            </a:r>
          </a:p>
          <a:p>
            <a:r>
              <a:rPr lang="pl-PL" sz="1800" dirty="0" smtClean="0">
                <a:latin typeface="Century Gothic" pitchFamily="34" charset="0"/>
              </a:rPr>
              <a:t>Dzieli pasmo na szczeliny o stałej szerokości spektralnej np. 12.5, 6.25 </a:t>
            </a:r>
            <a:r>
              <a:rPr lang="pl-PL" sz="1800" dirty="0" err="1" smtClean="0">
                <a:latin typeface="Century Gothic" pitchFamily="34" charset="0"/>
              </a:rPr>
              <a:t>GHz</a:t>
            </a:r>
            <a:r>
              <a:rPr lang="pl-PL" sz="1800" dirty="0" smtClean="0">
                <a:latin typeface="Century Gothic" pitchFamily="34" charset="0"/>
              </a:rPr>
              <a:t>, w których lokowane jest połączenie optyczne</a:t>
            </a:r>
          </a:p>
          <a:p>
            <a:r>
              <a:rPr lang="pl-PL" sz="1800" dirty="0" smtClean="0">
                <a:latin typeface="Century Gothic" pitchFamily="34" charset="0"/>
              </a:rPr>
              <a:t>Dla jednego połączenia jest możliwe zajęcie kilku szczelin w zależności od </a:t>
            </a:r>
            <a:r>
              <a:rPr lang="pl-PL" sz="1800" dirty="0" err="1" smtClean="0">
                <a:latin typeface="Century Gothic" pitchFamily="34" charset="0"/>
              </a:rPr>
              <a:t>porządanej</a:t>
            </a:r>
            <a:r>
              <a:rPr lang="pl-PL" sz="1800" dirty="0" smtClean="0">
                <a:latin typeface="Century Gothic" pitchFamily="34" charset="0"/>
              </a:rPr>
              <a:t> przepływności bitowej, modulacji oraz rodzaju siatki częstotliwości</a:t>
            </a:r>
          </a:p>
          <a:p>
            <a:r>
              <a:rPr lang="pl-PL" sz="1800" dirty="0" smtClean="0">
                <a:latin typeface="Century Gothic" pitchFamily="34" charset="0"/>
              </a:rPr>
              <a:t> W odróżnieniu od DWDM (odstęp międzykanałowy 50 </a:t>
            </a:r>
            <a:r>
              <a:rPr lang="pl-PL" sz="1800" dirty="0" err="1" smtClean="0">
                <a:latin typeface="Century Gothic" pitchFamily="34" charset="0"/>
              </a:rPr>
              <a:t>GHz</a:t>
            </a:r>
            <a:r>
              <a:rPr lang="pl-PL" sz="1800" dirty="0" smtClean="0">
                <a:latin typeface="Century Gothic" pitchFamily="34" charset="0"/>
              </a:rPr>
              <a:t>), drobnoziarnistość siatki pozwala efektywniej wykorzystać dostępne pasmo</a:t>
            </a:r>
          </a:p>
          <a:p>
            <a:r>
              <a:rPr lang="pl-PL" sz="1800" dirty="0" smtClean="0">
                <a:latin typeface="Century Gothic" pitchFamily="34" charset="0"/>
              </a:rPr>
              <a:t>Pomiędzy połączeniami istnieje ustalona liczba pustych szczelin, zwanych Pasmem ochronnym. Dzięki temu, zmniejszone jest prawdopodobieństwo wystąpienia interferencji połączeń.</a:t>
            </a:r>
            <a:endParaRPr lang="pl-PL" sz="1800" dirty="0">
              <a:latin typeface="Century Gothic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Elastic</a:t>
            </a:r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</a:t>
            </a:r>
            <a:r>
              <a:rPr lang="pl-P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Optical</a:t>
            </a:r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Network</a:t>
            </a:r>
            <a:endParaRPr lang="pl-P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pic>
        <p:nvPicPr>
          <p:cNvPr id="4" name="Symbol zastępczy zawartości 3" descr="2d96c58f0ae95cd2569ad47d7d6e72a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23728" y="1844824"/>
            <a:ext cx="4837584" cy="1872208"/>
          </a:xfrm>
        </p:spPr>
      </p:pic>
      <p:sp>
        <p:nvSpPr>
          <p:cNvPr id="5" name="pole tekstowe 4"/>
          <p:cNvSpPr txBox="1"/>
          <p:nvPr/>
        </p:nvSpPr>
        <p:spPr>
          <a:xfrm>
            <a:off x="971600" y="4005064"/>
            <a:ext cx="60486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dirty="0" smtClean="0">
                <a:solidFill>
                  <a:srgbClr val="000000"/>
                </a:solidFill>
                <a:latin typeface="Century Gothic" pitchFamily="34" charset="0"/>
              </a:rPr>
              <a:t>Powyższa ilustracja pokazuje sposób działania pasma ochronnego oraz różnorodności zajmowanych szczelin przez sygnały w zależności od potrzeb/wymogów. </a:t>
            </a:r>
            <a:r>
              <a:rPr lang="pl-PL" sz="2400" smtClean="0">
                <a:solidFill>
                  <a:srgbClr val="FF0000"/>
                </a:solidFill>
                <a:latin typeface="Century Gothic" pitchFamily="34" charset="0"/>
              </a:rPr>
              <a:t>NIE WIEM CZY PISAĆ O PAŚMIE OCHRONNYM BO NIE MAMY TEGO W PROJEKCIE !!!!</a:t>
            </a:r>
            <a:endParaRPr lang="pl-PL" dirty="0">
              <a:solidFill>
                <a:srgbClr val="000000"/>
              </a:solidFill>
              <a:latin typeface="Century Gothic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Założenia implementacyjne</a:t>
            </a:r>
            <a:endParaRPr lang="pl-P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1800" dirty="0" smtClean="0">
                <a:latin typeface="Century Gothic" pitchFamily="34" charset="0"/>
              </a:rPr>
              <a:t>Cloud – odpowiada tylko za </a:t>
            </a:r>
            <a:r>
              <a:rPr lang="pl-PL" sz="1800" dirty="0" err="1" smtClean="0">
                <a:latin typeface="Century Gothic" pitchFamily="34" charset="0"/>
              </a:rPr>
              <a:t>przekierowanie</a:t>
            </a:r>
            <a:r>
              <a:rPr lang="pl-PL" sz="1800" dirty="0" smtClean="0">
                <a:latin typeface="Century Gothic" pitchFamily="34" charset="0"/>
              </a:rPr>
              <a:t> sygnału </a:t>
            </a:r>
          </a:p>
          <a:p>
            <a:r>
              <a:rPr lang="pl-PL" sz="1800" dirty="0" smtClean="0">
                <a:latin typeface="Century Gothic" pitchFamily="34" charset="0"/>
              </a:rPr>
              <a:t>Manager – posiada informacje o stanie łączy i węzłów, oraz może w nie ingerować.</a:t>
            </a:r>
          </a:p>
          <a:p>
            <a:r>
              <a:rPr lang="pl-PL" sz="1800" dirty="0" err="1" smtClean="0">
                <a:latin typeface="Century Gothic" pitchFamily="34" charset="0"/>
              </a:rPr>
              <a:t>Client</a:t>
            </a:r>
            <a:r>
              <a:rPr lang="pl-PL" sz="1800" dirty="0" smtClean="0">
                <a:latin typeface="Century Gothic" pitchFamily="34" charset="0"/>
              </a:rPr>
              <a:t> – nie posiada żadnej informacji o sieci, ani o tym co się w niej dzieje, może wysłać żądanie udostępnienia szczelin w celu wysłania sygnału danych.</a:t>
            </a:r>
          </a:p>
          <a:p>
            <a:r>
              <a:rPr lang="pl-PL" sz="1800" dirty="0" smtClean="0">
                <a:latin typeface="Century Gothic" pitchFamily="34" charset="0"/>
              </a:rPr>
              <a:t>Network </a:t>
            </a:r>
            <a:r>
              <a:rPr lang="pl-PL" sz="1800" dirty="0" err="1" smtClean="0">
                <a:latin typeface="Century Gothic" pitchFamily="34" charset="0"/>
              </a:rPr>
              <a:t>Node</a:t>
            </a:r>
            <a:r>
              <a:rPr lang="pl-PL" sz="1800" dirty="0" smtClean="0">
                <a:latin typeface="Century Gothic" pitchFamily="34" charset="0"/>
              </a:rPr>
              <a:t> – nie posiada informacji o topologii sieci, zajmuje się komutowaniem sygnału</a:t>
            </a:r>
          </a:p>
          <a:p>
            <a:r>
              <a:rPr lang="pl-PL" sz="1800" dirty="0" smtClean="0">
                <a:latin typeface="Century Gothic" pitchFamily="34" charset="0"/>
              </a:rPr>
              <a:t>Agent – odpowiada za komunikację z </a:t>
            </a:r>
            <a:r>
              <a:rPr lang="pl-PL" sz="1800" dirty="0" err="1" smtClean="0">
                <a:latin typeface="Century Gothic" pitchFamily="34" charset="0"/>
              </a:rPr>
              <a:t>Manager’em</a:t>
            </a:r>
            <a:r>
              <a:rPr lang="pl-PL" sz="1800" dirty="0" smtClean="0">
                <a:latin typeface="Century Gothic" pitchFamily="34" charset="0"/>
              </a:rPr>
              <a:t> oraz wykonywanie jego poleceń.</a:t>
            </a:r>
          </a:p>
          <a:p>
            <a:r>
              <a:rPr lang="pl-PL" sz="1800" dirty="0" smtClean="0">
                <a:latin typeface="Century Gothic" pitchFamily="34" charset="0"/>
              </a:rPr>
              <a:t>Poszczególne elementy sieci są od siebie niezależne</a:t>
            </a:r>
            <a:endParaRPr lang="pl-PL" sz="1800" dirty="0">
              <a:latin typeface="Century Gothic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Założenia</a:t>
            </a:r>
            <a:endParaRPr lang="pl-P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688160"/>
          </a:xfrm>
        </p:spPr>
        <p:txBody>
          <a:bodyPr/>
          <a:lstStyle/>
          <a:p>
            <a:r>
              <a:rPr lang="pl-PL" sz="1800" dirty="0" smtClean="0">
                <a:latin typeface="Century Gothic" pitchFamily="34" charset="0"/>
              </a:rPr>
              <a:t>Poszczególne elementy sieci są niezależne,</a:t>
            </a:r>
          </a:p>
          <a:p>
            <a:r>
              <a:rPr lang="pl-PL" sz="1800" dirty="0" smtClean="0">
                <a:latin typeface="Century Gothic" pitchFamily="34" charset="0"/>
              </a:rPr>
              <a:t>Sieć jest przezroczysta dla klienta,</a:t>
            </a:r>
          </a:p>
          <a:p>
            <a:r>
              <a:rPr lang="pl-PL" sz="1800" dirty="0" smtClean="0">
                <a:latin typeface="Century Gothic" pitchFamily="34" charset="0"/>
              </a:rPr>
              <a:t>Chmura reprezentuje sieć kablową – odpowiada </a:t>
            </a:r>
            <a:br>
              <a:rPr lang="pl-PL" sz="1800" dirty="0" smtClean="0">
                <a:latin typeface="Century Gothic" pitchFamily="34" charset="0"/>
              </a:rPr>
            </a:br>
            <a:r>
              <a:rPr lang="pl-PL" sz="1800" dirty="0" smtClean="0">
                <a:latin typeface="Century Gothic" pitchFamily="34" charset="0"/>
              </a:rPr>
              <a:t>tylko za </a:t>
            </a:r>
            <a:r>
              <a:rPr lang="pl-PL" sz="1800" dirty="0" err="1" smtClean="0">
                <a:latin typeface="Century Gothic" pitchFamily="34" charset="0"/>
              </a:rPr>
              <a:t>forwardowanie</a:t>
            </a:r>
            <a:r>
              <a:rPr lang="pl-PL" sz="1800" dirty="0" smtClean="0">
                <a:latin typeface="Century Gothic" pitchFamily="34" charset="0"/>
              </a:rPr>
              <a:t> sygnału,</a:t>
            </a:r>
          </a:p>
          <a:p>
            <a:r>
              <a:rPr lang="pl-PL" sz="1800" dirty="0" smtClean="0">
                <a:latin typeface="Century Gothic" pitchFamily="34" charset="0"/>
              </a:rPr>
              <a:t>Węzły nie mają informacji o topologii sieci,</a:t>
            </a:r>
          </a:p>
          <a:p>
            <a:r>
              <a:rPr lang="pl-PL" sz="1800" dirty="0" smtClean="0">
                <a:latin typeface="Century Gothic" pitchFamily="34" charset="0"/>
              </a:rPr>
              <a:t>Pomiędzy klientem, a węzłem sieciowym przesyłany </a:t>
            </a:r>
            <a:br>
              <a:rPr lang="pl-PL" sz="1800" dirty="0" smtClean="0">
                <a:latin typeface="Century Gothic" pitchFamily="34" charset="0"/>
              </a:rPr>
            </a:br>
            <a:r>
              <a:rPr lang="pl-PL" sz="1800" dirty="0" smtClean="0">
                <a:latin typeface="Century Gothic" pitchFamily="34" charset="0"/>
              </a:rPr>
              <a:t>jest sygnał „szary”,</a:t>
            </a:r>
          </a:p>
          <a:p>
            <a:r>
              <a:rPr lang="pl-PL" sz="1800" dirty="0" smtClean="0">
                <a:latin typeface="Century Gothic" pitchFamily="34" charset="0"/>
              </a:rPr>
              <a:t>Pomiędzy węzłami sieciowymi przesyłany jest sygnał „kolorowy”,</a:t>
            </a:r>
          </a:p>
          <a:p>
            <a:r>
              <a:rPr lang="pl-PL" sz="1800" dirty="0" smtClean="0">
                <a:latin typeface="Century Gothic" pitchFamily="34" charset="0"/>
              </a:rPr>
              <a:t>Zarządca ma wgląd do pól komutacyjnych węzłów </a:t>
            </a:r>
            <a:br>
              <a:rPr lang="pl-PL" sz="1800" dirty="0" smtClean="0">
                <a:latin typeface="Century Gothic" pitchFamily="34" charset="0"/>
              </a:rPr>
            </a:br>
            <a:r>
              <a:rPr lang="pl-PL" sz="1800" dirty="0" smtClean="0">
                <a:latin typeface="Century Gothic" pitchFamily="34" charset="0"/>
              </a:rPr>
              <a:t>za pośrednictwem Agenta – może sprawdzać </a:t>
            </a:r>
            <a:br>
              <a:rPr lang="pl-PL" sz="1800" dirty="0" smtClean="0">
                <a:latin typeface="Century Gothic" pitchFamily="34" charset="0"/>
              </a:rPr>
            </a:br>
            <a:r>
              <a:rPr lang="pl-PL" sz="1800" dirty="0" smtClean="0">
                <a:latin typeface="Century Gothic" pitchFamily="34" charset="0"/>
              </a:rPr>
              <a:t>ich stan, zestawiać i usuwać,</a:t>
            </a:r>
          </a:p>
          <a:p>
            <a:r>
              <a:rPr lang="pl-PL" sz="1800" dirty="0" smtClean="0">
                <a:latin typeface="Century Gothic" pitchFamily="34" charset="0"/>
              </a:rPr>
              <a:t>Konfigurację odpowiednich elementów </a:t>
            </a:r>
            <a:br>
              <a:rPr lang="pl-PL" sz="1800" dirty="0" smtClean="0">
                <a:latin typeface="Century Gothic" pitchFamily="34" charset="0"/>
              </a:rPr>
            </a:br>
            <a:r>
              <a:rPr lang="pl-PL" sz="1800" dirty="0" smtClean="0">
                <a:latin typeface="Century Gothic" pitchFamily="34" charset="0"/>
              </a:rPr>
              <a:t>wczytujemy z plików konfiguracyjnych</a:t>
            </a:r>
          </a:p>
        </p:txBody>
      </p:sp>
    </p:spTree>
    <p:extLst>
      <p:ext uri="{BB962C8B-B14F-4D97-AF65-F5344CB8AC3E}">
        <p14:creationId xmlns="" xmlns:p14="http://schemas.microsoft.com/office/powerpoint/2010/main" val="37887918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Model sieci</a:t>
            </a:r>
            <a:endParaRPr lang="pl-P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pic>
        <p:nvPicPr>
          <p:cNvPr id="4" name="Symbol zastępczy zawartości 3" descr="Clien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76256" y="3645024"/>
            <a:ext cx="721515" cy="721515"/>
          </a:xfrm>
        </p:spPr>
      </p:pic>
      <p:pic>
        <p:nvPicPr>
          <p:cNvPr id="5" name="Symbol zastępczy zawartości 3" descr="Clie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187624" y="3645024"/>
            <a:ext cx="721515" cy="721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7" name="Obraz 6" descr="clou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5736" y="2924944"/>
            <a:ext cx="4119952" cy="2166230"/>
          </a:xfrm>
          <a:prstGeom prst="rect">
            <a:avLst/>
          </a:prstGeom>
        </p:spPr>
      </p:pic>
      <p:pic>
        <p:nvPicPr>
          <p:cNvPr id="8" name="Obraz 7" descr="nod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43808" y="3501008"/>
            <a:ext cx="787152" cy="7871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Obraz 8" descr="nod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23928" y="3140968"/>
            <a:ext cx="787152" cy="7871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Obraz 9" descr="nod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04048" y="3501008"/>
            <a:ext cx="787152" cy="7871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Obraz 10" descr="nod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23928" y="4077072"/>
            <a:ext cx="787152" cy="7871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Obraz 11" descr="manage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91880" y="1196752"/>
            <a:ext cx="1656184" cy="16561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6" name="Łącznik prosty 15"/>
          <p:cNvCxnSpPr>
            <a:stCxn id="5" idx="3"/>
          </p:cNvCxnSpPr>
          <p:nvPr/>
        </p:nvCxnSpPr>
        <p:spPr>
          <a:xfrm flipV="1">
            <a:off x="1909139" y="3933056"/>
            <a:ext cx="1078685" cy="72726"/>
          </a:xfrm>
          <a:prstGeom prst="line">
            <a:avLst/>
          </a:prstGeom>
          <a:ln w="25400"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y 16"/>
          <p:cNvCxnSpPr/>
          <p:nvPr/>
        </p:nvCxnSpPr>
        <p:spPr>
          <a:xfrm flipV="1">
            <a:off x="3491880" y="3573016"/>
            <a:ext cx="576064" cy="216024"/>
          </a:xfrm>
          <a:prstGeom prst="line">
            <a:avLst/>
          </a:prstGeom>
          <a:ln w="25400"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19"/>
          <p:cNvCxnSpPr/>
          <p:nvPr/>
        </p:nvCxnSpPr>
        <p:spPr>
          <a:xfrm>
            <a:off x="4572000" y="3573016"/>
            <a:ext cx="576064" cy="216024"/>
          </a:xfrm>
          <a:prstGeom prst="line">
            <a:avLst/>
          </a:prstGeom>
          <a:ln w="25400"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prosty 22"/>
          <p:cNvCxnSpPr/>
          <p:nvPr/>
        </p:nvCxnSpPr>
        <p:spPr>
          <a:xfrm flipV="1">
            <a:off x="4572000" y="4077072"/>
            <a:ext cx="576064" cy="360040"/>
          </a:xfrm>
          <a:prstGeom prst="line">
            <a:avLst/>
          </a:prstGeom>
          <a:ln w="25400"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Łącznik prosty 31"/>
          <p:cNvCxnSpPr/>
          <p:nvPr/>
        </p:nvCxnSpPr>
        <p:spPr>
          <a:xfrm>
            <a:off x="3491880" y="4077072"/>
            <a:ext cx="576064" cy="360040"/>
          </a:xfrm>
          <a:prstGeom prst="line">
            <a:avLst/>
          </a:prstGeom>
          <a:ln w="25400"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Łącznik prosty 34"/>
          <p:cNvCxnSpPr/>
          <p:nvPr/>
        </p:nvCxnSpPr>
        <p:spPr>
          <a:xfrm>
            <a:off x="5652120" y="3933056"/>
            <a:ext cx="1152128" cy="72008"/>
          </a:xfrm>
          <a:prstGeom prst="line">
            <a:avLst/>
          </a:prstGeom>
          <a:ln w="25400"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Łącznik prosty 38"/>
          <p:cNvCxnSpPr/>
          <p:nvPr/>
        </p:nvCxnSpPr>
        <p:spPr>
          <a:xfrm flipH="1">
            <a:off x="3347864" y="2492896"/>
            <a:ext cx="576064" cy="1152128"/>
          </a:xfrm>
          <a:prstGeom prst="line">
            <a:avLst/>
          </a:prstGeom>
          <a:ln w="381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Łącznik prosty 39"/>
          <p:cNvCxnSpPr/>
          <p:nvPr/>
        </p:nvCxnSpPr>
        <p:spPr>
          <a:xfrm>
            <a:off x="4283968" y="2492896"/>
            <a:ext cx="0" cy="792088"/>
          </a:xfrm>
          <a:prstGeom prst="line">
            <a:avLst/>
          </a:prstGeom>
          <a:ln w="381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Łącznik prosty 43"/>
          <p:cNvCxnSpPr/>
          <p:nvPr/>
        </p:nvCxnSpPr>
        <p:spPr>
          <a:xfrm>
            <a:off x="4572000" y="2492896"/>
            <a:ext cx="720080" cy="1152128"/>
          </a:xfrm>
          <a:prstGeom prst="line">
            <a:avLst/>
          </a:prstGeom>
          <a:ln w="381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Dowolny kształt 48"/>
          <p:cNvSpPr/>
          <p:nvPr/>
        </p:nvSpPr>
        <p:spPr>
          <a:xfrm>
            <a:off x="4427034" y="2509024"/>
            <a:ext cx="468351" cy="1806498"/>
          </a:xfrm>
          <a:custGeom>
            <a:avLst/>
            <a:gdLst>
              <a:gd name="connsiteX0" fmla="*/ 0 w 468351"/>
              <a:gd name="connsiteY0" fmla="*/ 0 h 1806498"/>
              <a:gd name="connsiteX1" fmla="*/ 457200 w 468351"/>
              <a:gd name="connsiteY1" fmla="*/ 1037064 h 1806498"/>
              <a:gd name="connsiteX2" fmla="*/ 66907 w 468351"/>
              <a:gd name="connsiteY2" fmla="*/ 1806498 h 1806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8351" h="1806498">
                <a:moveTo>
                  <a:pt x="0" y="0"/>
                </a:moveTo>
                <a:cubicBezTo>
                  <a:pt x="223024" y="367990"/>
                  <a:pt x="446049" y="735981"/>
                  <a:pt x="457200" y="1037064"/>
                </a:cubicBezTo>
                <a:cubicBezTo>
                  <a:pt x="468351" y="1338147"/>
                  <a:pt x="267629" y="1572322"/>
                  <a:pt x="66907" y="1806498"/>
                </a:cubicBezTo>
              </a:path>
            </a:pathLst>
          </a:custGeom>
          <a:ln w="381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1" name="pole tekstowe 50"/>
          <p:cNvSpPr txBox="1"/>
          <p:nvPr/>
        </p:nvSpPr>
        <p:spPr>
          <a:xfrm>
            <a:off x="3707904" y="126876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Manager</a:t>
            </a:r>
            <a:endParaRPr lang="pl-PL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52" name="pole tekstowe 51"/>
          <p:cNvSpPr txBox="1"/>
          <p:nvPr/>
        </p:nvSpPr>
        <p:spPr>
          <a:xfrm>
            <a:off x="1187624" y="321297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Client</a:t>
            </a:r>
            <a:endParaRPr lang="pl-PL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54" name="pole tekstowe 53"/>
          <p:cNvSpPr txBox="1"/>
          <p:nvPr/>
        </p:nvSpPr>
        <p:spPr>
          <a:xfrm>
            <a:off x="6732240" y="321297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Client</a:t>
            </a:r>
            <a:endParaRPr lang="pl-PL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cxnSp>
        <p:nvCxnSpPr>
          <p:cNvPr id="30" name="Łącznik prosty 29"/>
          <p:cNvCxnSpPr/>
          <p:nvPr/>
        </p:nvCxnSpPr>
        <p:spPr>
          <a:xfrm flipV="1">
            <a:off x="3491880" y="3933056"/>
            <a:ext cx="1656184" cy="718"/>
          </a:xfrm>
          <a:prstGeom prst="line">
            <a:avLst/>
          </a:prstGeom>
          <a:ln w="25400"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Łącznik prosty 36"/>
          <p:cNvCxnSpPr/>
          <p:nvPr/>
        </p:nvCxnSpPr>
        <p:spPr>
          <a:xfrm>
            <a:off x="4283968" y="3789040"/>
            <a:ext cx="72008" cy="432048"/>
          </a:xfrm>
          <a:prstGeom prst="line">
            <a:avLst/>
          </a:prstGeom>
          <a:ln w="25400"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Symbol zastępczy zawartości 3" descr="Clie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763688" y="5157192"/>
            <a:ext cx="721515" cy="721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46" name="Łącznik prosty 45"/>
          <p:cNvCxnSpPr/>
          <p:nvPr/>
        </p:nvCxnSpPr>
        <p:spPr>
          <a:xfrm flipV="1">
            <a:off x="2411760" y="4149080"/>
            <a:ext cx="648072" cy="936822"/>
          </a:xfrm>
          <a:prstGeom prst="line">
            <a:avLst/>
          </a:prstGeom>
          <a:ln w="25400"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pole tekstowe 47"/>
          <p:cNvSpPr txBox="1"/>
          <p:nvPr/>
        </p:nvSpPr>
        <p:spPr>
          <a:xfrm>
            <a:off x="2555776" y="544522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Client</a:t>
            </a:r>
            <a:endParaRPr lang="pl-PL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Płaszczyzna transportu</a:t>
            </a:r>
            <a:endParaRPr lang="pl-P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48472"/>
          </a:xfrm>
        </p:spPr>
        <p:txBody>
          <a:bodyPr/>
          <a:lstStyle/>
          <a:p>
            <a:r>
              <a:rPr lang="pl-PL" sz="1800" dirty="0" smtClean="0">
                <a:latin typeface="Century Gothic" pitchFamily="34" charset="0"/>
              </a:rPr>
              <a:t>Informacja użytkowa transportowana pomiędzy węzłem klienckim, a węzłem sieciowym wykorzystując porty klienckie i sygnał „szary”,</a:t>
            </a:r>
          </a:p>
          <a:p>
            <a:r>
              <a:rPr lang="pl-PL" sz="1800" dirty="0" smtClean="0">
                <a:latin typeface="Century Gothic" pitchFamily="34" charset="0"/>
              </a:rPr>
              <a:t>Informacja charakterystyczna transportowana pomiędzy węzłami sieciowymi wykorzystując porty sieciowe i sygnał „kolorowy”,</a:t>
            </a:r>
          </a:p>
          <a:p>
            <a:r>
              <a:rPr lang="pl-PL" sz="1800" dirty="0" smtClean="0">
                <a:latin typeface="Century Gothic" pitchFamily="34" charset="0"/>
              </a:rPr>
              <a:t>Transponder dokonujący konwersji sygnału „szarego” na sygnał kolorowy znajduje się w węźle sieciowym</a:t>
            </a:r>
            <a:r>
              <a:rPr lang="pl-PL" sz="1800" dirty="0">
                <a:latin typeface="Century Gothic" pitchFamily="34" charset="0"/>
              </a:rPr>
              <a:t>,</a:t>
            </a:r>
            <a:endParaRPr lang="pl-PL" sz="1800" dirty="0" smtClean="0">
              <a:latin typeface="Century Gothic" pitchFamily="34" charset="0"/>
            </a:endParaRPr>
          </a:p>
          <a:p>
            <a:r>
              <a:rPr lang="pl-PL" sz="1800" dirty="0" smtClean="0">
                <a:latin typeface="Century Gothic" pitchFamily="34" charset="0"/>
              </a:rPr>
              <a:t>Długość każdego łącza wynosi 5km,</a:t>
            </a:r>
          </a:p>
          <a:p>
            <a:r>
              <a:rPr lang="pl-PL" sz="1800" dirty="0" smtClean="0">
                <a:latin typeface="Century Gothic" pitchFamily="34" charset="0"/>
              </a:rPr>
              <a:t>Stosowane modulacje to: BPSK, QPSK, 8QAM, 16QAM – ustawione od największej odporności i największego wymaganego pasma,</a:t>
            </a:r>
          </a:p>
          <a:p>
            <a:r>
              <a:rPr lang="pl-PL" sz="1800" dirty="0" smtClean="0">
                <a:latin typeface="Century Gothic" pitchFamily="34" charset="0"/>
              </a:rPr>
              <a:t>Wybór nieodpowiedniej modulacji skutkuje wystąpieniem błędów w odczycie informacji użytkowej,</a:t>
            </a:r>
            <a:endParaRPr lang="pl-PL" sz="18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828884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Płaszczyzna zarządzania</a:t>
            </a:r>
            <a:endParaRPr lang="pl-P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248472"/>
          </a:xfrm>
        </p:spPr>
        <p:txBody>
          <a:bodyPr/>
          <a:lstStyle/>
          <a:p>
            <a:r>
              <a:rPr lang="pl-PL" sz="1800" dirty="0" smtClean="0">
                <a:latin typeface="Century Gothic" pitchFamily="34" charset="0"/>
              </a:rPr>
              <a:t>Zarządca komunikuje się z Agentami węzłów za pomocą odpowiednich komend,</a:t>
            </a:r>
          </a:p>
          <a:p>
            <a:r>
              <a:rPr lang="pl-PL" sz="1800" dirty="0" smtClean="0">
                <a:latin typeface="Century Gothic" pitchFamily="34" charset="0"/>
              </a:rPr>
              <a:t>Za pomocą komendy GET pobiera aktualną tablicę komutacji w węźle,</a:t>
            </a:r>
          </a:p>
          <a:p>
            <a:r>
              <a:rPr lang="pl-PL" sz="1800" dirty="0" smtClean="0">
                <a:latin typeface="Century Gothic" pitchFamily="34" charset="0"/>
              </a:rPr>
              <a:t>Za pomocą metody SET zestawia ze sobą odpowiednie porty: </a:t>
            </a:r>
            <a:br>
              <a:rPr lang="pl-PL" sz="1800" dirty="0" smtClean="0">
                <a:latin typeface="Century Gothic" pitchFamily="34" charset="0"/>
              </a:rPr>
            </a:br>
            <a:r>
              <a:rPr lang="pl-PL" sz="1800" dirty="0" smtClean="0">
                <a:latin typeface="Century Gothic" pitchFamily="34" charset="0"/>
              </a:rPr>
              <a:t>kliencki – kliencki, kliencki – sieciowy, sieciowy – kliencki </a:t>
            </a:r>
            <a:br>
              <a:rPr lang="pl-PL" sz="1800" dirty="0" smtClean="0">
                <a:latin typeface="Century Gothic" pitchFamily="34" charset="0"/>
              </a:rPr>
            </a:br>
            <a:r>
              <a:rPr lang="pl-PL" sz="1800" dirty="0" smtClean="0">
                <a:latin typeface="Century Gothic" pitchFamily="34" charset="0"/>
              </a:rPr>
              <a:t>oraz sieciowy – sieciowy,</a:t>
            </a:r>
          </a:p>
          <a:p>
            <a:r>
              <a:rPr lang="pl-PL" sz="1800" dirty="0" smtClean="0">
                <a:latin typeface="Century Gothic" pitchFamily="34" charset="0"/>
              </a:rPr>
              <a:t>Zestawienie komutacji polega na wyspecyfikowaniu z jakiego </a:t>
            </a:r>
            <a:br>
              <a:rPr lang="pl-PL" sz="1800" dirty="0" smtClean="0">
                <a:latin typeface="Century Gothic" pitchFamily="34" charset="0"/>
              </a:rPr>
            </a:br>
            <a:r>
              <a:rPr lang="pl-PL" sz="1800" dirty="0" smtClean="0">
                <a:latin typeface="Century Gothic" pitchFamily="34" charset="0"/>
              </a:rPr>
              <a:t>portu, z jakiej nośnej oraz ile szczelin sygnał ma zostać skierowany odpowiedni port i odpowiednią nośną</a:t>
            </a:r>
          </a:p>
          <a:p>
            <a:r>
              <a:rPr lang="pl-PL" sz="1800" dirty="0" smtClean="0">
                <a:latin typeface="Century Gothic" pitchFamily="34" charset="0"/>
              </a:rPr>
              <a:t>Wykorzystując komendę DELETE Zarządca może usuwać połączenia komutacyjne – jedno wybrane lub wszystkie w danym węźle sieciowym</a:t>
            </a:r>
            <a:endParaRPr lang="pl-PL" sz="18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905713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ing_0809 print">
  <a:themeElements>
    <a:clrScheme name="Motyw pakietu Office 11">
      <a:dk1>
        <a:srgbClr val="3E3E5C"/>
      </a:dk1>
      <a:lt1>
        <a:srgbClr val="FFFFFF"/>
      </a:lt1>
      <a:dk2>
        <a:srgbClr val="666699"/>
      </a:dk2>
      <a:lt2>
        <a:srgbClr val="FFFFFF"/>
      </a:lt2>
      <a:accent1>
        <a:srgbClr val="60597B"/>
      </a:accent1>
      <a:accent2>
        <a:srgbClr val="6666FF"/>
      </a:accent2>
      <a:accent3>
        <a:srgbClr val="B8B8CA"/>
      </a:accent3>
      <a:accent4>
        <a:srgbClr val="DADADA"/>
      </a:accent4>
      <a:accent5>
        <a:srgbClr val="B6B5BF"/>
      </a:accent5>
      <a:accent6>
        <a:srgbClr val="5C5CE7"/>
      </a:accent6>
      <a:hlink>
        <a:srgbClr val="99CCFF"/>
      </a:hlink>
      <a:folHlink>
        <a:srgbClr val="FFFF99"/>
      </a:folHlink>
    </a:clrScheme>
    <a:fontScheme name="Motyw pakietu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tyw pakietu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yw pakietu Offic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yw pakietu Offic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yw pakietu Offic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yw pakietu Offic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yw pakietu Offic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yw pakietu Offic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Networking_0809 print</Template>
  <TotalTime>230</TotalTime>
  <Words>380</Words>
  <Application>Microsoft Office PowerPoint</Application>
  <PresentationFormat>Pokaz na ekranie (4:3)</PresentationFormat>
  <Paragraphs>52</Paragraphs>
  <Slides>10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1" baseType="lpstr">
      <vt:lpstr>Networking_0809 print</vt:lpstr>
      <vt:lpstr>Technologia EON</vt:lpstr>
      <vt:lpstr>Autorzy</vt:lpstr>
      <vt:lpstr>Elastic Optical Network</vt:lpstr>
      <vt:lpstr>Elastic Optical Network</vt:lpstr>
      <vt:lpstr>Założenia implementacyjne</vt:lpstr>
      <vt:lpstr>Założenia</vt:lpstr>
      <vt:lpstr>Model sieci</vt:lpstr>
      <vt:lpstr>Płaszczyzna transportu</vt:lpstr>
      <vt:lpstr>Płaszczyzna zarządzania</vt:lpstr>
      <vt:lpstr>Koniec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Technologia EON</dc:title>
  <dc:creator>Michał</dc:creator>
  <cp:lastModifiedBy>Michał</cp:lastModifiedBy>
  <cp:revision>21</cp:revision>
  <dcterms:created xsi:type="dcterms:W3CDTF">2014-12-08T16:59:56Z</dcterms:created>
  <dcterms:modified xsi:type="dcterms:W3CDTF">2014-12-11T16:32:07Z</dcterms:modified>
</cp:coreProperties>
</file>