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24" autoAdjust="0"/>
  </p:normalViewPr>
  <p:slideViewPr>
    <p:cSldViewPr snapToGrid="0">
      <p:cViewPr>
        <p:scale>
          <a:sx n="75" d="100"/>
          <a:sy n="75" d="100"/>
        </p:scale>
        <p:origin x="2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7E854-41F5-418C-9704-F1272FADC7B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59C41-3061-4E09-9127-6B648E1C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59C41-3061-4E09-9127-6B648E1CC1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59C41-3061-4E09-9127-6B648E1CC1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7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7C04FA5E-9397-403D-8733-45505DDB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CE4E8-BD84-48BA-95BF-773C15411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775265"/>
            <a:ext cx="5607908" cy="3254321"/>
          </a:xfrm>
        </p:spPr>
        <p:txBody>
          <a:bodyPr>
            <a:normAutofit/>
          </a:bodyPr>
          <a:lstStyle/>
          <a:p>
            <a:pPr algn="l"/>
            <a:r>
              <a:rPr lang="en-US" sz="7000" dirty="0" err="1"/>
              <a:t>SKill</a:t>
            </a:r>
            <a:r>
              <a:rPr lang="en-US" sz="7000" dirty="0"/>
              <a:t> 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52833-17C7-4834-93BC-142FB14B4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9345" y="4169586"/>
            <a:ext cx="5607906" cy="154625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Analysis of Global Skill Group Migration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sz="1400" dirty="0"/>
              <a:t>Krishna Pulipaka, Jan 2021</a:t>
            </a:r>
          </a:p>
        </p:txBody>
      </p:sp>
      <p:sp>
        <p:nvSpPr>
          <p:cNvPr id="139" name="Freeform 6">
            <a:extLst>
              <a:ext uri="{FF2B5EF4-FFF2-40B4-BE49-F238E27FC236}">
                <a16:creationId xmlns:a16="http://schemas.microsoft.com/office/drawing/2014/main" id="{09E1F823-C239-4ACC-923A-5C958E00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1" name="Freeform 6">
            <a:extLst>
              <a:ext uri="{FF2B5EF4-FFF2-40B4-BE49-F238E27FC236}">
                <a16:creationId xmlns:a16="http://schemas.microsoft.com/office/drawing/2014/main" id="{0817DDF7-06E9-4C7C-84DF-2240A653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28" name="Picture 4" descr="The truth about migration: How it will reshape our world | New Scientist">
            <a:extLst>
              <a:ext uri="{FF2B5EF4-FFF2-40B4-BE49-F238E27FC236}">
                <a16:creationId xmlns:a16="http://schemas.microsoft.com/office/drawing/2014/main" id="{97EF1238-EFB8-4D08-B0C3-4657303EA2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7" r="21470" b="-1"/>
          <a:stretch/>
        </p:blipFill>
        <p:spPr bwMode="auto">
          <a:xfrm>
            <a:off x="1155560" y="1129353"/>
            <a:ext cx="3914583" cy="458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60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07E7-0624-4A6F-BA6D-A0E8AF14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From my personal story…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E0296-6D81-4A82-BCA4-AA05478D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1516" y="1594512"/>
            <a:ext cx="5072437" cy="3988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Curious if…</a:t>
            </a:r>
          </a:p>
          <a:p>
            <a:pPr marL="0" indent="0">
              <a:buNone/>
            </a:pPr>
            <a:r>
              <a:rPr lang="en-US" sz="1800" dirty="0"/>
              <a:t>A country’s </a:t>
            </a:r>
            <a:r>
              <a:rPr lang="en-US" sz="1800" b="1" dirty="0"/>
              <a:t>Population</a:t>
            </a:r>
            <a:r>
              <a:rPr lang="en-US" sz="1800" dirty="0"/>
              <a:t>, </a:t>
            </a:r>
            <a:r>
              <a:rPr lang="en-US" sz="1800" b="1" dirty="0"/>
              <a:t>Literacy Rate</a:t>
            </a:r>
            <a:r>
              <a:rPr lang="en-US" sz="1800" dirty="0"/>
              <a:t> or </a:t>
            </a:r>
            <a:r>
              <a:rPr lang="en-US" sz="1800" b="1" dirty="0"/>
              <a:t>GDP Per Capita</a:t>
            </a:r>
            <a:r>
              <a:rPr lang="en-US" sz="1800" dirty="0"/>
              <a:t> are predictors of skilled worker migration into/out of the country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And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Can I predict the relative degree of </a:t>
            </a:r>
            <a:r>
              <a:rPr lang="en-US" sz="1800" b="1" dirty="0"/>
              <a:t>skill group</a:t>
            </a:r>
            <a:r>
              <a:rPr lang="en-US" sz="1800" dirty="0"/>
              <a:t> migration?</a:t>
            </a:r>
          </a:p>
        </p:txBody>
      </p:sp>
      <p:pic>
        <p:nvPicPr>
          <p:cNvPr id="2050" name="Picture 2" descr="Welcome to Embassy of India, Washington D C, USA">
            <a:extLst>
              <a:ext uri="{FF2B5EF4-FFF2-40B4-BE49-F238E27FC236}">
                <a16:creationId xmlns:a16="http://schemas.microsoft.com/office/drawing/2014/main" id="{2B32EBF7-B112-4CA1-AE13-ADC6B78FA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562" y="2171699"/>
            <a:ext cx="5105445" cy="21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0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5A3E-B68D-4076-A6B1-C3B2449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en-US"/>
              <a:t>My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8B76-F6DE-4128-9DD5-6F624BA4A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sz="1400"/>
              <a:t>Data Catalog within the </a:t>
            </a:r>
            <a:r>
              <a:rPr lang="en-US" sz="1400" b="1"/>
              <a:t>worldbank.org</a:t>
            </a:r>
            <a:r>
              <a:rPr lang="en-US" sz="1400"/>
              <a:t>:</a:t>
            </a:r>
          </a:p>
          <a:p>
            <a:pPr lvl="1"/>
            <a:r>
              <a:rPr lang="en-US" sz="1400"/>
              <a:t>Skill Migration: Migration of population within several skill groups for every 10,000 users of LinkedIn</a:t>
            </a:r>
          </a:p>
          <a:p>
            <a:pPr marL="530352" lvl="1" indent="0">
              <a:buNone/>
            </a:pPr>
            <a:endParaRPr lang="en-US" sz="1400"/>
          </a:p>
          <a:p>
            <a:pPr lvl="1"/>
            <a:r>
              <a:rPr lang="en-US" sz="1400"/>
              <a:t>Data for 140 countries from 2015 to 2019</a:t>
            </a:r>
          </a:p>
          <a:p>
            <a:pPr lvl="1"/>
            <a:endParaRPr lang="en-US" sz="1400"/>
          </a:p>
          <a:p>
            <a:pPr lvl="1"/>
            <a:r>
              <a:rPr lang="en-US" sz="1400"/>
              <a:t>Contained net population by ‘Income Group’, ‘Skill Group’ and ‘Skill’ </a:t>
            </a:r>
          </a:p>
          <a:p>
            <a:pPr lvl="1"/>
            <a:endParaRPr lang="en-US" sz="1400"/>
          </a:p>
          <a:p>
            <a:pPr lvl="1"/>
            <a:r>
              <a:rPr lang="en-US" sz="1400"/>
              <a:t>GDP Per Capita value for each country</a:t>
            </a:r>
          </a:p>
          <a:p>
            <a:pPr lvl="1"/>
            <a:endParaRPr lang="en-US" sz="1400"/>
          </a:p>
          <a:p>
            <a:pPr lvl="1"/>
            <a:r>
              <a:rPr lang="en-US" sz="1400"/>
              <a:t>Literacy Rate for each country</a:t>
            </a:r>
          </a:p>
        </p:txBody>
      </p:sp>
      <p:pic>
        <p:nvPicPr>
          <p:cNvPr id="5122" name="Picture 2" descr="Tips for Travel the World within your Budget - JPWebstore">
            <a:extLst>
              <a:ext uri="{FF2B5EF4-FFF2-40B4-BE49-F238E27FC236}">
                <a16:creationId xmlns:a16="http://schemas.microsoft.com/office/drawing/2014/main" id="{946EAB52-FBFF-48B4-8508-A725C241F7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0" r="13351"/>
          <a:stretch/>
        </p:blipFill>
        <p:spPr bwMode="auto">
          <a:xfrm>
            <a:off x="8061437" y="2401556"/>
            <a:ext cx="3211495" cy="346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85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28CB-6006-438C-9084-B11D5238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043" y="218613"/>
            <a:ext cx="6436310" cy="1485900"/>
          </a:xfrm>
        </p:spPr>
        <p:txBody>
          <a:bodyPr/>
          <a:lstStyle/>
          <a:p>
            <a:r>
              <a:rPr lang="en-US" dirty="0"/>
              <a:t>Machine Learning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6716-C358-47A3-A1FE-4C508D78B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32980"/>
            <a:ext cx="5602132" cy="3581400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Multi-variate Linear Regression:</a:t>
            </a:r>
          </a:p>
          <a:p>
            <a:pPr marL="0" indent="0">
              <a:buNone/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Population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Literacy Rate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GDP Per Capita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Skill Group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Year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Net Value/No Net Value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D9A7202-6F15-4E9C-8EA7-6E8B6CB2BD13}"/>
              </a:ext>
            </a:extLst>
          </p:cNvPr>
          <p:cNvSpPr/>
          <p:nvPr/>
        </p:nvSpPr>
        <p:spPr>
          <a:xfrm>
            <a:off x="4990987" y="3623498"/>
            <a:ext cx="426128" cy="229931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F372B-E3F5-4831-A226-AF1A3D2CD66B}"/>
              </a:ext>
            </a:extLst>
          </p:cNvPr>
          <p:cNvSpPr txBox="1"/>
          <p:nvPr/>
        </p:nvSpPr>
        <p:spPr>
          <a:xfrm>
            <a:off x="5484534" y="4588490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variables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6D77C6-D2B0-4786-9F7F-3370A57B0652}"/>
              </a:ext>
            </a:extLst>
          </p:cNvPr>
          <p:cNvSpPr txBox="1">
            <a:spLocks/>
          </p:cNvSpPr>
          <p:nvPr/>
        </p:nvSpPr>
        <p:spPr>
          <a:xfrm>
            <a:off x="8341148" y="3429000"/>
            <a:ext cx="3440483" cy="148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1</a:t>
            </a:r>
          </a:p>
          <a:p>
            <a:pPr marL="0" indent="0" algn="ctr">
              <a:buNone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 how many people who leave or stay?</a:t>
            </a:r>
          </a:p>
          <a:p>
            <a:pPr lvl="1"/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5E04BDD-5AB7-4203-B471-25DE6FF4C424}"/>
              </a:ext>
            </a:extLst>
          </p:cNvPr>
          <p:cNvSpPr/>
          <p:nvPr/>
        </p:nvSpPr>
        <p:spPr>
          <a:xfrm>
            <a:off x="7759662" y="2653748"/>
            <a:ext cx="201581" cy="409497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15BC4-6229-4D83-8C14-B4E83E64D078}"/>
              </a:ext>
            </a:extLst>
          </p:cNvPr>
          <p:cNvSpPr txBox="1"/>
          <p:nvPr/>
        </p:nvSpPr>
        <p:spPr>
          <a:xfrm>
            <a:off x="7164858" y="4274792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514C80D-9379-4641-80F1-B1F3D090E72D}"/>
              </a:ext>
            </a:extLst>
          </p:cNvPr>
          <p:cNvSpPr txBox="1">
            <a:spLocks/>
          </p:cNvSpPr>
          <p:nvPr/>
        </p:nvSpPr>
        <p:spPr>
          <a:xfrm>
            <a:off x="8247934" y="4957822"/>
            <a:ext cx="3626912" cy="1661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2</a:t>
            </a:r>
          </a:p>
          <a:p>
            <a:pPr marL="0" indent="0" algn="ctr">
              <a:buNone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a country experience a Net Gain/Loss? </a:t>
            </a:r>
          </a:p>
          <a:p>
            <a:pPr marL="0" indent="0" algn="ctr">
              <a:buNone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(Yes-1, No-0)</a:t>
            </a:r>
          </a:p>
        </p:txBody>
      </p:sp>
      <p:pic>
        <p:nvPicPr>
          <p:cNvPr id="3078" name="Picture 6" descr="How Machine Learning is Transforming Digital Marketing">
            <a:extLst>
              <a:ext uri="{FF2B5EF4-FFF2-40B4-BE49-F238E27FC236}">
                <a16:creationId xmlns:a16="http://schemas.microsoft.com/office/drawing/2014/main" id="{5A6B7C6A-FB50-4AF4-8C0D-204F0B45A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08" y="79512"/>
            <a:ext cx="3925957" cy="220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071B07-8B7A-49AF-9020-914FD26C5FC6}"/>
              </a:ext>
            </a:extLst>
          </p:cNvPr>
          <p:cNvSpPr txBox="1"/>
          <p:nvPr/>
        </p:nvSpPr>
        <p:spPr>
          <a:xfrm>
            <a:off x="8247933" y="2532980"/>
            <a:ext cx="3626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a given Year, Country and Skill Group</a:t>
            </a:r>
          </a:p>
        </p:txBody>
      </p:sp>
    </p:spTree>
    <p:extLst>
      <p:ext uri="{BB962C8B-B14F-4D97-AF65-F5344CB8AC3E}">
        <p14:creationId xmlns:p14="http://schemas.microsoft.com/office/powerpoint/2010/main" val="360959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A0EC-DB02-439E-9F50-61E95D32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37195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Ridge and Lasso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6076-E3A8-4E5C-9EB3-852A7D470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2269"/>
            <a:ext cx="9601200" cy="52585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MODELS SELECTED DID NOT PRODUCE EXPECTED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B485C-88B2-404B-9CD8-6AC5ADAB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073" y="1823095"/>
            <a:ext cx="5258256" cy="580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0D158F-7AE7-4402-A631-3959588CD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72" y="2684509"/>
            <a:ext cx="5258256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6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7AB95-E8F6-4575-974F-1070AF7C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Conclusion</a:t>
            </a:r>
          </a:p>
        </p:txBody>
      </p:sp>
      <p:pic>
        <p:nvPicPr>
          <p:cNvPr id="4098" name="Picture 2" descr="10 Tips on How to Write a Conclusion">
            <a:extLst>
              <a:ext uri="{FF2B5EF4-FFF2-40B4-BE49-F238E27FC236}">
                <a16:creationId xmlns:a16="http://schemas.microsoft.com/office/drawing/2014/main" id="{5DE6255C-5A6D-4676-80DC-8F28F89F5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1133055"/>
            <a:ext cx="6900380" cy="459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CB01-16EE-4907-B0AA-06C7FFD62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Neither Model 1 nor Model 2 produced predictive values for global skill group migration</a:t>
            </a:r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0891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Widescreen</PresentationFormat>
  <Paragraphs>45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Franklin Gothic Book</vt:lpstr>
      <vt:lpstr>Crop</vt:lpstr>
      <vt:lpstr>SKill MIGRATION</vt:lpstr>
      <vt:lpstr>From my personal story…</vt:lpstr>
      <vt:lpstr>My Sources</vt:lpstr>
      <vt:lpstr>Machine Learning Model:</vt:lpstr>
      <vt:lpstr>Ridge and Lasso Linear 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MIGRATION</dc:title>
  <dc:creator>Mike Cobb</dc:creator>
  <cp:lastModifiedBy>Mike Cobb</cp:lastModifiedBy>
  <cp:revision>1</cp:revision>
  <dcterms:created xsi:type="dcterms:W3CDTF">2021-01-25T01:38:51Z</dcterms:created>
  <dcterms:modified xsi:type="dcterms:W3CDTF">2021-01-25T01:39:04Z</dcterms:modified>
</cp:coreProperties>
</file>