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308" r:id="rId6"/>
    <p:sldId id="313" r:id="rId7"/>
    <p:sldId id="318" r:id="rId8"/>
    <p:sldId id="317" r:id="rId9"/>
    <p:sldId id="323" r:id="rId10"/>
    <p:sldId id="324" r:id="rId11"/>
    <p:sldId id="319" r:id="rId12"/>
    <p:sldId id="315" r:id="rId13"/>
    <p:sldId id="322" r:id="rId14"/>
    <p:sldId id="321" r:id="rId15"/>
    <p:sldId id="325" r:id="rId16"/>
    <p:sldId id="316" r:id="rId17"/>
    <p:sldId id="314" r:id="rId18"/>
    <p:sldId id="312" r:id="rId19"/>
    <p:sldId id="320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034E8-3C9C-9BEA-5BEB-4EFB6AC6CCD8}" v="7" dt="2023-05-13T17:49:33.265"/>
    <p1510:client id="{1AC2946A-435B-898B-FEBF-A114E8A26FA0}" v="103" dt="2023-04-27T23:00:58.401"/>
    <p1510:client id="{37D44B56-2A7B-F65A-C88B-FE262C01DAE0}" v="16" dt="2023-04-27T23:40:01.210"/>
    <p1510:client id="{43117629-3E3B-47C1-A26B-15FD865C79AC}" v="4" dt="2023-04-27T23:01:04.521"/>
    <p1510:client id="{D3B0CA7B-63A2-5702-BC6F-A67F95FC444C}" v="3" dt="2023-04-28T13:30:04.964"/>
    <p1510:client id="{E462E21F-FE89-4273-7C0B-C5A0A30555D6}" v="4" dt="2023-05-02T21:08:39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59" autoAdjust="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7/8/2023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B6B-E340-4FC0-A085-B71A4639D1AA}" type="datetime1">
              <a:rPr lang="en-US" smtClean="0"/>
              <a:t>7/8/2023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2DF-42F7-4DF8-92F8-78154BDE12B4}" type="datetime1">
              <a:rPr lang="en-US" smtClean="0"/>
              <a:t>7/8/2023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/>
          <a:lstStyle/>
          <a:p>
            <a:fld id="{A43FAFC5-F11C-4205-99FD-FC66DAA2AE2D}" type="datetime1">
              <a:rPr lang="en-US" smtClean="0"/>
              <a:t>7/8/2023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/>
              <a:t>7/8/2023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2905-3DC5-49B9-B8B8-9D80D3609DB5}" type="datetime1">
              <a:rPr lang="en-US" smtClean="0"/>
              <a:t>7/8/2023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5298-A6F6-4AF2-832C-941EFA52AF9B}" type="datetime1">
              <a:rPr lang="en-US" smtClean="0"/>
              <a:t>7/8/2023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D8C-3438-4368-AD19-D5CB0C52B1DD}" type="datetime1">
              <a:rPr lang="en-US" smtClean="0"/>
              <a:t>7/8/2023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D785-D6D8-40F1-B2DD-0E2019A27A22}" type="datetime1">
              <a:rPr lang="en-US" smtClean="0"/>
              <a:t>7/8/2023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9A06-02F9-41CB-8208-185A65D60B96}" type="datetime1">
              <a:rPr lang="en-US" smtClean="0"/>
              <a:t>7/8/2023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51B-B340-4A72-AC7D-8FDFBF03EE12}" type="datetime1">
              <a:rPr lang="en-US" smtClean="0"/>
              <a:t>7/8/2023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olorado.gov/Water/Feasible-Small-Hydro-Project-Sites-in-Colorado/mxfq-jecf" TargetMode="External"/><Relationship Id="rId2" Type="http://schemas.openxmlformats.org/officeDocument/2006/relationships/hyperlink" Target="https://www.colorado.gov/energyoffice/renewable-ener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ia.gov/state/?sid=CO#tabs-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Renewable Energy on the Western Slope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Created by: Kyle Perez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E3B0-C6C0-F743-07A5-60FA7BE8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rmAutofit/>
          </a:bodyPr>
          <a:lstStyle/>
          <a:p>
            <a:r>
              <a:rPr lang="en-US" dirty="0"/>
              <a:t>Where are Existing Dam Candidates? 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BD851DB6-F23C-FC8E-6FA3-AB1BABA8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4" y="1019842"/>
            <a:ext cx="5486400" cy="471830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4479-192B-99D4-EC07-0F3FCEDC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The western slope has many existing dams and reservoirs. </a:t>
            </a:r>
          </a:p>
          <a:p>
            <a:pPr>
              <a:lnSpc>
                <a:spcPct val="100000"/>
              </a:lnSpc>
            </a:pPr>
            <a:r>
              <a:rPr lang="en-US" sz="1300"/>
              <a:t>Along the Colorado, Gunnison, and Yampa rivers. </a:t>
            </a:r>
          </a:p>
          <a:p>
            <a:pPr>
              <a:lnSpc>
                <a:spcPct val="100000"/>
              </a:lnSpc>
            </a:pPr>
            <a:r>
              <a:rPr lang="en-US" sz="1300"/>
              <a:t>On and below mountain ranges such as the Grand Mesa and San Juan Mountains</a:t>
            </a:r>
          </a:p>
          <a:p>
            <a:pPr marL="0" indent="0" rtl="0" fontAlgn="base">
              <a:lnSpc>
                <a:spcPct val="100000"/>
              </a:lnSpc>
              <a:buNone/>
            </a:pPr>
            <a:r>
              <a:rPr lang="en-US" sz="1300"/>
              <a:t>Figure Data Source: (Franz, 2023) </a:t>
            </a:r>
            <a:r>
              <a:rPr lang="fr-FR" sz="1300" b="0" i="1">
                <a:effectLst/>
              </a:rPr>
              <a:t>https://data.colorado.gov/Water/Jurisdictional-Dams/85wh-8h2z</a:t>
            </a:r>
            <a:r>
              <a:rPr lang="fr-FR" sz="1300" b="0" i="0">
                <a:effectLst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51506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FA0-778A-A3C1-809F-C84272C8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New Dams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DB83B5-6477-6143-6327-C66EDFB6F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/>
              <a:t>The Western slope has lots of potential sites for new dams</a:t>
            </a:r>
          </a:p>
          <a:p>
            <a:pPr marL="223520" indent="-223520"/>
            <a:r>
              <a:rPr lang="en-US"/>
              <a:t>Along the Colorado River</a:t>
            </a:r>
          </a:p>
          <a:p>
            <a:pPr marL="223520" indent="-223520"/>
            <a:r>
              <a:rPr lang="en-US"/>
              <a:t>Hot Spots in Delta and Durango following the Gunnison and Animas River respectively</a:t>
            </a:r>
          </a:p>
          <a:p>
            <a:pPr marL="223520" indent="-223520"/>
            <a:endParaRPr lang="en-US"/>
          </a:p>
          <a:p>
            <a:pPr marL="223520" indent="-223520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1F8FEF35-395E-91A8-AA62-611B8873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5" y="2011108"/>
            <a:ext cx="4419600" cy="4054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9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E2E1-10E6-6387-559F-9C7570A3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</p:spPr>
        <p:txBody>
          <a:bodyPr anchor="b">
            <a:normAutofit/>
          </a:bodyPr>
          <a:lstStyle/>
          <a:p>
            <a:r>
              <a:rPr lang="en-US"/>
              <a:t>Precipitation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F925BB-4298-C128-0011-7F8B613F8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/>
              <a:t>River flows are often determined by the amount of Precipitation</a:t>
            </a:r>
          </a:p>
          <a:p>
            <a:pPr marL="223520" indent="-223520"/>
            <a:r>
              <a:rPr lang="en-US" dirty="0"/>
              <a:t>Singled out the Western Slope</a:t>
            </a:r>
          </a:p>
          <a:p>
            <a:pPr marL="223520" indent="-223520"/>
            <a:r>
              <a:rPr lang="en-US" dirty="0"/>
              <a:t>High density precipitation along the Colorado River, Glenwood Springs, and Telluride</a:t>
            </a:r>
          </a:p>
          <a:p>
            <a:pPr marL="223520" indent="-223520"/>
            <a:endParaRPr lang="en-US" dirty="0"/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BE8E88C3-BE31-A729-4F0A-BF55A37C1E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5272" y="1825801"/>
            <a:ext cx="5595789" cy="4320198"/>
          </a:xfrm>
        </p:spPr>
      </p:pic>
    </p:spTree>
    <p:extLst>
      <p:ext uri="{BB962C8B-B14F-4D97-AF65-F5344CB8AC3E}">
        <p14:creationId xmlns:p14="http://schemas.microsoft.com/office/powerpoint/2010/main" val="31686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8C67-BCCE-6871-E6BE-668DB9FA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Rate of the Colorado </a:t>
            </a:r>
            <a:r>
              <a:rPr lang="en-US"/>
              <a:t>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69E3-76FB-9930-3169-50A70137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/>
              <a:t>Higher rate of flow in Summer months due to snowmelt</a:t>
            </a:r>
          </a:p>
          <a:p>
            <a:pPr lvl="1"/>
            <a:r>
              <a:rPr lang="en-US" dirty="0"/>
              <a:t>Around 15,000-36,000 cubic feet per second from May-July</a:t>
            </a:r>
          </a:p>
          <a:p>
            <a:pPr marL="223520" indent="-223520"/>
            <a:r>
              <a:rPr lang="en-US" dirty="0"/>
              <a:t>August through April have lower rates of flow</a:t>
            </a:r>
          </a:p>
          <a:p>
            <a:pPr lvl="1"/>
            <a:r>
              <a:rPr lang="en-US" dirty="0"/>
              <a:t>2,000-3,000 cubic feet per second on average</a:t>
            </a:r>
          </a:p>
          <a:p>
            <a:pPr marL="223520" indent="-223520"/>
            <a:r>
              <a:rPr lang="en-US" dirty="0"/>
              <a:t>Has higher rate of flow in Grand Junction and Fruita due to it joining its largest tributary, the Gunnison River</a:t>
            </a:r>
          </a:p>
          <a:p>
            <a:pPr marL="223520" indent="-223520"/>
            <a:endParaRPr lang="en-US" dirty="0"/>
          </a:p>
          <a:p>
            <a:pPr marL="223520" indent="-2235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424B-5E1B-5FA5-3C94-6443CAEE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4AC1-92E0-6DCB-7A79-988E34B4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/>
              <a:t>Hydroelectric Energy is the most reliable source of renewable energy. </a:t>
            </a:r>
            <a:endParaRPr lang="en-US"/>
          </a:p>
          <a:p>
            <a:pPr marL="223520" indent="-223520"/>
            <a:r>
              <a:rPr lang="en-US" dirty="0"/>
              <a:t>To avoid economic repercussions, we must continue producing enough energy to export. </a:t>
            </a:r>
          </a:p>
          <a:p>
            <a:pPr marL="223520" indent="-223520"/>
            <a:r>
              <a:rPr lang="en-US" dirty="0"/>
              <a:t>Repurposing dams could mitigate additional costs and ecological impacts. </a:t>
            </a:r>
          </a:p>
          <a:p>
            <a:pPr marL="223520" indent="-223520"/>
            <a:r>
              <a:rPr lang="en-US" dirty="0"/>
              <a:t>The Colorado River and Gunnison River are ideal areas for hydroelectric dams due to their geographical features. </a:t>
            </a:r>
          </a:p>
          <a:p>
            <a:pPr marL="223520" indent="-223520"/>
            <a:endParaRPr lang="en-US" dirty="0"/>
          </a:p>
          <a:p>
            <a:pPr marL="223520" indent="-223520"/>
            <a:endParaRPr lang="en-US" dirty="0"/>
          </a:p>
          <a:p>
            <a:pPr marL="223520" indent="-2235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42128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3A2A-242D-7367-8916-4FD8DE89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7246-A8D6-D453-E8E5-8453D1CD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3520" indent="-223520"/>
            <a:r>
              <a:rPr lang="en-US" sz="1800" dirty="0">
                <a:latin typeface="Times New Roman"/>
                <a:cs typeface="Times New Roman"/>
              </a:rPr>
              <a:t>Colorado Energy Office. (n.d.). Renewable Energy. </a:t>
            </a:r>
            <a:r>
              <a:rPr lang="en-US" sz="1800" dirty="0">
                <a:latin typeface="Times New Roman"/>
                <a:cs typeface="Times New Roman"/>
                <a:hlinkClick r:id="rId2"/>
              </a:rPr>
              <a:t>https://www.colorado.gov/energyoffice/renewable-energy</a:t>
            </a:r>
            <a:endParaRPr lang="en-US"/>
          </a:p>
          <a:p>
            <a:pPr marL="223520" indent="-223520"/>
            <a:r>
              <a:rPr lang="en-US" sz="1800" i="1" dirty="0">
                <a:ea typeface="+mn-lt"/>
                <a:cs typeface="+mn-lt"/>
              </a:rPr>
              <a:t>Feasible small hydro project sites in Colorado: Colorado Information Marketplace</a:t>
            </a:r>
            <a:r>
              <a:rPr lang="en-US" sz="1800" dirty="0">
                <a:ea typeface="+mn-lt"/>
                <a:cs typeface="+mn-lt"/>
              </a:rPr>
              <a:t>. Feasible Small Hydro Project Sites in Colorado | Colorado Information Marketplace. (2022, June 30). </a:t>
            </a:r>
            <a:r>
              <a:rPr lang="en-US" sz="1800" dirty="0">
                <a:ea typeface="+mn-lt"/>
                <a:cs typeface="+mn-lt"/>
                <a:hlinkClick r:id="rId3"/>
              </a:rPr>
              <a:t>https://data.colorado.gov/Water/Feasible-Small-Hydro-Project-Sites-in-Colorado/mxfq-jecf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>
              <a:latin typeface="Times New Roman"/>
              <a:cs typeface="Times New Roman"/>
            </a:endParaRPr>
          </a:p>
          <a:p>
            <a:pPr marL="223520" indent="-223520"/>
            <a:r>
              <a:rPr lang="en-US" sz="1800" b="0" i="0" dirty="0">
                <a:effectLst/>
                <a:latin typeface="Times New Roman"/>
                <a:cs typeface="Times New Roman"/>
              </a:rPr>
              <a:t>Franz, J. (2023, April 15). </a:t>
            </a:r>
            <a:r>
              <a:rPr lang="en-US" sz="1800" b="0" i="1" dirty="0">
                <a:effectLst/>
                <a:latin typeface="Times New Roman"/>
                <a:cs typeface="Times New Roman"/>
              </a:rPr>
              <a:t>Jurisdictional dams: Colorado Information Marketplace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. Colorado Information Marketplace. Retrieved April 15, 2023, from https://data.colorado.gov/Water/Jurisdictional-Dams/85wh-8h2z  </a:t>
            </a:r>
            <a:endParaRPr lang="en-US" dirty="0">
              <a:latin typeface="Times New Roman"/>
              <a:cs typeface="Times New Roman"/>
            </a:endParaRPr>
          </a:p>
          <a:p>
            <a:pPr marL="223520" indent="-223520"/>
            <a:r>
              <a:rPr lang="en-US" sz="1800" b="0" i="0" dirty="0" err="1">
                <a:effectLst/>
                <a:latin typeface="Times New Roman"/>
                <a:cs typeface="Times New Roman"/>
              </a:rPr>
              <a:t>Kafafi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, A. (2021). CLEAN POWER GRID SUCCESSES, LESSONS FOR ISES IN ENERGY: Hydropower can supplement renewable sources but comes with drawbacks. </a:t>
            </a:r>
            <a:r>
              <a:rPr lang="en-US" sz="1800" b="0" i="1" dirty="0">
                <a:effectLst/>
                <a:latin typeface="Times New Roman"/>
                <a:cs typeface="Times New Roman"/>
              </a:rPr>
              <a:t>ISE: Industrial &amp; Systems Engineering at Work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, </a:t>
            </a:r>
            <a:r>
              <a:rPr lang="en-US" sz="1800" b="0" i="1" dirty="0">
                <a:effectLst/>
                <a:latin typeface="Times New Roman"/>
                <a:cs typeface="Times New Roman"/>
              </a:rPr>
              <a:t>53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(7), 26–31.  </a:t>
            </a:r>
          </a:p>
          <a:p>
            <a:pPr marL="223520" indent="-223520"/>
            <a:r>
              <a:rPr lang="en-US" sz="1800">
                <a:latin typeface="Times New Roman"/>
                <a:cs typeface="Times New Roman"/>
              </a:rPr>
              <a:t>U.S. Energy Information Administration. (2021, April 20). Colorado - State Energy Profile Overview - U.S. Energy Information Administration (EIA). Retrieved from </a:t>
            </a:r>
            <a:r>
              <a:rPr lang="en-US" sz="1800" dirty="0">
                <a:latin typeface="Times New Roman"/>
                <a:cs typeface="Times New Roman"/>
                <a:hlinkClick r:id="rId4"/>
              </a:rPr>
              <a:t>https://www.eia.gov/state/?sid=CO#tabs-4</a:t>
            </a:r>
          </a:p>
          <a:p>
            <a:pPr marL="223520" indent="-223520"/>
            <a:endParaRPr lang="en-US" sz="18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23520" indent="-223520"/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8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  <a:p>
            <a:r>
              <a:rPr lang="en-US" dirty="0"/>
              <a:t>History Of Energy Production</a:t>
            </a:r>
          </a:p>
          <a:p>
            <a:r>
              <a:rPr lang="en-US" dirty="0"/>
              <a:t>Energy Consumption </a:t>
            </a:r>
          </a:p>
          <a:p>
            <a:r>
              <a:rPr lang="en-US" dirty="0"/>
              <a:t>Dam Repurposing </a:t>
            </a:r>
          </a:p>
          <a:p>
            <a:r>
              <a:rPr lang="en-US" dirty="0"/>
              <a:t>Areas for New Dams </a:t>
            </a:r>
          </a:p>
          <a:p>
            <a:r>
              <a:rPr lang="en-US"/>
              <a:t>River Flows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Q &amp;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2581-4852-5CDA-0F3C-4C878C9F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EC4DD-0C62-EE52-F09B-53D49178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618" y="1877698"/>
            <a:ext cx="9144001" cy="4419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3520" indent="-223520"/>
            <a:r>
              <a:rPr lang="en-US" dirty="0"/>
              <a:t>Colorado's shift to renewable energy is inevitable with a goal of 2040. </a:t>
            </a:r>
          </a:p>
          <a:p>
            <a:pPr marL="223520" indent="-223520"/>
            <a:r>
              <a:rPr lang="en-US" dirty="0"/>
              <a:t>The most energy is consumed by Mesa County and regions along the Colorado River. </a:t>
            </a:r>
          </a:p>
          <a:p>
            <a:pPr marL="223520" indent="-223520"/>
            <a:r>
              <a:rPr lang="en-US" dirty="0"/>
              <a:t>Colorado's Western Slope exports a significant amount of energy.</a:t>
            </a:r>
          </a:p>
          <a:p>
            <a:pPr marL="223520" indent="-223520"/>
            <a:r>
              <a:rPr lang="en-US" dirty="0"/>
              <a:t>Hydroelectric generation is the most reliable and proven renewable source of energy. Least amount of emissions. </a:t>
            </a:r>
          </a:p>
          <a:p>
            <a:pPr marL="223520" indent="-223520"/>
            <a:r>
              <a:rPr lang="en-US" dirty="0"/>
              <a:t>Dam repurposing can lower ecological impact. </a:t>
            </a:r>
          </a:p>
          <a:p>
            <a:pPr marL="223520" indent="-223520"/>
            <a:r>
              <a:rPr lang="en-US" dirty="0"/>
              <a:t> Many areas on the western slope are good candidates for hydroelectric dams. </a:t>
            </a:r>
          </a:p>
          <a:p>
            <a:pPr marL="223520" indent="-2235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C97F-1D0E-F46A-206F-F2AFE545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87" y="381000"/>
            <a:ext cx="9156226" cy="693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History of Energy Production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82D78-1024-523E-C0DB-ECE1900E76DA}"/>
              </a:ext>
            </a:extLst>
          </p:cNvPr>
          <p:cNvSpPr txBox="1"/>
          <p:nvPr/>
        </p:nvSpPr>
        <p:spPr>
          <a:xfrm>
            <a:off x="1392981" y="2071143"/>
            <a:ext cx="4728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A835B-A636-3BB5-41C7-E74FAFA7C7F8}"/>
              </a:ext>
            </a:extLst>
          </p:cNvPr>
          <p:cNvSpPr txBox="1"/>
          <p:nvPr/>
        </p:nvSpPr>
        <p:spPr>
          <a:xfrm>
            <a:off x="1967293" y="1924513"/>
            <a:ext cx="352816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According to the U.S. Energy Information Administration (2021) and Colorado's Western Electricity Coordinating Council (WECC), Colorado generated approximately: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52% of its electricity from coal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29% from natural gas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9% from wind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4% from hydroelectric power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3% from solar power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E8E62F2-E603-7610-942A-C56C7F99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04" y="1078677"/>
            <a:ext cx="6692238" cy="53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80BF-22AD-CFBA-D9EE-33F26B5D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5590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Energy Consumption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3303-CE56-3B89-53B8-7701E609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850" y="1633294"/>
            <a:ext cx="3960390" cy="5153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/>
              <a:t>Cities located along the Colorado river consume more electricity. </a:t>
            </a:r>
          </a:p>
          <a:p>
            <a:pPr marL="223520" indent="-223520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 largest amount of electricity consumption in the Western Slope region is attributed to Mesa County.</a:t>
            </a:r>
          </a:p>
          <a:p>
            <a:pPr marL="223520" indent="-223520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Mesa county has the largest population and business density. 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083054AE-16BB-5BCF-E211-A6A1EE73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50" y="1634575"/>
            <a:ext cx="6276572" cy="47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DC11-E6BA-55D7-E0AC-FA2173CA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5223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Energy Production vs Consumption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4DB594-AE0C-06C7-4F0F-4B128167F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7717" y="1902115"/>
            <a:ext cx="5495646" cy="4419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E6FB5-B8EA-B039-B064-6C54F6AE0D2C}"/>
              </a:ext>
            </a:extLst>
          </p:cNvPr>
          <p:cNvSpPr txBox="1"/>
          <p:nvPr/>
        </p:nvSpPr>
        <p:spPr>
          <a:xfrm>
            <a:off x="1411310" y="1759555"/>
            <a:ext cx="5113706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Western Colorado experiences an excess in electricity production.</a:t>
            </a:r>
          </a:p>
          <a:p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Hydroelectric dams can reduce the region's reliance on fossil fuels for electricity generation.</a:t>
            </a:r>
          </a:p>
          <a:p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Electricity produced from hydroelectric dams decreases energy bills for consumers.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7517-3651-8C02-2C7E-5BB6F0D8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5223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Greenhouse Emissions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C97B3D-C25A-44DF-ABBA-1CF9F7296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284" y="1435628"/>
            <a:ext cx="6356586" cy="50213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39124-F458-CB33-6783-7F7B520D9F7D}"/>
              </a:ext>
            </a:extLst>
          </p:cNvPr>
          <p:cNvSpPr txBox="1"/>
          <p:nvPr/>
        </p:nvSpPr>
        <p:spPr>
          <a:xfrm>
            <a:off x="1349892" y="2694706"/>
            <a:ext cx="433203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Compared to renewable sources, fossil fuels contribute significantly more CO2 emissions when generating electricity.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Hydroelectric dams reduce the overall  greenhouse emissions. </a:t>
            </a:r>
          </a:p>
        </p:txBody>
      </p:sp>
    </p:spTree>
    <p:extLst>
      <p:ext uri="{BB962C8B-B14F-4D97-AF65-F5344CB8AC3E}">
        <p14:creationId xmlns:p14="http://schemas.microsoft.com/office/powerpoint/2010/main" val="37463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ACEB-9167-A8A3-4CE5-5B364A40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Hydroelectric?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6C90-ADF8-04F0-907E-546197D0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3520" indent="-223520"/>
            <a:r>
              <a:rPr lang="en-US" dirty="0"/>
              <a:t>Colorado’s geographical features are perfect for hydroelectric dams.</a:t>
            </a:r>
            <a:endParaRPr lang="en-US"/>
          </a:p>
          <a:p>
            <a:pPr marL="223520" indent="-223520"/>
            <a:r>
              <a:rPr lang="en-US" dirty="0"/>
              <a:t>Water is not used up in the process and the supply is endless (unless weather patterns significantly change). </a:t>
            </a:r>
          </a:p>
          <a:p>
            <a:pPr marL="223520" indent="-223520"/>
            <a:r>
              <a:rPr lang="en-US" dirty="0"/>
              <a:t>It is the largest renewable source of electricity.</a:t>
            </a:r>
          </a:p>
          <a:p>
            <a:pPr lvl="1"/>
            <a:r>
              <a:rPr lang="en-US" dirty="0"/>
              <a:t>60% of Renewable energy comes from Hydrogeneration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Kafafi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2021)</a:t>
            </a:r>
            <a:r>
              <a:rPr lang="en-US" dirty="0"/>
              <a:t>  </a:t>
            </a:r>
          </a:p>
          <a:p>
            <a:pPr marL="223520" indent="-223520"/>
            <a:r>
              <a:rPr lang="en-US" dirty="0"/>
              <a:t>Considered to be the most “mature” source of renewable energy. </a:t>
            </a:r>
          </a:p>
          <a:p>
            <a:pPr marL="223520" indent="-223520"/>
            <a:r>
              <a:rPr lang="en-US" dirty="0"/>
              <a:t>Other countries with proven success: </a:t>
            </a:r>
          </a:p>
          <a:p>
            <a:pPr lvl="1"/>
            <a:r>
              <a:rPr lang="en-US" dirty="0"/>
              <a:t>96% of energy in Quebec </a:t>
            </a:r>
          </a:p>
          <a:p>
            <a:pPr lvl="1"/>
            <a:r>
              <a:rPr lang="en-US" dirty="0"/>
              <a:t>91% of energy in British Colombia</a:t>
            </a:r>
          </a:p>
        </p:txBody>
      </p:sp>
    </p:spTree>
    <p:extLst>
      <p:ext uri="{BB962C8B-B14F-4D97-AF65-F5344CB8AC3E}">
        <p14:creationId xmlns:p14="http://schemas.microsoft.com/office/powerpoint/2010/main" val="2763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898D-168E-D309-F991-32FF0EE2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 Repurposing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E506-285E-CE1D-346E-6C1DBBDA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existing dams could help lower the ecological impact of transitioning to renewable energy. </a:t>
            </a:r>
          </a:p>
          <a:p>
            <a:r>
              <a:rPr lang="en-US"/>
              <a:t>Could</a:t>
            </a:r>
            <a:r>
              <a:rPr lang="en-US" dirty="0"/>
              <a:t> also lower the cost associated with building hydroelectric dams. </a:t>
            </a:r>
          </a:p>
          <a:p>
            <a:r>
              <a:rPr lang="en-US" dirty="0"/>
              <a:t>Existing dams already have a structure that can be modified to make them more versatile. </a:t>
            </a:r>
          </a:p>
          <a:p>
            <a:r>
              <a:rPr lang="en-US" dirty="0"/>
              <a:t>This will create more value for a dam to invest in maintenance, reservoir recreation accommodations (e.g. boat launch, parks), and other ecological restoration.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40262f94-9f35-4ac3-9a90-690165a166b7"/>
    <ds:schemaRef ds:uri="a4f35948-e619-41b3-aa29-22878b09cf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a4f35948-e619-41b3-aa29-22878b09cfd2"/>
    <ds:schemaRef ds:uri="40262f94-9f35-4ac3-9a90-690165a166b7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82</TotalTime>
  <Words>869</Words>
  <Application>Microsoft Office PowerPoint</Application>
  <PresentationFormat>Custom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Times New Roman</vt:lpstr>
      <vt:lpstr>Ocean Waves 16x9</vt:lpstr>
      <vt:lpstr>Renewable Energy on the Western Slope</vt:lpstr>
      <vt:lpstr>Agenda </vt:lpstr>
      <vt:lpstr>Executive Summary</vt:lpstr>
      <vt:lpstr>History of Energy Production</vt:lpstr>
      <vt:lpstr>Energy Consumption Patterns</vt:lpstr>
      <vt:lpstr>Energy Production vs Consumption</vt:lpstr>
      <vt:lpstr>Greenhouse Emissions</vt:lpstr>
      <vt:lpstr>Why Hydroelectric? </vt:lpstr>
      <vt:lpstr>Dam Repurposing </vt:lpstr>
      <vt:lpstr>Where are Existing Dam Candidates? </vt:lpstr>
      <vt:lpstr>New Dams</vt:lpstr>
      <vt:lpstr>Precipitation</vt:lpstr>
      <vt:lpstr>Flow Rate of the Colorado River</vt:lpstr>
      <vt:lpstr>Conclusion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on the Western Slope</dc:title>
  <dc:creator>Perez, Kyle P</dc:creator>
  <cp:lastModifiedBy>Perez, Kyle P</cp:lastModifiedBy>
  <cp:revision>22</cp:revision>
  <dcterms:created xsi:type="dcterms:W3CDTF">2023-04-21T18:30:09Z</dcterms:created>
  <dcterms:modified xsi:type="dcterms:W3CDTF">2023-07-08T16:51:53Z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