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51"/>
  </p:notesMasterIdLst>
  <p:sldIdLst>
    <p:sldId id="257" r:id="rId2"/>
    <p:sldId id="256" r:id="rId3"/>
    <p:sldId id="288" r:id="rId4"/>
    <p:sldId id="287" r:id="rId5"/>
    <p:sldId id="258" r:id="rId6"/>
    <p:sldId id="271" r:id="rId7"/>
    <p:sldId id="259" r:id="rId8"/>
    <p:sldId id="260" r:id="rId9"/>
    <p:sldId id="272" r:id="rId10"/>
    <p:sldId id="273" r:id="rId11"/>
    <p:sldId id="274" r:id="rId12"/>
    <p:sldId id="275" r:id="rId13"/>
    <p:sldId id="276" r:id="rId14"/>
    <p:sldId id="277" r:id="rId15"/>
    <p:sldId id="278" r:id="rId16"/>
    <p:sldId id="296" r:id="rId17"/>
    <p:sldId id="297" r:id="rId18"/>
    <p:sldId id="298" r:id="rId19"/>
    <p:sldId id="279" r:id="rId20"/>
    <p:sldId id="280" r:id="rId21"/>
    <p:sldId id="281" r:id="rId22"/>
    <p:sldId id="282" r:id="rId23"/>
    <p:sldId id="283" r:id="rId24"/>
    <p:sldId id="284" r:id="rId25"/>
    <p:sldId id="285" r:id="rId26"/>
    <p:sldId id="286" r:id="rId27"/>
    <p:sldId id="289" r:id="rId28"/>
    <p:sldId id="290" r:id="rId29"/>
    <p:sldId id="291" r:id="rId30"/>
    <p:sldId id="293" r:id="rId31"/>
    <p:sldId id="294" r:id="rId32"/>
    <p:sldId id="295" r:id="rId33"/>
    <p:sldId id="299" r:id="rId34"/>
    <p:sldId id="300" r:id="rId35"/>
    <p:sldId id="301" r:id="rId36"/>
    <p:sldId id="302" r:id="rId37"/>
    <p:sldId id="303" r:id="rId38"/>
    <p:sldId id="305" r:id="rId39"/>
    <p:sldId id="304" r:id="rId40"/>
    <p:sldId id="261" r:id="rId41"/>
    <p:sldId id="262" r:id="rId42"/>
    <p:sldId id="263" r:id="rId43"/>
    <p:sldId id="264" r:id="rId44"/>
    <p:sldId id="265" r:id="rId45"/>
    <p:sldId id="266" r:id="rId46"/>
    <p:sldId id="267" r:id="rId47"/>
    <p:sldId id="268" r:id="rId48"/>
    <p:sldId id="269" r:id="rId49"/>
    <p:sldId id="27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6EA44-B87A-47D3-A85D-448F2B02E6D7}"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34FEF-3456-4AD6-B574-2AA9645D48A4}" type="slidenum">
              <a:rPr lang="en-US" smtClean="0"/>
              <a:t>‹#›</a:t>
            </a:fld>
            <a:endParaRPr lang="en-US"/>
          </a:p>
        </p:txBody>
      </p:sp>
    </p:spTree>
    <p:extLst>
      <p:ext uri="{BB962C8B-B14F-4D97-AF65-F5344CB8AC3E}">
        <p14:creationId xmlns:p14="http://schemas.microsoft.com/office/powerpoint/2010/main" val="200305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Explain about program </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D36012D6-8CC8-4751-8EA6-578E4659F9B2}" type="slidenum">
              <a:rPr lang="en-US" altLang="en-US"/>
              <a:pPr/>
              <a:t>16</a:t>
            </a:fld>
            <a:endParaRPr lang="en-US" altLang="en-US"/>
          </a:p>
        </p:txBody>
      </p:sp>
    </p:spTree>
    <p:extLst>
      <p:ext uri="{BB962C8B-B14F-4D97-AF65-F5344CB8AC3E}">
        <p14:creationId xmlns:p14="http://schemas.microsoft.com/office/powerpoint/2010/main" val="235826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Program 10</a:t>
            </a: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67C9DDE0-B3CD-480E-8569-09970817F52F}" type="slidenum">
              <a:rPr lang="en-US" altLang="en-US"/>
              <a:pPr/>
              <a:t>25</a:t>
            </a:fld>
            <a:endParaRPr lang="en-US" altLang="en-US"/>
          </a:p>
        </p:txBody>
      </p:sp>
    </p:spTree>
    <p:extLst>
      <p:ext uri="{BB962C8B-B14F-4D97-AF65-F5344CB8AC3E}">
        <p14:creationId xmlns:p14="http://schemas.microsoft.com/office/powerpoint/2010/main" val="119766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Program 11</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0DA7EDF1-AE87-4CA7-9CF8-65F5AD0F5AD7}" type="slidenum">
              <a:rPr lang="en-US" altLang="en-US"/>
              <a:pPr/>
              <a:t>27</a:t>
            </a:fld>
            <a:endParaRPr lang="en-US" altLang="en-US"/>
          </a:p>
        </p:txBody>
      </p:sp>
    </p:spTree>
    <p:extLst>
      <p:ext uri="{BB962C8B-B14F-4D97-AF65-F5344CB8AC3E}">
        <p14:creationId xmlns:p14="http://schemas.microsoft.com/office/powerpoint/2010/main" val="2065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Program 12</a:t>
            </a: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4956DBAD-2D32-4595-B12D-54AD55A2A5BE}" type="slidenum">
              <a:rPr lang="en-US" altLang="en-US"/>
              <a:pPr/>
              <a:t>28</a:t>
            </a:fld>
            <a:endParaRPr lang="en-US" altLang="en-US"/>
          </a:p>
        </p:txBody>
      </p:sp>
    </p:spTree>
    <p:extLst>
      <p:ext uri="{BB962C8B-B14F-4D97-AF65-F5344CB8AC3E}">
        <p14:creationId xmlns:p14="http://schemas.microsoft.com/office/powerpoint/2010/main" val="180430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Program 12</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4A27C05B-ABEC-4DA4-A696-32736CC53058}" type="slidenum">
              <a:rPr lang="en-US" altLang="en-US"/>
              <a:pPr/>
              <a:t>29</a:t>
            </a:fld>
            <a:endParaRPr lang="en-US" altLang="en-US"/>
          </a:p>
        </p:txBody>
      </p:sp>
    </p:spTree>
    <p:extLst>
      <p:ext uri="{BB962C8B-B14F-4D97-AF65-F5344CB8AC3E}">
        <p14:creationId xmlns:p14="http://schemas.microsoft.com/office/powerpoint/2010/main" val="171136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Program 15</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BD099042-4820-4EAD-8D5C-B77B3713695B}" type="slidenum">
              <a:rPr lang="en-US" altLang="en-US"/>
              <a:pPr/>
              <a:t>30</a:t>
            </a:fld>
            <a:endParaRPr lang="en-US" altLang="en-US"/>
          </a:p>
        </p:txBody>
      </p:sp>
    </p:spTree>
    <p:extLst>
      <p:ext uri="{BB962C8B-B14F-4D97-AF65-F5344CB8AC3E}">
        <p14:creationId xmlns:p14="http://schemas.microsoft.com/office/powerpoint/2010/main" val="305955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Program 15 </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A5C692F1-5D30-4DE4-BBD5-31AE445EF4DF}" type="slidenum">
              <a:rPr lang="en-US" altLang="en-US"/>
              <a:pPr/>
              <a:t>31</a:t>
            </a:fld>
            <a:endParaRPr lang="en-US" altLang="en-US"/>
          </a:p>
        </p:txBody>
      </p:sp>
    </p:spTree>
    <p:extLst>
      <p:ext uri="{BB962C8B-B14F-4D97-AF65-F5344CB8AC3E}">
        <p14:creationId xmlns:p14="http://schemas.microsoft.com/office/powerpoint/2010/main" val="258810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Explain about program </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D36012D6-8CC8-4751-8EA6-578E4659F9B2}" type="slidenum">
              <a:rPr lang="en-US" altLang="en-US"/>
              <a:pPr/>
              <a:t>17</a:t>
            </a:fld>
            <a:endParaRPr lang="en-US" altLang="en-US"/>
          </a:p>
        </p:txBody>
      </p:sp>
    </p:spTree>
    <p:extLst>
      <p:ext uri="{BB962C8B-B14F-4D97-AF65-F5344CB8AC3E}">
        <p14:creationId xmlns:p14="http://schemas.microsoft.com/office/powerpoint/2010/main" val="383251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Explain about program </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D36012D6-8CC8-4751-8EA6-578E4659F9B2}" type="slidenum">
              <a:rPr lang="en-US" altLang="en-US"/>
              <a:pPr/>
              <a:t>18</a:t>
            </a:fld>
            <a:endParaRPr lang="en-US" altLang="en-US"/>
          </a:p>
        </p:txBody>
      </p:sp>
    </p:spTree>
    <p:extLst>
      <p:ext uri="{BB962C8B-B14F-4D97-AF65-F5344CB8AC3E}">
        <p14:creationId xmlns:p14="http://schemas.microsoft.com/office/powerpoint/2010/main" val="149975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Explain about program </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D36012D6-8CC8-4751-8EA6-578E4659F9B2}" type="slidenum">
              <a:rPr lang="en-US" altLang="en-US"/>
              <a:pPr/>
              <a:t>19</a:t>
            </a:fld>
            <a:endParaRPr lang="en-US" altLang="en-US"/>
          </a:p>
        </p:txBody>
      </p:sp>
    </p:spTree>
    <p:extLst>
      <p:ext uri="{BB962C8B-B14F-4D97-AF65-F5344CB8AC3E}">
        <p14:creationId xmlns:p14="http://schemas.microsoft.com/office/powerpoint/2010/main" val="360553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Explain about program </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1439AA28-07C7-4736-B053-8B764FB7AF47}" type="slidenum">
              <a:rPr lang="en-US" altLang="en-US"/>
              <a:pPr/>
              <a:t>20</a:t>
            </a:fld>
            <a:endParaRPr lang="en-US" altLang="en-US"/>
          </a:p>
        </p:txBody>
      </p:sp>
    </p:spTree>
    <p:extLst>
      <p:ext uri="{BB962C8B-B14F-4D97-AF65-F5344CB8AC3E}">
        <p14:creationId xmlns:p14="http://schemas.microsoft.com/office/powerpoint/2010/main" val="131678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Program 6</a:t>
            </a: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6A09B333-4335-4A76-B071-68956409DB46}" type="slidenum">
              <a:rPr lang="en-US" altLang="en-US"/>
              <a:pPr/>
              <a:t>21</a:t>
            </a:fld>
            <a:endParaRPr lang="en-US" altLang="en-US"/>
          </a:p>
        </p:txBody>
      </p:sp>
    </p:spTree>
    <p:extLst>
      <p:ext uri="{BB962C8B-B14F-4D97-AF65-F5344CB8AC3E}">
        <p14:creationId xmlns:p14="http://schemas.microsoft.com/office/powerpoint/2010/main" val="299215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Explain Program 7</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4273029D-87CD-4A26-8E21-D5D77B301B5C}" type="slidenum">
              <a:rPr lang="en-US" altLang="en-US"/>
              <a:pPr/>
              <a:t>22</a:t>
            </a:fld>
            <a:endParaRPr lang="en-US" altLang="en-US"/>
          </a:p>
        </p:txBody>
      </p:sp>
    </p:spTree>
    <p:extLst>
      <p:ext uri="{BB962C8B-B14F-4D97-AF65-F5344CB8AC3E}">
        <p14:creationId xmlns:p14="http://schemas.microsoft.com/office/powerpoint/2010/main" val="170072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Explain program 8.</a:t>
            </a: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33AC96B3-558B-4F50-8701-5807A1EBAB72}" type="slidenum">
              <a:rPr lang="en-US" altLang="en-US"/>
              <a:pPr/>
              <a:t>23</a:t>
            </a:fld>
            <a:endParaRPr lang="en-US" altLang="en-US"/>
          </a:p>
        </p:txBody>
      </p:sp>
    </p:spTree>
    <p:extLst>
      <p:ext uri="{BB962C8B-B14F-4D97-AF65-F5344CB8AC3E}">
        <p14:creationId xmlns:p14="http://schemas.microsoft.com/office/powerpoint/2010/main" val="35185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Explain program 9</a:t>
            </a: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fld id="{1AF43392-0035-46E5-89BC-53757DECEBD3}" type="slidenum">
              <a:rPr lang="en-US" altLang="en-US"/>
              <a:pPr/>
              <a:t>24</a:t>
            </a:fld>
            <a:endParaRPr lang="en-US" altLang="en-US"/>
          </a:p>
        </p:txBody>
      </p:sp>
    </p:spTree>
    <p:extLst>
      <p:ext uri="{BB962C8B-B14F-4D97-AF65-F5344CB8AC3E}">
        <p14:creationId xmlns:p14="http://schemas.microsoft.com/office/powerpoint/2010/main" val="119716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A4B6019-4A02-4D5B-8CEA-A6012BAB5EF3}"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384291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330580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408764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580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3617383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A4B6019-4A02-4D5B-8CEA-A6012BAB5EF3}"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2966927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A4B6019-4A02-4D5B-8CEA-A6012BAB5EF3}"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3113226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B6019-4A02-4D5B-8CEA-A6012BAB5EF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1778229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B6019-4A02-4D5B-8CEA-A6012BAB5EF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248004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B6019-4A02-4D5B-8CEA-A6012BAB5EF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409717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4B6019-4A02-4D5B-8CEA-A6012BAB5EF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424761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3437071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4B6019-4A02-4D5B-8CEA-A6012BAB5EF3}"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16691447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4B6019-4A02-4D5B-8CEA-A6012BAB5EF3}"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421541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6019-4A02-4D5B-8CEA-A6012BAB5EF3}"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372090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9761575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B6019-4A02-4D5B-8CEA-A6012BAB5EF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0331F-31B7-4DAB-AEC5-76A871E2625D}" type="slidenum">
              <a:rPr lang="en-US" smtClean="0"/>
              <a:t>‹#›</a:t>
            </a:fld>
            <a:endParaRPr lang="en-US"/>
          </a:p>
        </p:txBody>
      </p:sp>
    </p:spTree>
    <p:extLst>
      <p:ext uri="{BB962C8B-B14F-4D97-AF65-F5344CB8AC3E}">
        <p14:creationId xmlns:p14="http://schemas.microsoft.com/office/powerpoint/2010/main" val="18172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A4B6019-4A02-4D5B-8CEA-A6012BAB5EF3}"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DD0331F-31B7-4DAB-AEC5-76A871E2625D}" type="slidenum">
              <a:rPr lang="en-US" smtClean="0"/>
              <a:t>‹#›</a:t>
            </a:fld>
            <a:endParaRPr lang="en-US"/>
          </a:p>
        </p:txBody>
      </p:sp>
    </p:spTree>
    <p:extLst>
      <p:ext uri="{BB962C8B-B14F-4D97-AF65-F5344CB8AC3E}">
        <p14:creationId xmlns:p14="http://schemas.microsoft.com/office/powerpoint/2010/main" val="1517524440"/>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getbootstrap.com/getting-started/"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716" y="169767"/>
            <a:ext cx="11410682" cy="7109639"/>
          </a:xfrm>
          <a:prstGeom prst="rect">
            <a:avLst/>
          </a:prstGeom>
          <a:noFill/>
        </p:spPr>
        <p:txBody>
          <a:bodyPr wrap="square" rtlCol="0">
            <a:spAutoFit/>
          </a:bodyPr>
          <a:lstStyle/>
          <a:p>
            <a:r>
              <a:rPr lang="en-US" sz="3200" dirty="0">
                <a:solidFill>
                  <a:srgbClr val="FFFF00"/>
                </a:solidFill>
              </a:rPr>
              <a:t>What is Bootstrap</a:t>
            </a:r>
            <a:r>
              <a:rPr lang="en-US" sz="3200" dirty="0" smtClean="0">
                <a:solidFill>
                  <a:srgbClr val="FFFF00"/>
                </a:solidFill>
              </a:rPr>
              <a:t>?</a:t>
            </a:r>
          </a:p>
          <a:p>
            <a:endParaRPr lang="en-US" sz="3200" dirty="0">
              <a:solidFill>
                <a:srgbClr val="7030A0"/>
              </a:solidFill>
            </a:endParaRPr>
          </a:p>
          <a:p>
            <a:pPr marL="342900" indent="-342900">
              <a:buFont typeface="+mj-lt"/>
              <a:buAutoNum type="arabicPeriod"/>
            </a:pPr>
            <a:r>
              <a:rPr lang="en-US" sz="2400" dirty="0"/>
              <a:t>Bootstrap is a free front-end framework for faster and easier web development</a:t>
            </a:r>
          </a:p>
          <a:p>
            <a:pPr marL="342900" indent="-342900">
              <a:buFont typeface="+mj-lt"/>
              <a:buAutoNum type="arabicPeriod"/>
            </a:pPr>
            <a:r>
              <a:rPr lang="en-US" sz="2400" dirty="0"/>
              <a:t>Bootstrap includes HTML and CSS based design templates for typography, forms, buttons, tables, navigation, modals, image carousels and many other, as well as optional JavaScript plugins</a:t>
            </a:r>
          </a:p>
          <a:p>
            <a:pPr marL="342900" indent="-342900">
              <a:buFont typeface="+mj-lt"/>
              <a:buAutoNum type="arabicPeriod"/>
            </a:pPr>
            <a:r>
              <a:rPr lang="en-US" sz="2400" dirty="0"/>
              <a:t>Bootstrap also gives you the ability to easily create responsive </a:t>
            </a:r>
            <a:r>
              <a:rPr lang="en-US" sz="2400" dirty="0" smtClean="0"/>
              <a:t>designs</a:t>
            </a:r>
          </a:p>
          <a:p>
            <a:pPr marL="342900" indent="-342900">
              <a:buFont typeface="+mj-lt"/>
              <a:buAutoNum type="arabicPeriod"/>
            </a:pPr>
            <a:r>
              <a:rPr lang="en-US" sz="2400" dirty="0"/>
              <a:t>Bootstrap is a free, open-source and is the most popular HTML, CSS, and JavaScript framework developed by twitter for creating responsive web applications.  </a:t>
            </a:r>
          </a:p>
          <a:p>
            <a:pPr marL="342900" indent="-342900">
              <a:buFont typeface="+mj-lt"/>
              <a:buAutoNum type="arabicPeriod"/>
            </a:pPr>
            <a:r>
              <a:rPr lang="en-US" sz="2400" dirty="0"/>
              <a:t>It can be used to create a web application built with any server side technologies like ASP.NET, JAVA, PHP etc. </a:t>
            </a:r>
          </a:p>
          <a:p>
            <a:pPr marL="342900" indent="-342900">
              <a:buFont typeface="+mj-lt"/>
              <a:buAutoNum type="arabicPeriod"/>
            </a:pPr>
            <a:endParaRPr lang="en-US" sz="2400" dirty="0" smtClean="0"/>
          </a:p>
          <a:p>
            <a:endParaRPr lang="en-US" dirty="0" smtClean="0"/>
          </a:p>
          <a:p>
            <a:r>
              <a:rPr lang="en-US" sz="3200" dirty="0">
                <a:solidFill>
                  <a:srgbClr val="FFFF00"/>
                </a:solidFill>
              </a:rPr>
              <a:t>What is Responsive Web Design?</a:t>
            </a:r>
            <a:r>
              <a:rPr lang="en-US" dirty="0" smtClean="0"/>
              <a:t/>
            </a:r>
            <a:br>
              <a:rPr lang="en-US" dirty="0" smtClean="0"/>
            </a:br>
            <a:r>
              <a:rPr lang="en-US" dirty="0" smtClean="0"/>
              <a:t/>
            </a:r>
            <a:br>
              <a:rPr lang="en-US" dirty="0" smtClean="0"/>
            </a:br>
            <a:r>
              <a:rPr lang="en-US" sz="2400" dirty="0"/>
              <a:t>Responsive web design is about creating web sites which automatically adjust themselves to look good on all devices, from small phones to large desktops.</a:t>
            </a:r>
          </a:p>
          <a:p>
            <a:endParaRPr lang="en-US" dirty="0" smtClean="0"/>
          </a:p>
          <a:p>
            <a:endParaRPr lang="en-US" dirty="0"/>
          </a:p>
        </p:txBody>
      </p:sp>
    </p:spTree>
    <p:extLst>
      <p:ext uri="{BB962C8B-B14F-4D97-AF65-F5344CB8AC3E}">
        <p14:creationId xmlns:p14="http://schemas.microsoft.com/office/powerpoint/2010/main" val="3794894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65275" y="-222440"/>
            <a:ext cx="8985250" cy="917575"/>
          </a:xfrm>
        </p:spPr>
        <p:txBody>
          <a:bodyPr/>
          <a:lstStyle/>
          <a:p>
            <a:pPr eaLnBrk="1" hangingPunct="1"/>
            <a:r>
              <a:rPr lang="en-US" altLang="en-US" sz="3200" dirty="0">
                <a:solidFill>
                  <a:srgbClr val="FFFF00"/>
                </a:solidFill>
                <a:latin typeface="Arial" panose="020B0604020202020204" pitchFamily="34" charset="0"/>
                <a:cs typeface="Arial" panose="020B0604020202020204" pitchFamily="34" charset="0"/>
              </a:rPr>
              <a:t>Grid</a:t>
            </a:r>
            <a:r>
              <a:rPr lang="en-US" altLang="en-US" dirty="0" smtClean="0">
                <a:solidFill>
                  <a:schemeClr val="accent1"/>
                </a:solidFill>
                <a:latin typeface="Arial" panose="020B0604020202020204" pitchFamily="34" charset="0"/>
                <a:cs typeface="Arial" panose="020B0604020202020204" pitchFamily="34" charset="0"/>
              </a:rPr>
              <a:t> </a:t>
            </a:r>
            <a:r>
              <a:rPr lang="en-US" altLang="en-US" sz="3200" dirty="0">
                <a:solidFill>
                  <a:srgbClr val="FFFF00"/>
                </a:solidFill>
                <a:latin typeface="Arial" panose="020B0604020202020204" pitchFamily="34" charset="0"/>
                <a:cs typeface="Arial" panose="020B0604020202020204" pitchFamily="34" charset="0"/>
              </a:rPr>
              <a:t>System Description</a:t>
            </a:r>
          </a:p>
        </p:txBody>
      </p:sp>
      <p:sp>
        <p:nvSpPr>
          <p:cNvPr id="28675" name="Content Placeholder 2"/>
          <p:cNvSpPr>
            <a:spLocks noGrp="1"/>
          </p:cNvSpPr>
          <p:nvPr>
            <p:ph idx="1"/>
          </p:nvPr>
        </p:nvSpPr>
        <p:spPr>
          <a:xfrm>
            <a:off x="1565275" y="695135"/>
            <a:ext cx="9666288" cy="6162865"/>
          </a:xfrm>
        </p:spPr>
        <p:txBody>
          <a:bodyPr>
            <a:normAutofit lnSpcReduction="10000"/>
          </a:bodyPr>
          <a:lstStyle/>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Grid System consists of 12 columns.</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The Grid system is used for creating page layouts through a series of rows and columns.</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Rows must be placed with a .container (fixed –width) or .container –fluid (full-width) for proper alignment and padding.</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Use rows to create horizontal group of columns.</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Content should be placed within columns, and only columns may be immediate children of rows</a:t>
            </a:r>
            <a:r>
              <a:rPr lang="en-US" altLang="en-US" sz="2800" dirty="0" smtClean="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Bootstrap's grid system allows up to 12 columns across the page.</a:t>
            </a:r>
            <a:endParaRPr lang="en-US" alt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If you do not want to use all 12 columns individually, you can group the columns together to create wider columns:</a:t>
            </a:r>
          </a:p>
          <a:p>
            <a:pPr marL="0" indent="0">
              <a:buNone/>
            </a:pPr>
            <a:r>
              <a:rPr lang="en-US" sz="2400" dirty="0"/>
              <a:t/>
            </a:r>
            <a:br>
              <a:rPr lang="en-US" sz="2400" dirty="0"/>
            </a:br>
            <a:endParaRPr lang="en-US" altLang="en-US" sz="2400" dirty="0" smtClean="0"/>
          </a:p>
        </p:txBody>
      </p:sp>
    </p:spTree>
    <p:extLst>
      <p:ext uri="{BB962C8B-B14F-4D97-AF65-F5344CB8AC3E}">
        <p14:creationId xmlns:p14="http://schemas.microsoft.com/office/powerpoint/2010/main" val="929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97025" y="-257354"/>
            <a:ext cx="8596313" cy="1063625"/>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Grid System Structure</a:t>
            </a:r>
            <a:endParaRPr lang="en-US" altLang="en-US" sz="3200" dirty="0" smtClean="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75698294"/>
              </p:ext>
            </p:extLst>
          </p:nvPr>
        </p:nvGraphicFramePr>
        <p:xfrm>
          <a:off x="559553" y="806271"/>
          <a:ext cx="11030784" cy="4478339"/>
        </p:xfrm>
        <a:graphic>
          <a:graphicData uri="http://schemas.openxmlformats.org/drawingml/2006/table">
            <a:tbl>
              <a:tblPr firstRow="1" bandRow="1">
                <a:tableStyleId>{5940675A-B579-460E-94D1-54222C63F5DA}</a:tableStyleId>
              </a:tblPr>
              <a:tblGrid>
                <a:gridCol w="919232"/>
                <a:gridCol w="919232"/>
                <a:gridCol w="919232"/>
                <a:gridCol w="919232"/>
                <a:gridCol w="919232"/>
                <a:gridCol w="919232"/>
                <a:gridCol w="919232"/>
                <a:gridCol w="919232"/>
                <a:gridCol w="919232"/>
                <a:gridCol w="919232"/>
                <a:gridCol w="919232"/>
                <a:gridCol w="919232"/>
              </a:tblGrid>
              <a:tr h="901539">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col-*-1</a:t>
                      </a:r>
                    </a:p>
                    <a:p>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r>
              <a:tr h="894200">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col-md-1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col-md-1</a:t>
                      </a:r>
                      <a:endParaRPr lang="en-US" sz="1600" dirty="0" smtClean="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col-md-1</a:t>
                      </a:r>
                      <a:endParaRPr lang="en-US" sz="1600" dirty="0" smtClean="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col-md-1</a:t>
                      </a:r>
                      <a:endParaRPr lang="en-US" sz="1600" dirty="0" smtClean="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col-md-1</a:t>
                      </a:r>
                      <a:endParaRPr lang="en-US" sz="1600" dirty="0" smtClean="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a:txBody>
                    <a:bodyPr/>
                    <a:lstStyle/>
                    <a:p>
                      <a:endParaRPr lang="en-US" sz="1600" dirty="0" smtClean="0">
                        <a:solidFill>
                          <a:schemeClr val="tx1"/>
                        </a:solidFill>
                        <a:latin typeface="Arial" panose="020B0604020202020204" pitchFamily="34" charset="0"/>
                        <a:cs typeface="Arial" panose="020B0604020202020204" pitchFamily="34" charset="0"/>
                      </a:endParaRPr>
                    </a:p>
                    <a:p>
                      <a:r>
                        <a:rPr lang="en-US" sz="1600" dirty="0" smtClean="0">
                          <a:solidFill>
                            <a:schemeClr val="tx1"/>
                          </a:solidFill>
                          <a:latin typeface="Arial" panose="020B0604020202020204" pitchFamily="34" charset="0"/>
                          <a:cs typeface="Arial" panose="020B0604020202020204" pitchFamily="34" charset="0"/>
                        </a:rPr>
                        <a:t>col-*-1</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r>
              <a:tr h="894200">
                <a:tc gridSpan="4">
                  <a:txBody>
                    <a:bodyPr/>
                    <a:lstStyle/>
                    <a:p>
                      <a:pPr algn="ctr"/>
                      <a:endParaRPr lang="en-US" sz="1600" dirty="0" smtClean="0">
                        <a:solidFill>
                          <a:schemeClr val="tx1"/>
                        </a:solidFill>
                        <a:latin typeface="Arial" panose="020B0604020202020204" pitchFamily="34" charset="0"/>
                        <a:cs typeface="Arial" panose="020B0604020202020204" pitchFamily="34" charset="0"/>
                      </a:endParaRPr>
                    </a:p>
                    <a:p>
                      <a:pPr algn="ctr"/>
                      <a:r>
                        <a:rPr lang="en-US" sz="1600" dirty="0" smtClean="0">
                          <a:solidFill>
                            <a:schemeClr val="tx1"/>
                          </a:solidFill>
                          <a:latin typeface="Arial" panose="020B0604020202020204" pitchFamily="34" charset="0"/>
                          <a:cs typeface="Arial" panose="020B0604020202020204" pitchFamily="34" charset="0"/>
                        </a:rPr>
                        <a:t>col-</a:t>
                      </a:r>
                      <a:r>
                        <a:rPr lang="en-US" sz="1600" baseline="0" dirty="0" smtClean="0">
                          <a:solidFill>
                            <a:schemeClr val="tx1"/>
                          </a:solidFill>
                          <a:latin typeface="Arial" panose="020B0604020202020204" pitchFamily="34" charset="0"/>
                          <a:cs typeface="Arial" panose="020B0604020202020204" pitchFamily="34" charset="0"/>
                        </a:rPr>
                        <a:t> * - 4</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endParaRPr lang="en-US" sz="1600" dirty="0" smtClean="0">
                        <a:solidFill>
                          <a:schemeClr val="tx1"/>
                        </a:solidFill>
                        <a:latin typeface="Arial" panose="020B0604020202020204" pitchFamily="34" charset="0"/>
                        <a:cs typeface="Arial" panose="020B0604020202020204" pitchFamily="34" charset="0"/>
                      </a:endParaRPr>
                    </a:p>
                    <a:p>
                      <a:pPr algn="ctr"/>
                      <a:r>
                        <a:rPr lang="en-US" sz="1600" dirty="0" smtClean="0">
                          <a:solidFill>
                            <a:schemeClr val="tx1"/>
                          </a:solidFill>
                          <a:latin typeface="Arial" panose="020B0604020202020204" pitchFamily="34" charset="0"/>
                          <a:cs typeface="Arial" panose="020B0604020202020204" pitchFamily="34" charset="0"/>
                        </a:rPr>
                        <a:t>col-</a:t>
                      </a:r>
                      <a:r>
                        <a:rPr lang="en-US" sz="1600" baseline="0" dirty="0" smtClean="0">
                          <a:solidFill>
                            <a:schemeClr val="tx1"/>
                          </a:solidFill>
                          <a:latin typeface="Arial" panose="020B0604020202020204" pitchFamily="34" charset="0"/>
                          <a:cs typeface="Arial" panose="020B0604020202020204" pitchFamily="34" charset="0"/>
                        </a:rPr>
                        <a:t> * - 4</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endParaRPr lang="en-US" sz="1600" dirty="0" smtClean="0">
                        <a:solidFill>
                          <a:schemeClr val="tx1"/>
                        </a:solidFill>
                        <a:latin typeface="Arial" panose="020B0604020202020204" pitchFamily="34" charset="0"/>
                        <a:cs typeface="Arial" panose="020B0604020202020204" pitchFamily="34" charset="0"/>
                      </a:endParaRPr>
                    </a:p>
                    <a:p>
                      <a:pPr algn="ctr"/>
                      <a:r>
                        <a:rPr lang="en-US" sz="1600" dirty="0" smtClean="0">
                          <a:solidFill>
                            <a:schemeClr val="tx1"/>
                          </a:solidFill>
                          <a:latin typeface="Arial" panose="020B0604020202020204" pitchFamily="34" charset="0"/>
                          <a:cs typeface="Arial" panose="020B0604020202020204" pitchFamily="34" charset="0"/>
                        </a:rPr>
                        <a:t>col-</a:t>
                      </a:r>
                      <a:r>
                        <a:rPr lang="en-US" sz="1600" baseline="0" dirty="0" smtClean="0">
                          <a:solidFill>
                            <a:schemeClr val="tx1"/>
                          </a:solidFill>
                          <a:latin typeface="Arial" panose="020B0604020202020204" pitchFamily="34" charset="0"/>
                          <a:cs typeface="Arial" panose="020B0604020202020204" pitchFamily="34" charset="0"/>
                        </a:rPr>
                        <a:t> * - 4 </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94200">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a:t>
                      </a:r>
                      <a:r>
                        <a:rPr lang="en-US" sz="1600" baseline="0" dirty="0" smtClean="0">
                          <a:solidFill>
                            <a:schemeClr val="tx1"/>
                          </a:solidFill>
                          <a:latin typeface="Arial" panose="020B0604020202020204" pitchFamily="34" charset="0"/>
                          <a:cs typeface="Arial" panose="020B0604020202020204" pitchFamily="34" charset="0"/>
                        </a:rPr>
                        <a:t> * - 4</a:t>
                      </a:r>
                      <a:endParaRPr lang="en-US" sz="1600" dirty="0">
                        <a:solidFill>
                          <a:schemeClr val="tx1"/>
                        </a:solidFill>
                        <a:latin typeface="Arial" panose="020B0604020202020204" pitchFamily="34" charset="0"/>
                        <a:cs typeface="Arial" panose="020B0604020202020204" pitchFamily="34" charset="0"/>
                      </a:endParaRPr>
                    </a:p>
                  </a:txBody>
                  <a:tcPr marL="91434" marR="91434"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a:t>
                      </a:r>
                      <a:r>
                        <a:rPr lang="en-US" sz="1600" baseline="0" dirty="0" smtClean="0">
                          <a:solidFill>
                            <a:schemeClr val="tx1"/>
                          </a:solidFill>
                          <a:latin typeface="Arial" panose="020B0604020202020204" pitchFamily="34" charset="0"/>
                          <a:cs typeface="Arial" panose="020B0604020202020204" pitchFamily="34" charset="0"/>
                        </a:rPr>
                        <a:t> * - 8</a:t>
                      </a:r>
                      <a:endParaRPr lang="en-US" sz="1600" dirty="0" smtClean="0">
                        <a:solidFill>
                          <a:schemeClr val="tx1"/>
                        </a:solidFill>
                        <a:latin typeface="Arial" panose="020B0604020202020204" pitchFamily="34" charset="0"/>
                        <a:cs typeface="Arial" panose="020B0604020202020204" pitchFamily="34" charset="0"/>
                      </a:endParaRPr>
                    </a:p>
                  </a:txBody>
                  <a:tcPr marL="91434" marR="91434"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94200">
                <a:tc gridSpan="12">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col-</a:t>
                      </a:r>
                      <a:r>
                        <a:rPr lang="en-US" sz="1600" baseline="0" dirty="0" smtClean="0">
                          <a:solidFill>
                            <a:schemeClr val="tx1"/>
                          </a:solidFill>
                          <a:latin typeface="Arial" panose="020B0604020202020204" pitchFamily="34" charset="0"/>
                          <a:cs typeface="Arial" panose="020B0604020202020204" pitchFamily="34" charset="0"/>
                        </a:rPr>
                        <a:t> * - 12</a:t>
                      </a:r>
                      <a:endParaRPr lang="en-US" sz="1600" dirty="0" smtClean="0">
                        <a:solidFill>
                          <a:schemeClr val="tx1"/>
                        </a:solidFill>
                        <a:latin typeface="Arial" panose="020B0604020202020204" pitchFamily="34" charset="0"/>
                        <a:cs typeface="Arial" panose="020B0604020202020204" pitchFamily="34" charset="0"/>
                      </a:endParaRPr>
                    </a:p>
                  </a:txBody>
                  <a:tcPr marL="91434" marR="91434"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2" name="TextBox 1"/>
          <p:cNvSpPr txBox="1"/>
          <p:nvPr/>
        </p:nvSpPr>
        <p:spPr>
          <a:xfrm>
            <a:off x="1473959" y="5393569"/>
            <a:ext cx="8533105" cy="1200329"/>
          </a:xfrm>
          <a:prstGeom prst="rect">
            <a:avLst/>
          </a:prstGeom>
          <a:noFill/>
        </p:spPr>
        <p:txBody>
          <a:bodyPr wrap="none" rtlCol="0">
            <a:spAutoFit/>
          </a:bodyPr>
          <a:lstStyle/>
          <a:p>
            <a:pPr>
              <a:defRPr/>
            </a:pPr>
            <a:r>
              <a:rPr lang="en-US" dirty="0">
                <a:latin typeface="Arial" panose="020B0604020202020204" pitchFamily="34" charset="0"/>
                <a:cs typeface="Arial" panose="020B0604020202020204" pitchFamily="34" charset="0"/>
              </a:rPr>
              <a:t>First; create a row (&lt;div class="row"&gt;). </a:t>
            </a:r>
          </a:p>
          <a:p>
            <a:pPr>
              <a:defRPr/>
            </a:pPr>
            <a:r>
              <a:rPr lang="en-US" dirty="0">
                <a:latin typeface="Arial" panose="020B0604020202020204" pitchFamily="34" charset="0"/>
                <a:cs typeface="Arial" panose="020B0604020202020204" pitchFamily="34" charset="0"/>
              </a:rPr>
              <a:t>Then, add the desired number of columns (tags with appropriate .col-*-* classes). </a:t>
            </a:r>
          </a:p>
          <a:p>
            <a:pPr>
              <a:defRPr/>
            </a:pPr>
            <a:r>
              <a:rPr lang="en-US" dirty="0">
                <a:latin typeface="Arial" panose="020B0604020202020204" pitchFamily="34" charset="0"/>
                <a:cs typeface="Arial" panose="020B0604020202020204" pitchFamily="34" charset="0"/>
              </a:rPr>
              <a:t>Note that numbers in .col-*-* should always add up to 12 for each row.</a:t>
            </a:r>
          </a:p>
          <a:p>
            <a:endParaRPr lang="en-US" dirty="0"/>
          </a:p>
        </p:txBody>
      </p:sp>
    </p:spTree>
    <p:extLst>
      <p:ext uri="{BB962C8B-B14F-4D97-AF65-F5344CB8AC3E}">
        <p14:creationId xmlns:p14="http://schemas.microsoft.com/office/powerpoint/2010/main" val="2776146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695688" y="0"/>
            <a:ext cx="8596312" cy="682625"/>
          </a:xfrm>
        </p:spPr>
        <p:txBody>
          <a:bodyPr>
            <a:noAutofit/>
          </a:bodyPr>
          <a:lstStyle/>
          <a:p>
            <a:pPr eaLnBrk="1" hangingPunct="1"/>
            <a:r>
              <a:rPr lang="en-IN" altLang="en-US" sz="3200" b="1" dirty="0" smtClean="0">
                <a:solidFill>
                  <a:srgbClr val="FFFF00"/>
                </a:solidFill>
                <a:latin typeface="Arial" panose="020B0604020202020204" pitchFamily="34" charset="0"/>
                <a:cs typeface="Arial" panose="020B0604020202020204" pitchFamily="34" charset="0"/>
              </a:rPr>
              <a:t>Working of Bootstrap Grid System</a:t>
            </a:r>
            <a:endParaRPr lang="en-IN" altLang="en-US" sz="3200" dirty="0" smtClean="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46238" y="579438"/>
            <a:ext cx="9545637" cy="6278562"/>
          </a:xfrm>
        </p:spPr>
        <p:txBody>
          <a:bodyPr rtlCol="0">
            <a:noAutofit/>
          </a:bodyPr>
          <a:lstStyle/>
          <a:p>
            <a:pPr marL="0" indent="0" eaLnBrk="1" fontAlgn="auto" hangingPunct="1">
              <a:spcAft>
                <a:spcPts val="0"/>
              </a:spcAft>
              <a:buFont typeface="Wingdings 3" charset="2"/>
              <a:buNone/>
              <a:defRPr/>
            </a:pPr>
            <a:r>
              <a:rPr lang="en-IN" sz="2000" dirty="0" smtClean="0">
                <a:solidFill>
                  <a:schemeClr val="tx1"/>
                </a:solidFill>
                <a:latin typeface="Arial" panose="020B0604020202020204" pitchFamily="34" charset="0"/>
                <a:cs typeface="Arial" panose="020B0604020202020204" pitchFamily="34" charset="0"/>
              </a:rPr>
              <a:t>Grid </a:t>
            </a:r>
            <a:r>
              <a:rPr lang="en-IN" sz="2000" dirty="0">
                <a:solidFill>
                  <a:schemeClr val="tx1"/>
                </a:solidFill>
                <a:latin typeface="Arial" panose="020B0604020202020204" pitchFamily="34" charset="0"/>
                <a:cs typeface="Arial" panose="020B0604020202020204" pitchFamily="34" charset="0"/>
              </a:rPr>
              <a:t>systems are used for creating page layouts through a series of rows and columns that house your content.</a:t>
            </a:r>
          </a:p>
          <a:p>
            <a:pPr marL="0" indent="0" algn="just" eaLnBrk="1" fontAlgn="auto" hangingPunct="1">
              <a:spcAft>
                <a:spcPts val="0"/>
              </a:spcAft>
              <a:buFont typeface="Wingdings 3" charset="2"/>
              <a:buNone/>
              <a:defRPr/>
            </a:pPr>
            <a:r>
              <a:rPr lang="en-IN" sz="2000" dirty="0" smtClean="0">
                <a:solidFill>
                  <a:schemeClr val="tx1"/>
                </a:solidFill>
                <a:latin typeface="Arial" panose="020B0604020202020204" pitchFamily="34" charset="0"/>
                <a:cs typeface="Arial" panose="020B0604020202020204" pitchFamily="34" charset="0"/>
              </a:rPr>
              <a:t>Here's </a:t>
            </a:r>
            <a:r>
              <a:rPr lang="en-IN" sz="2000" dirty="0">
                <a:solidFill>
                  <a:schemeClr val="tx1"/>
                </a:solidFill>
                <a:latin typeface="Arial" panose="020B0604020202020204" pitchFamily="34" charset="0"/>
                <a:cs typeface="Arial" panose="020B0604020202020204" pitchFamily="34" charset="0"/>
              </a:rPr>
              <a:t>how the Bootstrap grid system works:</a:t>
            </a: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Rows </a:t>
            </a:r>
            <a:r>
              <a:rPr lang="en-IN" sz="2000" dirty="0">
                <a:solidFill>
                  <a:schemeClr val="tx1"/>
                </a:solidFill>
                <a:latin typeface="Arial" panose="020B0604020202020204" pitchFamily="34" charset="0"/>
                <a:cs typeface="Arial" panose="020B0604020202020204" pitchFamily="34" charset="0"/>
              </a:rPr>
              <a:t>must be placed within a .container class for proper alignment and padding.</a:t>
            </a: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Use </a:t>
            </a:r>
            <a:r>
              <a:rPr lang="en-IN" sz="2000" dirty="0">
                <a:solidFill>
                  <a:schemeClr val="tx1"/>
                </a:solidFill>
                <a:latin typeface="Arial" panose="020B0604020202020204" pitchFamily="34" charset="0"/>
                <a:cs typeface="Arial" panose="020B0604020202020204" pitchFamily="34" charset="0"/>
              </a:rPr>
              <a:t>rows to create horizontal groups of columns.</a:t>
            </a: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Content </a:t>
            </a:r>
            <a:r>
              <a:rPr lang="en-IN" sz="2000" dirty="0">
                <a:solidFill>
                  <a:schemeClr val="tx1"/>
                </a:solidFill>
                <a:latin typeface="Arial" panose="020B0604020202020204" pitchFamily="34" charset="0"/>
                <a:cs typeface="Arial" panose="020B0604020202020204" pitchFamily="34" charset="0"/>
              </a:rPr>
              <a:t>should be placed within columns, and only columns may be immediate children of rows.</a:t>
            </a: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Predefined </a:t>
            </a:r>
            <a:r>
              <a:rPr lang="en-IN" sz="2000" dirty="0">
                <a:solidFill>
                  <a:schemeClr val="tx1"/>
                </a:solidFill>
                <a:latin typeface="Arial" panose="020B0604020202020204" pitchFamily="34" charset="0"/>
                <a:cs typeface="Arial" panose="020B0604020202020204" pitchFamily="34" charset="0"/>
              </a:rPr>
              <a:t>grid classes like .row and .</a:t>
            </a:r>
            <a:r>
              <a:rPr lang="en-IN" sz="2000" dirty="0" smtClean="0">
                <a:solidFill>
                  <a:schemeClr val="tx1"/>
                </a:solidFill>
                <a:latin typeface="Arial" panose="020B0604020202020204" pitchFamily="34" charset="0"/>
                <a:cs typeface="Arial" panose="020B0604020202020204" pitchFamily="34" charset="0"/>
              </a:rPr>
              <a:t>col-*-* </a:t>
            </a:r>
            <a:r>
              <a:rPr lang="en-IN" sz="2000" dirty="0">
                <a:solidFill>
                  <a:schemeClr val="tx1"/>
                </a:solidFill>
                <a:latin typeface="Arial" panose="020B0604020202020204" pitchFamily="34" charset="0"/>
                <a:cs typeface="Arial" panose="020B0604020202020204" pitchFamily="34" charset="0"/>
              </a:rPr>
              <a:t>are available for quickly making grid layouts. </a:t>
            </a:r>
            <a:endParaRPr lang="en-IN" sz="2000" dirty="0" smtClean="0">
              <a:solidFill>
                <a:schemeClr val="tx1"/>
              </a:solidFill>
              <a:latin typeface="Arial" panose="020B0604020202020204" pitchFamily="34" charset="0"/>
              <a:cs typeface="Arial" panose="020B0604020202020204" pitchFamily="34" charset="0"/>
            </a:endParaRP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Columns </a:t>
            </a:r>
            <a:r>
              <a:rPr lang="en-IN" sz="2000" dirty="0">
                <a:solidFill>
                  <a:schemeClr val="tx1"/>
                </a:solidFill>
                <a:latin typeface="Arial" panose="020B0604020202020204" pitchFamily="34" charset="0"/>
                <a:cs typeface="Arial" panose="020B0604020202020204" pitchFamily="34" charset="0"/>
              </a:rPr>
              <a:t>create gutters (gaps between column content) via padding. That padding is offset in rows for the first and last column via negative margin on .rows.</a:t>
            </a: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Grid </a:t>
            </a:r>
            <a:r>
              <a:rPr lang="en-IN" sz="2000" dirty="0">
                <a:solidFill>
                  <a:schemeClr val="tx1"/>
                </a:solidFill>
                <a:latin typeface="Arial" panose="020B0604020202020204" pitchFamily="34" charset="0"/>
                <a:cs typeface="Arial" panose="020B0604020202020204" pitchFamily="34" charset="0"/>
              </a:rPr>
              <a:t>columns are created by specifying the number of twelve available columns you wish to span. </a:t>
            </a:r>
            <a:endParaRPr lang="en-IN" sz="2000" dirty="0" smtClean="0">
              <a:solidFill>
                <a:schemeClr val="tx1"/>
              </a:solidFill>
              <a:latin typeface="Arial" panose="020B0604020202020204" pitchFamily="34" charset="0"/>
              <a:cs typeface="Arial" panose="020B0604020202020204" pitchFamily="34" charset="0"/>
            </a:endParaRPr>
          </a:p>
          <a:p>
            <a:pPr eaLnBrk="1" fontAlgn="auto" hangingPunct="1">
              <a:spcAft>
                <a:spcPts val="0"/>
              </a:spcAft>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If more than 12 columns are placed within a single row, each group of extra columns wrap onto a new line.</a:t>
            </a:r>
            <a:endParaRPr lang="en-IN" sz="2000" dirty="0">
              <a:solidFill>
                <a:schemeClr val="tx1"/>
              </a:solidFill>
              <a:latin typeface="Arial" panose="020B0604020202020204" pitchFamily="34" charset="0"/>
              <a:cs typeface="Arial" panose="020B0604020202020204" pitchFamily="34" charset="0"/>
            </a:endParaRPr>
          </a:p>
          <a:p>
            <a:pPr marL="0" indent="0" algn="just" eaLnBrk="1" fontAlgn="auto" hangingPunct="1">
              <a:spcAft>
                <a:spcPts val="0"/>
              </a:spcAft>
              <a:buFont typeface="Wingdings 3" charset="2"/>
              <a:buNone/>
              <a:defRPr/>
            </a:pPr>
            <a:endParaRPr lang="en-IN"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22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585913" y="0"/>
            <a:ext cx="8596312" cy="915988"/>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Grid Classes</a:t>
            </a:r>
          </a:p>
        </p:txBody>
      </p:sp>
      <p:sp>
        <p:nvSpPr>
          <p:cNvPr id="3" name="Content Placeholder 2"/>
          <p:cNvSpPr>
            <a:spLocks noGrp="1"/>
          </p:cNvSpPr>
          <p:nvPr>
            <p:ph idx="1"/>
          </p:nvPr>
        </p:nvSpPr>
        <p:spPr>
          <a:xfrm>
            <a:off x="1585913" y="915988"/>
            <a:ext cx="11764370" cy="5187950"/>
          </a:xfrm>
        </p:spPr>
        <p:txBody>
          <a:bodyPr rtlCol="0">
            <a:normAutofit/>
          </a:bodyPr>
          <a:lstStyle/>
          <a:p>
            <a:pPr marL="0" indent="0" eaLnBrk="1" fontAlgn="auto" hangingPunct="1">
              <a:spcAft>
                <a:spcPts val="0"/>
              </a:spcAft>
              <a:buFont typeface="Wingdings 3" panose="05040102010807070707" pitchFamily="18" charset="2"/>
              <a:buNone/>
              <a:defRPr/>
            </a:pPr>
            <a:endParaRPr lang="en-US" sz="2400" dirty="0" smtClean="0">
              <a:solidFill>
                <a:schemeClr val="tx1"/>
              </a:solidFill>
              <a:latin typeface="Arial" panose="020B0604020202020204" pitchFamily="34" charset="0"/>
              <a:cs typeface="Arial" panose="020B0604020202020204" pitchFamily="34" charset="0"/>
            </a:endParaRPr>
          </a:p>
          <a:p>
            <a:pPr marL="0" indent="0" eaLnBrk="1" fontAlgn="auto" hangingPunct="1">
              <a:spcAft>
                <a:spcPts val="0"/>
              </a:spcAft>
              <a:buFont typeface="Wingdings 3" panose="05040102010807070707" pitchFamily="18" charset="2"/>
              <a:buNone/>
              <a:defRPr/>
            </a:pPr>
            <a:r>
              <a:rPr lang="en-US" sz="2400" dirty="0" smtClean="0">
                <a:solidFill>
                  <a:schemeClr val="tx1"/>
                </a:solidFill>
                <a:latin typeface="Arial" panose="020B0604020202020204" pitchFamily="34" charset="0"/>
                <a:cs typeface="Arial" panose="020B0604020202020204" pitchFamily="34" charset="0"/>
              </a:rPr>
              <a:t>The </a:t>
            </a:r>
            <a:r>
              <a:rPr lang="en-US" sz="2400" dirty="0">
                <a:solidFill>
                  <a:schemeClr val="tx1"/>
                </a:solidFill>
                <a:latin typeface="Arial" panose="020B0604020202020204" pitchFamily="34" charset="0"/>
                <a:cs typeface="Arial" panose="020B0604020202020204" pitchFamily="34" charset="0"/>
              </a:rPr>
              <a:t>Bootstrap grid system has four classes</a:t>
            </a:r>
            <a:r>
              <a:rPr lang="en-US" sz="2400" dirty="0" smtClean="0">
                <a:solidFill>
                  <a:schemeClr val="tx1"/>
                </a:solidFill>
                <a:latin typeface="Arial" panose="020B0604020202020204" pitchFamily="34" charset="0"/>
                <a:cs typeface="Arial" panose="020B0604020202020204" pitchFamily="34" charset="0"/>
              </a:rPr>
              <a:t>:</a:t>
            </a:r>
          </a:p>
          <a:p>
            <a:pPr eaLnBrk="1" fontAlgn="auto" hangingPunct="1">
              <a:spcAft>
                <a:spcPts val="0"/>
              </a:spcAft>
              <a:buFont typeface="Arial" panose="020B0604020202020204" pitchFamily="34" charset="0"/>
              <a:buChar char="•"/>
              <a:defRPr/>
            </a:pPr>
            <a:r>
              <a:rPr lang="en-US" sz="2400" dirty="0" err="1" smtClean="0">
                <a:solidFill>
                  <a:schemeClr val="tx1"/>
                </a:solidFill>
                <a:latin typeface="Arial" panose="020B0604020202020204" pitchFamily="34" charset="0"/>
                <a:cs typeface="Arial" panose="020B0604020202020204" pitchFamily="34" charset="0"/>
              </a:rPr>
              <a:t>xs</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(for phones)</a:t>
            </a:r>
          </a:p>
          <a:p>
            <a:pPr eaLnBrk="1" fontAlgn="auto" hangingPunct="1">
              <a:spcAft>
                <a:spcPts val="0"/>
              </a:spcAft>
              <a:buFont typeface="Arial" panose="020B0604020202020204" pitchFamily="34" charset="0"/>
              <a:buChar char="•"/>
              <a:defRPr/>
            </a:pPr>
            <a:r>
              <a:rPr lang="en-US" sz="2400" dirty="0" err="1">
                <a:solidFill>
                  <a:schemeClr val="tx1"/>
                </a:solidFill>
                <a:latin typeface="Arial" panose="020B0604020202020204" pitchFamily="34" charset="0"/>
                <a:cs typeface="Arial" panose="020B0604020202020204" pitchFamily="34" charset="0"/>
              </a:rPr>
              <a:t>sm</a:t>
            </a:r>
            <a:r>
              <a:rPr lang="en-US" sz="2400" dirty="0">
                <a:solidFill>
                  <a:schemeClr val="tx1"/>
                </a:solidFill>
                <a:latin typeface="Arial" panose="020B0604020202020204" pitchFamily="34" charset="0"/>
                <a:cs typeface="Arial" panose="020B0604020202020204" pitchFamily="34" charset="0"/>
              </a:rPr>
              <a:t> (for tablets)</a:t>
            </a:r>
          </a:p>
          <a:p>
            <a:pPr eaLnBrk="1" fontAlgn="auto" hangingPunct="1">
              <a:spcAft>
                <a:spcPts val="0"/>
              </a:spcAft>
              <a:buFont typeface="Arial" panose="020B0604020202020204" pitchFamily="34" charset="0"/>
              <a:buChar char="•"/>
              <a:defRPr/>
            </a:pPr>
            <a:r>
              <a:rPr lang="en-US" sz="2400" dirty="0">
                <a:solidFill>
                  <a:schemeClr val="tx1"/>
                </a:solidFill>
                <a:latin typeface="Arial" panose="020B0604020202020204" pitchFamily="34" charset="0"/>
                <a:cs typeface="Arial" panose="020B0604020202020204" pitchFamily="34" charset="0"/>
              </a:rPr>
              <a:t>md (for desktops)</a:t>
            </a:r>
          </a:p>
          <a:p>
            <a:pPr eaLnBrk="1" fontAlgn="auto" hangingPunct="1">
              <a:spcAft>
                <a:spcPts val="0"/>
              </a:spcAft>
              <a:buFont typeface="Arial" panose="020B0604020202020204" pitchFamily="34" charset="0"/>
              <a:buChar char="•"/>
              <a:defRPr/>
            </a:pPr>
            <a:r>
              <a:rPr lang="en-US" sz="2400" dirty="0" err="1">
                <a:solidFill>
                  <a:schemeClr val="tx1"/>
                </a:solidFill>
                <a:latin typeface="Arial" panose="020B0604020202020204" pitchFamily="34" charset="0"/>
                <a:cs typeface="Arial" panose="020B0604020202020204" pitchFamily="34" charset="0"/>
              </a:rPr>
              <a:t>lg</a:t>
            </a:r>
            <a:r>
              <a:rPr lang="en-US" sz="2400" dirty="0">
                <a:solidFill>
                  <a:schemeClr val="tx1"/>
                </a:solidFill>
                <a:latin typeface="Arial" panose="020B0604020202020204" pitchFamily="34" charset="0"/>
                <a:cs typeface="Arial" panose="020B0604020202020204" pitchFamily="34" charset="0"/>
              </a:rPr>
              <a:t> (for larger desktops</a:t>
            </a:r>
            <a:r>
              <a:rPr lang="en-US" sz="2400" dirty="0" smtClean="0">
                <a:solidFill>
                  <a:schemeClr val="tx1"/>
                </a:solidFill>
                <a:latin typeface="Arial" panose="020B0604020202020204" pitchFamily="34" charset="0"/>
                <a:cs typeface="Arial" panose="020B0604020202020204" pitchFamily="34" charset="0"/>
              </a:rPr>
              <a:t>)</a:t>
            </a:r>
          </a:p>
          <a:p>
            <a:pPr eaLnBrk="1" fontAlgn="auto" hangingPunct="1">
              <a:spcAft>
                <a:spcPts val="0"/>
              </a:spcAft>
              <a:buFont typeface="Arial" panose="020B0604020202020204" pitchFamily="34" charset="0"/>
              <a:buChar char="•"/>
              <a:defRPr/>
            </a:pPr>
            <a:endParaRPr lang="en-US" sz="2400" dirty="0" smtClean="0">
              <a:solidFill>
                <a:schemeClr val="tx1">
                  <a:lumMod val="75000"/>
                  <a:lumOff val="25000"/>
                </a:schemeClr>
              </a:solidFill>
              <a:latin typeface="Arial" panose="020B0604020202020204" pitchFamily="34" charset="0"/>
              <a:cs typeface="Arial" panose="020B0604020202020204" pitchFamily="34" charset="0"/>
            </a:endParaRPr>
          </a:p>
          <a:p>
            <a:pPr eaLnBrk="1" fontAlgn="auto" hangingPunct="1">
              <a:spcAft>
                <a:spcPts val="0"/>
              </a:spcAft>
              <a:buFont typeface="Arial" panose="020B0604020202020204" pitchFamily="34" charset="0"/>
              <a:buChar char="•"/>
              <a:defRPr/>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eaLnBrk="1" fontAlgn="auto" hangingPunct="1">
              <a:spcAft>
                <a:spcPts val="0"/>
              </a:spcAft>
              <a:buFont typeface="Arial" panose="020B0604020202020204" pitchFamily="34" charset="0"/>
              <a:buChar char="•"/>
              <a:defRPr/>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eaLnBrk="1" fontAlgn="auto" hangingPunct="1">
              <a:spcAft>
                <a:spcPts val="0"/>
              </a:spcAft>
              <a:buFont typeface="Wingdings 3" charset="2"/>
              <a:buChar char=""/>
              <a:defRPr/>
            </a:pPr>
            <a:endParaRPr lang="en-US" sz="2400" dirty="0">
              <a:solidFill>
                <a:schemeClr val="tx1">
                  <a:lumMod val="75000"/>
                  <a:lumOff val="25000"/>
                </a:schemeClr>
              </a:solidFill>
            </a:endParaRPr>
          </a:p>
        </p:txBody>
      </p:sp>
      <p:pic>
        <p:nvPicPr>
          <p:cNvPr id="31748" name="Picture 4" descr="bootstrap 3 grid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4150224"/>
            <a:ext cx="80946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13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92263" y="58738"/>
            <a:ext cx="8596312" cy="936625"/>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Grid options</a:t>
            </a:r>
          </a:p>
        </p:txBody>
      </p:sp>
      <p:sp>
        <p:nvSpPr>
          <p:cNvPr id="32771" name="Content Placeholder 2"/>
          <p:cNvSpPr>
            <a:spLocks noGrp="1"/>
          </p:cNvSpPr>
          <p:nvPr>
            <p:ph idx="1"/>
          </p:nvPr>
        </p:nvSpPr>
        <p:spPr>
          <a:xfrm>
            <a:off x="1592263" y="995363"/>
            <a:ext cx="9070975" cy="5797550"/>
          </a:xfrm>
        </p:spPr>
        <p:txBody>
          <a:bodyPr/>
          <a:lstStyle/>
          <a:p>
            <a:pPr marL="0" indent="0" algn="just" eaLnBrk="1" hangingPunct="1">
              <a:buFont typeface="Wingdings 3" panose="05040102010807070707" pitchFamily="18" charset="2"/>
              <a:buNone/>
            </a:pPr>
            <a:r>
              <a:rPr lang="en-IN" altLang="en-US" sz="2400" smtClean="0">
                <a:solidFill>
                  <a:schemeClr val="tx1"/>
                </a:solidFill>
                <a:latin typeface="Arial" panose="020B0604020202020204" pitchFamily="34" charset="0"/>
                <a:cs typeface="Arial" panose="020B0604020202020204" pitchFamily="34" charset="0"/>
              </a:rPr>
              <a:t>The following table summarizes aspects of how Bootstrap grid system works across multiple devices:</a:t>
            </a:r>
          </a:p>
          <a:p>
            <a:pPr marL="0" indent="0" algn="just" eaLnBrk="1" hangingPunct="1">
              <a:buFont typeface="Wingdings 3" panose="05040102010807070707" pitchFamily="18" charset="2"/>
              <a:buNone/>
            </a:pPr>
            <a:endParaRPr lang="en-IN" altLang="en-US" sz="2400" smtClean="0">
              <a:solidFill>
                <a:schemeClr val="tx1"/>
              </a:solidFill>
            </a:endParaRPr>
          </a:p>
          <a:p>
            <a:pPr marL="0" indent="0" algn="just" eaLnBrk="1" hangingPunct="1">
              <a:buFont typeface="Wingdings 3" panose="05040102010807070707" pitchFamily="18" charset="2"/>
              <a:buNone/>
            </a:pPr>
            <a:endParaRPr lang="en-IN" altLang="en-US" smtClean="0">
              <a:solidFill>
                <a:schemeClr val="tx1"/>
              </a:solidFill>
            </a:endParaRPr>
          </a:p>
        </p:txBody>
      </p:sp>
      <p:pic>
        <p:nvPicPr>
          <p:cNvPr id="327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865313"/>
            <a:ext cx="9070975"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582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0" y="250031"/>
            <a:ext cx="8596313" cy="938213"/>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BASIC GRID STRUCTURE </a:t>
            </a:r>
          </a:p>
        </p:txBody>
      </p:sp>
      <p:sp>
        <p:nvSpPr>
          <p:cNvPr id="33795" name="Content Placeholder 2"/>
          <p:cNvSpPr>
            <a:spLocks noGrp="1"/>
          </p:cNvSpPr>
          <p:nvPr>
            <p:ph idx="1"/>
          </p:nvPr>
        </p:nvSpPr>
        <p:spPr>
          <a:xfrm>
            <a:off x="1524000" y="1363663"/>
            <a:ext cx="8801100" cy="5241925"/>
          </a:xfrm>
        </p:spPr>
        <p:txBody>
          <a:bodyPr/>
          <a:lstStyle/>
          <a:p>
            <a:pPr marL="0" indent="0" algn="just" eaLnBrk="1" hangingPunct="1">
              <a:buFont typeface="Wingdings 3" panose="05040102010807070707" pitchFamily="18" charset="2"/>
              <a:buNone/>
            </a:pPr>
            <a:r>
              <a:rPr lang="en-IN" altLang="en-US" sz="2800" smtClean="0">
                <a:latin typeface="Arial" panose="020B0604020202020204" pitchFamily="34" charset="0"/>
                <a:cs typeface="Arial" panose="020B0604020202020204" pitchFamily="34" charset="0"/>
              </a:rPr>
              <a:t>Following is basic structure of Bootstrap grid:</a:t>
            </a:r>
          </a:p>
          <a:p>
            <a:pPr marL="0" indent="0" algn="just" eaLnBrk="1" hangingPunct="1">
              <a:buFont typeface="Wingdings 3" panose="05040102010807070707" pitchFamily="18" charset="2"/>
              <a:buNone/>
            </a:pPr>
            <a:endParaRPr lang="en-IN" altLang="en-US" sz="2400" smtClean="0"/>
          </a:p>
          <a:p>
            <a:pPr marL="0" indent="0" algn="just" eaLnBrk="1" hangingPunct="1">
              <a:buFont typeface="Wingdings 3" panose="05040102010807070707" pitchFamily="18" charset="2"/>
              <a:buNone/>
            </a:pPr>
            <a:endParaRPr lang="en-IN" altLang="en-US" smtClean="0"/>
          </a:p>
        </p:txBody>
      </p:sp>
      <p:pic>
        <p:nvPicPr>
          <p:cNvPr id="337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1038"/>
            <a:ext cx="8202613"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6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70038" y="809626"/>
            <a:ext cx="10439400" cy="877887"/>
          </a:xfrm>
        </p:spPr>
        <p:txBody>
          <a:bodyPr rtlCol="0">
            <a:noAutofit/>
          </a:bodyPr>
          <a:lstStyle/>
          <a:p>
            <a:pPr marL="342900" indent="-342900">
              <a:defRPr/>
            </a:pPr>
            <a:r>
              <a:rPr lang="en-IN" sz="3200" dirty="0">
                <a:solidFill>
                  <a:srgbClr val="FFFF00"/>
                </a:solidFill>
                <a:latin typeface="Arial" panose="020B0604020202020204" pitchFamily="34" charset="0"/>
                <a:cs typeface="Arial" panose="020B0604020202020204" pitchFamily="34" charset="0"/>
              </a:rPr>
              <a:t>Bootstrap Grid System Example</a:t>
            </a:r>
            <a:r>
              <a:rPr lang="en-IN" sz="3200" dirty="0" smtClean="0">
                <a:solidFill>
                  <a:srgbClr val="FFFF00"/>
                </a:solidFill>
                <a:latin typeface="Arial" panose="020B0604020202020204" pitchFamily="34" charset="0"/>
                <a:cs typeface="Arial" panose="020B0604020202020204" pitchFamily="34" charset="0"/>
              </a:rPr>
              <a:t>:</a:t>
            </a:r>
            <a:endParaRPr lang="en-US" sz="3200" dirty="0" smtClean="0">
              <a:solidFill>
                <a:srgbClr val="FFFF00"/>
              </a:solidFill>
            </a:endParaRPr>
          </a:p>
        </p:txBody>
      </p:sp>
      <p:pic>
        <p:nvPicPr>
          <p:cNvPr id="3" name="Picture 2"/>
          <p:cNvPicPr>
            <a:picLocks noChangeAspect="1"/>
          </p:cNvPicPr>
          <p:nvPr/>
        </p:nvPicPr>
        <p:blipFill>
          <a:blip r:embed="rId3"/>
          <a:stretch>
            <a:fillRect/>
          </a:stretch>
        </p:blipFill>
        <p:spPr>
          <a:xfrm>
            <a:off x="1570038" y="2178982"/>
            <a:ext cx="8754697" cy="562053"/>
          </a:xfrm>
          <a:prstGeom prst="rect">
            <a:avLst/>
          </a:prstGeom>
        </p:spPr>
      </p:pic>
      <p:sp>
        <p:nvSpPr>
          <p:cNvPr id="4" name="TextBox 3"/>
          <p:cNvSpPr txBox="1"/>
          <p:nvPr/>
        </p:nvSpPr>
        <p:spPr>
          <a:xfrm>
            <a:off x="1570038" y="3275462"/>
            <a:ext cx="8911443" cy="646331"/>
          </a:xfrm>
          <a:prstGeom prst="rect">
            <a:avLst/>
          </a:prstGeom>
          <a:noFill/>
        </p:spPr>
        <p:txBody>
          <a:bodyPr wrap="square" rtlCol="0">
            <a:spAutoFit/>
          </a:bodyPr>
          <a:lstStyle/>
          <a:p>
            <a:r>
              <a:rPr lang="en-US"/>
              <a:t>The following example shows how to get a three equal-width columns starting at tablets and scaling to large desktops. On mobile phones, the columns will automatically stack:</a:t>
            </a:r>
            <a:endParaRPr lang="en-US" dirty="0"/>
          </a:p>
        </p:txBody>
      </p:sp>
      <p:pic>
        <p:nvPicPr>
          <p:cNvPr id="5" name="Picture 4"/>
          <p:cNvPicPr>
            <a:picLocks noChangeAspect="1"/>
          </p:cNvPicPr>
          <p:nvPr/>
        </p:nvPicPr>
        <p:blipFill>
          <a:blip r:embed="rId4"/>
          <a:stretch>
            <a:fillRect/>
          </a:stretch>
        </p:blipFill>
        <p:spPr>
          <a:xfrm>
            <a:off x="1689117" y="4328984"/>
            <a:ext cx="4258269" cy="1133633"/>
          </a:xfrm>
          <a:prstGeom prst="rect">
            <a:avLst/>
          </a:prstGeom>
        </p:spPr>
      </p:pic>
    </p:spTree>
    <p:extLst>
      <p:ext uri="{BB962C8B-B14F-4D97-AF65-F5344CB8AC3E}">
        <p14:creationId xmlns:p14="http://schemas.microsoft.com/office/powerpoint/2010/main" val="424306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70038" y="809626"/>
            <a:ext cx="10439400" cy="877887"/>
          </a:xfrm>
        </p:spPr>
        <p:txBody>
          <a:bodyPr rtlCol="0">
            <a:noAutofit/>
          </a:bodyPr>
          <a:lstStyle/>
          <a:p>
            <a:pPr marL="342900" indent="-342900">
              <a:defRPr/>
            </a:pPr>
            <a:r>
              <a:rPr lang="en-IN" sz="3200" dirty="0">
                <a:solidFill>
                  <a:srgbClr val="FFFF00"/>
                </a:solidFill>
                <a:latin typeface="Arial" panose="020B0604020202020204" pitchFamily="34" charset="0"/>
                <a:cs typeface="Arial" panose="020B0604020202020204" pitchFamily="34" charset="0"/>
              </a:rPr>
              <a:t>Bootstrap Grid System Example</a:t>
            </a:r>
            <a:r>
              <a:rPr lang="en-IN" sz="3200" dirty="0" smtClean="0">
                <a:solidFill>
                  <a:srgbClr val="FFFF00"/>
                </a:solidFill>
                <a:latin typeface="Arial" panose="020B0604020202020204" pitchFamily="34" charset="0"/>
                <a:cs typeface="Arial" panose="020B0604020202020204" pitchFamily="34" charset="0"/>
              </a:rPr>
              <a:t>: </a:t>
            </a:r>
            <a:r>
              <a:rPr lang="en-US" sz="3200" dirty="0"/>
              <a:t>Three Equal Columns</a:t>
            </a:r>
            <a:endParaRPr lang="en-US" sz="3200" dirty="0" smtClean="0">
              <a:solidFill>
                <a:srgbClr val="FFFF00"/>
              </a:solidFill>
            </a:endParaRPr>
          </a:p>
        </p:txBody>
      </p:sp>
      <p:pic>
        <p:nvPicPr>
          <p:cNvPr id="3" name="Picture 2"/>
          <p:cNvPicPr>
            <a:picLocks noChangeAspect="1"/>
          </p:cNvPicPr>
          <p:nvPr/>
        </p:nvPicPr>
        <p:blipFill>
          <a:blip r:embed="rId3"/>
          <a:stretch>
            <a:fillRect/>
          </a:stretch>
        </p:blipFill>
        <p:spPr>
          <a:xfrm>
            <a:off x="1570038" y="2178982"/>
            <a:ext cx="8754697" cy="562053"/>
          </a:xfrm>
          <a:prstGeom prst="rect">
            <a:avLst/>
          </a:prstGeom>
        </p:spPr>
      </p:pic>
      <p:sp>
        <p:nvSpPr>
          <p:cNvPr id="4" name="TextBox 3"/>
          <p:cNvSpPr txBox="1"/>
          <p:nvPr/>
        </p:nvSpPr>
        <p:spPr>
          <a:xfrm>
            <a:off x="1570038" y="3275462"/>
            <a:ext cx="8911443" cy="677108"/>
          </a:xfrm>
          <a:prstGeom prst="rect">
            <a:avLst/>
          </a:prstGeom>
          <a:noFill/>
        </p:spPr>
        <p:txBody>
          <a:bodyPr wrap="square" rtlCol="0">
            <a:spAutoFit/>
          </a:bodyPr>
          <a:lstStyle/>
          <a:p>
            <a:r>
              <a:rPr lang="en-US" dirty="0"/>
              <a:t>The following example shows how to get a three equal-width columns starting at tablets and scaling to large </a:t>
            </a:r>
            <a:r>
              <a:rPr lang="en-US" sz="2000" dirty="0"/>
              <a:t>desktops</a:t>
            </a:r>
            <a:r>
              <a:rPr lang="en-US" dirty="0"/>
              <a:t>. On mobile phones, the columns will automatically stack:</a:t>
            </a:r>
            <a:endParaRPr lang="en-US" dirty="0"/>
          </a:p>
        </p:txBody>
      </p:sp>
      <p:pic>
        <p:nvPicPr>
          <p:cNvPr id="5" name="Picture 4"/>
          <p:cNvPicPr>
            <a:picLocks noChangeAspect="1"/>
          </p:cNvPicPr>
          <p:nvPr/>
        </p:nvPicPr>
        <p:blipFill>
          <a:blip r:embed="rId4"/>
          <a:stretch>
            <a:fillRect/>
          </a:stretch>
        </p:blipFill>
        <p:spPr>
          <a:xfrm>
            <a:off x="1689117" y="4328984"/>
            <a:ext cx="7359349" cy="1959200"/>
          </a:xfrm>
          <a:prstGeom prst="rect">
            <a:avLst/>
          </a:prstGeom>
        </p:spPr>
      </p:pic>
    </p:spTree>
    <p:extLst>
      <p:ext uri="{BB962C8B-B14F-4D97-AF65-F5344CB8AC3E}">
        <p14:creationId xmlns:p14="http://schemas.microsoft.com/office/powerpoint/2010/main" val="2408536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70038" y="809626"/>
            <a:ext cx="10439400" cy="877887"/>
          </a:xfrm>
        </p:spPr>
        <p:txBody>
          <a:bodyPr rtlCol="0">
            <a:noAutofit/>
          </a:bodyPr>
          <a:lstStyle/>
          <a:p>
            <a:r>
              <a:rPr lang="en-IN" sz="3200" dirty="0">
                <a:solidFill>
                  <a:srgbClr val="FFFF00"/>
                </a:solidFill>
                <a:latin typeface="Arial" panose="020B0604020202020204" pitchFamily="34" charset="0"/>
                <a:cs typeface="Arial" panose="020B0604020202020204" pitchFamily="34" charset="0"/>
              </a:rPr>
              <a:t>Bootstrap Grid System Example</a:t>
            </a:r>
            <a:r>
              <a:rPr lang="en-IN" sz="3200" dirty="0" smtClean="0">
                <a:solidFill>
                  <a:srgbClr val="FFFF00"/>
                </a:solidFill>
                <a:latin typeface="Arial" panose="020B0604020202020204" pitchFamily="34" charset="0"/>
                <a:cs typeface="Arial" panose="020B0604020202020204" pitchFamily="34" charset="0"/>
              </a:rPr>
              <a:t>: </a:t>
            </a:r>
            <a:r>
              <a:rPr lang="en-US" sz="3200" dirty="0"/>
              <a:t>Two Unequal </a:t>
            </a:r>
            <a:r>
              <a:rPr lang="en-US" sz="3200" dirty="0" smtClean="0"/>
              <a:t>Columns</a:t>
            </a:r>
            <a:endParaRPr lang="en-US" sz="3200" dirty="0" smtClean="0">
              <a:solidFill>
                <a:srgbClr val="FFFF00"/>
              </a:solidFill>
            </a:endParaRPr>
          </a:p>
        </p:txBody>
      </p:sp>
      <p:sp>
        <p:nvSpPr>
          <p:cNvPr id="4" name="TextBox 3"/>
          <p:cNvSpPr txBox="1"/>
          <p:nvPr/>
        </p:nvSpPr>
        <p:spPr>
          <a:xfrm>
            <a:off x="1570038" y="2725078"/>
            <a:ext cx="8911443" cy="830997"/>
          </a:xfrm>
          <a:prstGeom prst="rect">
            <a:avLst/>
          </a:prstGeom>
          <a:noFill/>
        </p:spPr>
        <p:txBody>
          <a:bodyPr wrap="square" rtlCol="0">
            <a:spAutoFit/>
          </a:bodyPr>
          <a:lstStyle/>
          <a:p>
            <a:r>
              <a:rPr lang="en-US" sz="2400" dirty="0"/>
              <a:t>The following example shows how to get two various-width columns starting at tablets and scaling to large desktops</a:t>
            </a:r>
            <a:r>
              <a:rPr lang="en-US" sz="2400" dirty="0" smtClean="0"/>
              <a:t>:</a:t>
            </a:r>
            <a:endParaRPr lang="en-US" sz="2400" dirty="0"/>
          </a:p>
        </p:txBody>
      </p:sp>
      <p:pic>
        <p:nvPicPr>
          <p:cNvPr id="2" name="Picture 1"/>
          <p:cNvPicPr>
            <a:picLocks noChangeAspect="1"/>
          </p:cNvPicPr>
          <p:nvPr/>
        </p:nvPicPr>
        <p:blipFill>
          <a:blip r:embed="rId3"/>
          <a:stretch>
            <a:fillRect/>
          </a:stretch>
        </p:blipFill>
        <p:spPr>
          <a:xfrm>
            <a:off x="1634121" y="1775572"/>
            <a:ext cx="8783276" cy="638264"/>
          </a:xfrm>
          <a:prstGeom prst="rect">
            <a:avLst/>
          </a:prstGeom>
        </p:spPr>
      </p:pic>
      <p:pic>
        <p:nvPicPr>
          <p:cNvPr id="6" name="Picture 5"/>
          <p:cNvPicPr>
            <a:picLocks noChangeAspect="1"/>
          </p:cNvPicPr>
          <p:nvPr/>
        </p:nvPicPr>
        <p:blipFill>
          <a:blip r:embed="rId4"/>
          <a:stretch>
            <a:fillRect/>
          </a:stretch>
        </p:blipFill>
        <p:spPr>
          <a:xfrm>
            <a:off x="1634121" y="4131613"/>
            <a:ext cx="6247170" cy="1545856"/>
          </a:xfrm>
          <a:prstGeom prst="rect">
            <a:avLst/>
          </a:prstGeom>
        </p:spPr>
      </p:pic>
    </p:spTree>
    <p:extLst>
      <p:ext uri="{BB962C8B-B14F-4D97-AF65-F5344CB8AC3E}">
        <p14:creationId xmlns:p14="http://schemas.microsoft.com/office/powerpoint/2010/main" val="195806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70038" y="809626"/>
            <a:ext cx="10439400" cy="877887"/>
          </a:xfrm>
        </p:spPr>
        <p:txBody>
          <a:bodyPr rtlCol="0">
            <a:noAutofit/>
          </a:bodyPr>
          <a:lstStyle/>
          <a:p>
            <a:pPr marL="342900" indent="-342900">
              <a:defRPr/>
            </a:pPr>
            <a:r>
              <a:rPr lang="en-IN" sz="3200" dirty="0">
                <a:solidFill>
                  <a:srgbClr val="FFFF00"/>
                </a:solidFill>
                <a:latin typeface="Arial" panose="020B0604020202020204" pitchFamily="34" charset="0"/>
                <a:cs typeface="Arial" panose="020B0604020202020204" pitchFamily="34" charset="0"/>
              </a:rPr>
              <a:t>Bootstrap Grid System Example: Stacked-to-horizontal </a:t>
            </a:r>
            <a:endParaRPr lang="en-US" sz="3200" dirty="0" smtClean="0">
              <a:solidFill>
                <a:srgbClr val="FFFF00"/>
              </a:solidFill>
            </a:endParaRPr>
          </a:p>
        </p:txBody>
      </p:sp>
      <p:pic>
        <p:nvPicPr>
          <p:cNvPr id="35843"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570038" y="1687513"/>
            <a:ext cx="9566275" cy="4645025"/>
          </a:xfrm>
        </p:spPr>
      </p:pic>
    </p:spTree>
    <p:extLst>
      <p:ext uri="{BB962C8B-B14F-4D97-AF65-F5344CB8AC3E}">
        <p14:creationId xmlns:p14="http://schemas.microsoft.com/office/powerpoint/2010/main" val="125710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136" y="338503"/>
            <a:ext cx="11410682" cy="5416868"/>
          </a:xfrm>
          <a:prstGeom prst="rect">
            <a:avLst/>
          </a:prstGeom>
          <a:noFill/>
        </p:spPr>
        <p:txBody>
          <a:bodyPr wrap="square" rtlCol="0">
            <a:spAutoFit/>
          </a:bodyPr>
          <a:lstStyle/>
          <a:p>
            <a:endParaRPr lang="en-US" dirty="0" smtClean="0"/>
          </a:p>
          <a:p>
            <a:r>
              <a:rPr lang="en-IN" sz="3200" dirty="0">
                <a:solidFill>
                  <a:srgbClr val="FFFF00"/>
                </a:solidFill>
              </a:rPr>
              <a:t>History</a:t>
            </a:r>
            <a:endParaRPr lang="en-US" sz="3200" dirty="0">
              <a:solidFill>
                <a:srgbClr val="FFFF00"/>
              </a:solidFill>
            </a:endParaRPr>
          </a:p>
          <a:p>
            <a:pPr marL="457200" indent="-457200">
              <a:buFont typeface="+mj-lt"/>
              <a:buAutoNum type="arabicPeriod"/>
            </a:pPr>
            <a:r>
              <a:rPr lang="en-US" sz="2400" b="1" dirty="0"/>
              <a:t>Bootstrap was developed by Mark Otto and Jacob Thornton at Twitter (Twitter Blueprint). It was released as an open source product in August 2011 on </a:t>
            </a:r>
            <a:r>
              <a:rPr lang="en-US" sz="2400" b="1" dirty="0" err="1"/>
              <a:t>GitHub</a:t>
            </a:r>
            <a:r>
              <a:rPr lang="en-US" sz="2400" b="1" dirty="0"/>
              <a:t>.</a:t>
            </a:r>
          </a:p>
          <a:p>
            <a:pPr marL="457200" indent="-457200">
              <a:buFont typeface="+mj-lt"/>
              <a:buAutoNum type="arabicPeriod"/>
            </a:pPr>
            <a:r>
              <a:rPr lang="en-US" sz="2400" b="1" dirty="0"/>
              <a:t>Version 2.0 supports Responsive web design.</a:t>
            </a:r>
          </a:p>
          <a:p>
            <a:pPr marL="457200" indent="-457200">
              <a:buFont typeface="+mj-lt"/>
              <a:buAutoNum type="arabicPeriod"/>
            </a:pPr>
            <a:r>
              <a:rPr lang="en-US" sz="2400" b="1" dirty="0"/>
              <a:t>Version 3.0 adopted a mobile- first design.</a:t>
            </a:r>
          </a:p>
          <a:p>
            <a:pPr marL="457200" indent="-457200">
              <a:buFont typeface="+mj-lt"/>
              <a:buAutoNum type="arabicPeriod"/>
            </a:pPr>
            <a:r>
              <a:rPr lang="en-US" sz="2400" b="1" dirty="0"/>
              <a:t>Version 4.0 alpha added Sass and </a:t>
            </a:r>
            <a:r>
              <a:rPr lang="en-US" sz="2400" b="1" dirty="0" err="1"/>
              <a:t>Flexbox</a:t>
            </a:r>
            <a:r>
              <a:rPr lang="en-US" sz="2400" b="1" dirty="0"/>
              <a:t> support.</a:t>
            </a:r>
          </a:p>
          <a:p>
            <a:r>
              <a:rPr lang="en-IN" altLang="en-US" sz="3200" dirty="0">
                <a:solidFill>
                  <a:srgbClr val="FFFF00"/>
                </a:solidFill>
              </a:rPr>
              <a:t>What Bootstrap Package Includes</a:t>
            </a:r>
            <a:r>
              <a:rPr lang="en-IN" altLang="en-US" sz="3200" dirty="0">
                <a:solidFill>
                  <a:srgbClr val="FFFF00"/>
                </a:solidFill>
              </a:rPr>
              <a:t>?</a:t>
            </a:r>
          </a:p>
          <a:p>
            <a:pPr marL="457200" indent="-457200">
              <a:buFont typeface="+mj-lt"/>
              <a:buAutoNum type="arabicPeriod"/>
            </a:pPr>
            <a:r>
              <a:rPr lang="en-US" sz="2400" b="1" dirty="0">
                <a:solidFill>
                  <a:srgbClr val="00B0F0"/>
                </a:solidFill>
              </a:rPr>
              <a:t>Scaffolding: </a:t>
            </a:r>
            <a:r>
              <a:rPr lang="en-US" sz="2400" b="1" dirty="0"/>
              <a:t>Bootstrap provides a basic structure with Grid System, link styles, background.  </a:t>
            </a:r>
          </a:p>
          <a:p>
            <a:pPr marL="457200" indent="-457200">
              <a:buFont typeface="+mj-lt"/>
              <a:buAutoNum type="arabicPeriod"/>
            </a:pPr>
            <a:r>
              <a:rPr lang="en-US" sz="2400" b="1" dirty="0">
                <a:solidFill>
                  <a:srgbClr val="00B0F0"/>
                </a:solidFill>
              </a:rPr>
              <a:t>CSS: </a:t>
            </a:r>
            <a:r>
              <a:rPr lang="en-US" sz="2400" b="1" dirty="0"/>
              <a:t>Bootstrap comes with feature of global CSS settings, fundamental HTML elements and enhanced with extensible classes, and an advanced grid system.  </a:t>
            </a:r>
          </a:p>
          <a:p>
            <a:pPr marL="457200" indent="-457200">
              <a:buFont typeface="+mj-lt"/>
              <a:buAutoNum type="arabicPeriod"/>
            </a:pPr>
            <a:r>
              <a:rPr lang="en-US" sz="2400" b="1" dirty="0">
                <a:solidFill>
                  <a:srgbClr val="00B0F0"/>
                </a:solidFill>
              </a:rPr>
              <a:t>Components</a:t>
            </a:r>
            <a:r>
              <a:rPr lang="en-US" sz="2400" b="1" dirty="0"/>
              <a:t>: Bootstrap contains over a dozen reusable components built to provide iconography, dropdowns, navigation, alerts, popovers, and much more. </a:t>
            </a:r>
            <a:endParaRPr lang="en-US" sz="2400" b="1" dirty="0"/>
          </a:p>
        </p:txBody>
      </p:sp>
    </p:spTree>
    <p:extLst>
      <p:ext uri="{BB962C8B-B14F-4D97-AF65-F5344CB8AC3E}">
        <p14:creationId xmlns:p14="http://schemas.microsoft.com/office/powerpoint/2010/main" val="265635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056287" y="191141"/>
            <a:ext cx="8596312" cy="958850"/>
          </a:xfrm>
        </p:spPr>
        <p:txBody>
          <a:bodyPr rtlCol="0">
            <a:normAutofit/>
          </a:bodyPr>
          <a:lstStyle/>
          <a:p>
            <a:pPr eaLnBrk="1" fontAlgn="auto" hangingPunct="1">
              <a:spcAft>
                <a:spcPts val="0"/>
              </a:spcAft>
              <a:defRPr/>
            </a:pPr>
            <a:r>
              <a:rPr lang="en-IN" sz="3200" dirty="0" smtClean="0">
                <a:solidFill>
                  <a:srgbClr val="FFFF00"/>
                </a:solidFill>
                <a:latin typeface="Arial" panose="020B0604020202020204" pitchFamily="34" charset="0"/>
                <a:cs typeface="Arial" panose="020B0604020202020204" pitchFamily="34" charset="0"/>
              </a:rPr>
              <a:t>Stacked-to-horizontal </a:t>
            </a:r>
            <a:endParaRPr lang="en-US" sz="3200" dirty="0" smtClean="0">
              <a:solidFill>
                <a:srgbClr val="FFFF00"/>
              </a:solidFill>
            </a:endParaRPr>
          </a:p>
        </p:txBody>
      </p:sp>
      <p:sp>
        <p:nvSpPr>
          <p:cNvPr id="3" name="Content Placeholder 2"/>
          <p:cNvSpPr>
            <a:spLocks noGrp="1"/>
          </p:cNvSpPr>
          <p:nvPr>
            <p:ph idx="1"/>
          </p:nvPr>
        </p:nvSpPr>
        <p:spPr>
          <a:xfrm>
            <a:off x="1592263" y="1409226"/>
            <a:ext cx="9748837" cy="5899150"/>
          </a:xfrm>
        </p:spPr>
        <p:txBody>
          <a:bodyPr rtlCol="0">
            <a:normAutofit/>
          </a:bodyPr>
          <a:lstStyle/>
          <a:p>
            <a:pPr lvl="1" eaLnBrk="1" fontAlgn="auto" hangingPunct="1">
              <a:spcAft>
                <a:spcPts val="0"/>
              </a:spcAft>
              <a:buFont typeface="Arial" panose="020B0604020202020204" pitchFamily="34" charset="0"/>
              <a:buChar char="•"/>
              <a:defRPr/>
            </a:pPr>
            <a:r>
              <a:rPr lang="en-IN" sz="2800" dirty="0" smtClean="0">
                <a:solidFill>
                  <a:schemeClr val="tx1"/>
                </a:solidFill>
                <a:latin typeface="Arial" panose="020B0604020202020204" pitchFamily="34" charset="0"/>
                <a:cs typeface="Arial" panose="020B0604020202020204" pitchFamily="34" charset="0"/>
              </a:rPr>
              <a:t>Container class is added to ensure the proper centering and maximum width of the layout.</a:t>
            </a:r>
            <a:endParaRPr lang="en-IN" sz="2800" dirty="0">
              <a:solidFill>
                <a:schemeClr val="tx1"/>
              </a:solidFill>
              <a:latin typeface="Arial" panose="020B0604020202020204" pitchFamily="34" charset="0"/>
              <a:cs typeface="Arial" panose="020B0604020202020204" pitchFamily="34" charset="0"/>
            </a:endParaRPr>
          </a:p>
          <a:p>
            <a:pPr lvl="1" eaLnBrk="1" fontAlgn="auto" hangingPunct="1">
              <a:spcAft>
                <a:spcPts val="0"/>
              </a:spcAft>
              <a:buFont typeface="Arial" panose="020B0604020202020204" pitchFamily="34" charset="0"/>
              <a:buChar char="•"/>
              <a:defRPr/>
            </a:pPr>
            <a:r>
              <a:rPr lang="en-US" sz="2800" dirty="0">
                <a:solidFill>
                  <a:schemeClr val="tx1"/>
                </a:solidFill>
                <a:latin typeface="Arial" panose="020B0604020202020204" pitchFamily="34" charset="0"/>
                <a:cs typeface="Arial" panose="020B0604020202020204" pitchFamily="34" charset="0"/>
              </a:rPr>
              <a:t>Once container is added, </a:t>
            </a:r>
            <a:r>
              <a:rPr lang="en-US" sz="2800" dirty="0" smtClean="0">
                <a:solidFill>
                  <a:schemeClr val="tx1"/>
                </a:solidFill>
                <a:latin typeface="Arial" panose="020B0604020202020204" pitchFamily="34" charset="0"/>
                <a:cs typeface="Arial" panose="020B0604020202020204" pitchFamily="34" charset="0"/>
              </a:rPr>
              <a:t>we need </a:t>
            </a:r>
            <a:r>
              <a:rPr lang="en-US" sz="2800" dirty="0">
                <a:solidFill>
                  <a:schemeClr val="tx1"/>
                </a:solidFill>
                <a:latin typeface="Arial" panose="020B0604020202020204" pitchFamily="34" charset="0"/>
                <a:cs typeface="Arial" panose="020B0604020202020204" pitchFamily="34" charset="0"/>
              </a:rPr>
              <a:t>to think in terms of rows. Add </a:t>
            </a:r>
            <a:r>
              <a:rPr lang="en-US" sz="2800" b="1" dirty="0">
                <a:solidFill>
                  <a:srgbClr val="00B0F0"/>
                </a:solidFill>
                <a:latin typeface="Arial" panose="020B0604020202020204" pitchFamily="34" charset="0"/>
                <a:cs typeface="Arial" panose="020B0604020202020204" pitchFamily="34" charset="0"/>
              </a:rPr>
              <a:t>&lt;div class = "row"&gt;...&lt;/div&gt;</a:t>
            </a:r>
            <a:r>
              <a:rPr lang="en-US" sz="2800" dirty="0">
                <a:solidFill>
                  <a:schemeClr val="tx1"/>
                </a:solidFill>
                <a:latin typeface="Arial" panose="020B0604020202020204" pitchFamily="34" charset="0"/>
                <a:cs typeface="Arial" panose="020B0604020202020204" pitchFamily="34" charset="0"/>
              </a:rPr>
              <a:t> and columns </a:t>
            </a:r>
            <a:r>
              <a:rPr lang="en-US" sz="2800" b="1" dirty="0">
                <a:solidFill>
                  <a:srgbClr val="00B0F0"/>
                </a:solidFill>
                <a:latin typeface="Arial" panose="020B0604020202020204" pitchFamily="34" charset="0"/>
                <a:cs typeface="Arial" panose="020B0604020202020204" pitchFamily="34" charset="0"/>
              </a:rPr>
              <a:t>&lt;div class = "col-md-6"&gt;&lt;/div&gt;</a:t>
            </a:r>
            <a:r>
              <a:rPr lang="en-US" sz="2800" dirty="0">
                <a:solidFill>
                  <a:schemeClr val="tx1"/>
                </a:solidFill>
                <a:latin typeface="Arial" panose="020B0604020202020204" pitchFamily="34" charset="0"/>
                <a:cs typeface="Arial" panose="020B0604020202020204" pitchFamily="34" charset="0"/>
              </a:rPr>
              <a:t> inside the </a:t>
            </a:r>
            <a:r>
              <a:rPr lang="en-US" sz="2800" dirty="0" smtClean="0">
                <a:solidFill>
                  <a:schemeClr val="tx1"/>
                </a:solidFill>
                <a:latin typeface="Arial" panose="020B0604020202020204" pitchFamily="34" charset="0"/>
                <a:cs typeface="Arial" panose="020B0604020202020204" pitchFamily="34" charset="0"/>
              </a:rPr>
              <a:t>rows</a:t>
            </a:r>
          </a:p>
          <a:p>
            <a:pPr lvl="1" eaLnBrk="1" fontAlgn="auto" hangingPunct="1">
              <a:spcAft>
                <a:spcPts val="0"/>
              </a:spcAft>
              <a:buFont typeface="Arial" panose="020B0604020202020204" pitchFamily="34" charset="0"/>
              <a:buChar char="•"/>
              <a:defRPr/>
            </a:pPr>
            <a:r>
              <a:rPr lang="en-US" sz="2800" dirty="0" smtClean="0">
                <a:solidFill>
                  <a:schemeClr val="tx1"/>
                </a:solidFill>
                <a:latin typeface="Arial" panose="020B0604020202020204" pitchFamily="34" charset="0"/>
                <a:cs typeface="Arial" panose="020B0604020202020204" pitchFamily="34" charset="0"/>
              </a:rPr>
              <a:t>In the example </a:t>
            </a:r>
            <a:r>
              <a:rPr lang="en-US" sz="2800" dirty="0">
                <a:solidFill>
                  <a:schemeClr val="tx1"/>
                </a:solidFill>
                <a:latin typeface="Arial" panose="020B0604020202020204" pitchFamily="34" charset="0"/>
                <a:cs typeface="Arial" panose="020B0604020202020204" pitchFamily="34" charset="0"/>
              </a:rPr>
              <a:t>we have two columns each made of 6 units </a:t>
            </a:r>
            <a:r>
              <a:rPr lang="en-US" sz="2800" dirty="0" smtClean="0">
                <a:solidFill>
                  <a:schemeClr val="tx1"/>
                </a:solidFill>
                <a:latin typeface="Arial" panose="020B0604020202020204" pitchFamily="34" charset="0"/>
                <a:cs typeface="Arial" panose="020B0604020202020204" pitchFamily="34" charset="0"/>
              </a:rPr>
              <a:t>wide.(6+6 =12</a:t>
            </a:r>
            <a:r>
              <a:rPr lang="en-US" sz="2800" dirty="0" smtClean="0">
                <a:solidFill>
                  <a:schemeClr val="tx1"/>
                </a:solidFill>
                <a:latin typeface="Arial" panose="020B0604020202020204" pitchFamily="34" charset="0"/>
                <a:cs typeface="Arial" panose="020B0604020202020204" pitchFamily="34" charset="0"/>
              </a:rPr>
              <a:t>).</a:t>
            </a:r>
          </a:p>
          <a:p>
            <a:pPr lvl="1" eaLnBrk="1" fontAlgn="auto" hangingPunct="1">
              <a:spcAft>
                <a:spcPts val="0"/>
              </a:spcAft>
              <a:buFont typeface="Arial" panose="020B0604020202020204" pitchFamily="34" charset="0"/>
              <a:buChar char="•"/>
              <a:defRPr/>
            </a:pP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59314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619250" y="177421"/>
            <a:ext cx="10253663" cy="900113"/>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Column Wrapping</a:t>
            </a:r>
          </a:p>
        </p:txBody>
      </p:sp>
      <p:sp>
        <p:nvSpPr>
          <p:cNvPr id="39939" name="Content Placeholder 2"/>
          <p:cNvSpPr>
            <a:spLocks noGrp="1"/>
          </p:cNvSpPr>
          <p:nvPr>
            <p:ph idx="1"/>
          </p:nvPr>
        </p:nvSpPr>
        <p:spPr>
          <a:xfrm>
            <a:off x="1619250" y="1350963"/>
            <a:ext cx="8596313" cy="3881437"/>
          </a:xfrm>
        </p:spPr>
        <p:txBody>
          <a:bodyPr/>
          <a:lstStyle/>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More than 12 columns are placed within a single row, Each group of extra columns will wrap onto a new line.</a:t>
            </a:r>
          </a:p>
        </p:txBody>
      </p:sp>
    </p:spTree>
    <p:extLst>
      <p:ext uri="{BB962C8B-B14F-4D97-AF65-F5344CB8AC3E}">
        <p14:creationId xmlns:p14="http://schemas.microsoft.com/office/powerpoint/2010/main" val="2119154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50988" y="166688"/>
            <a:ext cx="8596312" cy="1092200"/>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Responsive column resets</a:t>
            </a:r>
          </a:p>
        </p:txBody>
      </p:sp>
      <p:sp>
        <p:nvSpPr>
          <p:cNvPr id="40963" name="Content Placeholder 2"/>
          <p:cNvSpPr>
            <a:spLocks noGrp="1"/>
          </p:cNvSpPr>
          <p:nvPr>
            <p:ph idx="1"/>
          </p:nvPr>
        </p:nvSpPr>
        <p:spPr>
          <a:xfrm>
            <a:off x="1550988" y="1258888"/>
            <a:ext cx="9148762" cy="3900487"/>
          </a:xfrm>
        </p:spPr>
        <p:txBody>
          <a:bodyPr/>
          <a:lstStyle/>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Assume that four tiers of grids available, we run into issues where at certain breakpoints.</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Columns are don’t clear quite right as one is taller than the other.</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To fix this issue, We can use class </a:t>
            </a:r>
            <a:r>
              <a:rPr lang="en-US" altLang="en-US" sz="2800" dirty="0" smtClean="0">
                <a:solidFill>
                  <a:srgbClr val="FF0000"/>
                </a:solidFill>
                <a:latin typeface="Arial" panose="020B0604020202020204" pitchFamily="34" charset="0"/>
                <a:cs typeface="Arial" panose="020B0604020202020204" pitchFamily="34" charset="0"/>
              </a:rPr>
              <a:t>.</a:t>
            </a:r>
            <a:r>
              <a:rPr lang="en-US" altLang="en-US" sz="2800" dirty="0" err="1" smtClean="0">
                <a:solidFill>
                  <a:srgbClr val="FF0000"/>
                </a:solidFill>
                <a:latin typeface="Arial" panose="020B0604020202020204" pitchFamily="34" charset="0"/>
                <a:cs typeface="Arial" panose="020B0604020202020204" pitchFamily="34" charset="0"/>
              </a:rPr>
              <a:t>clearfix</a:t>
            </a:r>
            <a:r>
              <a:rPr lang="en-US" altLang="en-US" sz="28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2801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0" y="382588"/>
            <a:ext cx="8910638" cy="1281112"/>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Offsetting columns</a:t>
            </a:r>
          </a:p>
        </p:txBody>
      </p:sp>
      <p:sp>
        <p:nvSpPr>
          <p:cNvPr id="41987" name="Content Placeholder 2"/>
          <p:cNvSpPr>
            <a:spLocks noGrp="1"/>
          </p:cNvSpPr>
          <p:nvPr>
            <p:ph idx="1"/>
          </p:nvPr>
        </p:nvSpPr>
        <p:spPr>
          <a:xfrm>
            <a:off x="1524000" y="1444883"/>
            <a:ext cx="9612313" cy="3776662"/>
          </a:xfrm>
        </p:spPr>
        <p:txBody>
          <a:bodyPr/>
          <a:lstStyle/>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It can be used for push columns over for more spacing.</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.col-md-offset-* class increases the left margin of a column range form 1 to 11.</a:t>
            </a:r>
          </a:p>
          <a:p>
            <a:pPr eaLnBrk="1" hangingPunct="1">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Offset class moves the content to the right depending upon the given value.</a:t>
            </a:r>
          </a:p>
        </p:txBody>
      </p:sp>
    </p:spTree>
    <p:extLst>
      <p:ext uri="{BB962C8B-B14F-4D97-AF65-F5344CB8AC3E}">
        <p14:creationId xmlns:p14="http://schemas.microsoft.com/office/powerpoint/2010/main" val="187010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609725" y="392113"/>
            <a:ext cx="8912225" cy="1246187"/>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Nesting columns</a:t>
            </a:r>
          </a:p>
        </p:txBody>
      </p:sp>
      <p:sp>
        <p:nvSpPr>
          <p:cNvPr id="43011" name="Content Placeholder 2"/>
          <p:cNvSpPr>
            <a:spLocks noGrp="1"/>
          </p:cNvSpPr>
          <p:nvPr>
            <p:ph idx="1"/>
          </p:nvPr>
        </p:nvSpPr>
        <p:spPr>
          <a:xfrm>
            <a:off x="1609725" y="1519238"/>
            <a:ext cx="9117013" cy="4403725"/>
          </a:xfrm>
        </p:spPr>
        <p:txBody>
          <a:bodyPr/>
          <a:lstStyle/>
          <a:p>
            <a:pPr eaLnBrk="1" hangingPunct="1">
              <a:lnSpc>
                <a:spcPct val="150000"/>
              </a:lnSpc>
              <a:buFont typeface="Arial" panose="020B0604020202020204" pitchFamily="34" charset="0"/>
              <a:buChar char="•"/>
            </a:pPr>
            <a:r>
              <a:rPr lang="en-US" altLang="en-US" sz="2800" smtClean="0">
                <a:solidFill>
                  <a:schemeClr val="tx1"/>
                </a:solidFill>
                <a:latin typeface="Arial" panose="020B0604020202020204" pitchFamily="34" charset="0"/>
                <a:cs typeface="Arial" panose="020B0604020202020204" pitchFamily="34" charset="0"/>
              </a:rPr>
              <a:t>To nest your content with the default grid, add a new row and set of columns within an existing column. </a:t>
            </a:r>
          </a:p>
          <a:p>
            <a:pPr eaLnBrk="1" hangingPunct="1">
              <a:lnSpc>
                <a:spcPct val="150000"/>
              </a:lnSpc>
              <a:buFont typeface="Arial" panose="020B0604020202020204" pitchFamily="34" charset="0"/>
              <a:buChar char="•"/>
            </a:pPr>
            <a:r>
              <a:rPr lang="en-US" altLang="en-US" sz="2800" smtClean="0">
                <a:solidFill>
                  <a:schemeClr val="tx1"/>
                </a:solidFill>
                <a:latin typeface="Arial" panose="020B0604020202020204" pitchFamily="34" charset="0"/>
                <a:cs typeface="Arial" panose="020B0604020202020204" pitchFamily="34" charset="0"/>
              </a:rPr>
              <a:t>Nested rows should include a set of columns that add up to 12. </a:t>
            </a:r>
          </a:p>
        </p:txBody>
      </p:sp>
    </p:spTree>
    <p:extLst>
      <p:ext uri="{BB962C8B-B14F-4D97-AF65-F5344CB8AC3E}">
        <p14:creationId xmlns:p14="http://schemas.microsoft.com/office/powerpoint/2010/main" val="3525574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597025" y="0"/>
            <a:ext cx="8910638" cy="1281113"/>
          </a:xfrm>
        </p:spPr>
        <p:txBody>
          <a:bodyPr>
            <a:normAutofit/>
          </a:bodyPr>
          <a:lstStyle/>
          <a:p>
            <a:r>
              <a:rPr lang="en-US" altLang="en-US" sz="3200" dirty="0" smtClean="0">
                <a:solidFill>
                  <a:srgbClr val="FFFF00"/>
                </a:solidFill>
                <a:latin typeface="Arial" panose="020B0604020202020204" pitchFamily="34" charset="0"/>
                <a:cs typeface="Arial" panose="020B0604020202020204" pitchFamily="34" charset="0"/>
              </a:rPr>
              <a:t>Column Ordering</a:t>
            </a:r>
            <a:endParaRPr lang="en-US" altLang="en-US" sz="3200" dirty="0" smtClean="0">
              <a:solidFill>
                <a:srgbClr val="FFFF00"/>
              </a:solidFill>
            </a:endParaRPr>
          </a:p>
        </p:txBody>
      </p:sp>
      <p:sp>
        <p:nvSpPr>
          <p:cNvPr id="44035" name="Content Placeholder 2"/>
          <p:cNvSpPr>
            <a:spLocks noGrp="1"/>
          </p:cNvSpPr>
          <p:nvPr>
            <p:ph idx="1"/>
          </p:nvPr>
        </p:nvSpPr>
        <p:spPr>
          <a:xfrm>
            <a:off x="1597025" y="1442303"/>
            <a:ext cx="8915400" cy="3776663"/>
          </a:xfrm>
        </p:spPr>
        <p:txBody>
          <a:bodyPr/>
          <a:lstStyle/>
          <a:p>
            <a:pPr>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To write columns in an order and show them in one another one by using push and pull modifier classes where ranges form 1 to 11.</a:t>
            </a:r>
          </a:p>
          <a:p>
            <a:pPr>
              <a:buFont typeface="Arial" panose="020B0604020202020204" pitchFamily="34" charset="0"/>
              <a:buChar char="•"/>
            </a:pPr>
            <a:r>
              <a:rPr lang="en-US" altLang="en-US" sz="2800" u="sng" dirty="0" smtClean="0">
                <a:solidFill>
                  <a:schemeClr val="tx1"/>
                </a:solidFill>
                <a:latin typeface="Arial" panose="020B0604020202020204" pitchFamily="34" charset="0"/>
                <a:cs typeface="Arial" panose="020B0604020202020204" pitchFamily="34" charset="0"/>
              </a:rPr>
              <a:t>Syntax:</a:t>
            </a:r>
          </a:p>
          <a:p>
            <a:pPr>
              <a:buFont typeface="Arial" panose="020B0604020202020204" pitchFamily="34" charset="0"/>
              <a:buChar char="•"/>
            </a:pPr>
            <a:r>
              <a:rPr lang="en-US" altLang="en-US" sz="2800" b="1" dirty="0" smtClean="0">
                <a:solidFill>
                  <a:schemeClr val="tx1"/>
                </a:solidFill>
              </a:rPr>
              <a:t>.col-md-push-* </a:t>
            </a:r>
          </a:p>
          <a:p>
            <a:pPr>
              <a:buFont typeface="Arial" panose="020B0604020202020204" pitchFamily="34" charset="0"/>
              <a:buChar char="•"/>
            </a:pPr>
            <a:r>
              <a:rPr lang="en-US" altLang="en-US" sz="2800" b="1" dirty="0" smtClean="0">
                <a:solidFill>
                  <a:schemeClr val="tx1"/>
                </a:solidFill>
              </a:rPr>
              <a:t>.col-md-pull-*</a:t>
            </a:r>
            <a:endParaRPr lang="en-US" altLang="en-US" sz="28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9498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00049" y="0"/>
            <a:ext cx="8596315" cy="833438"/>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Typography</a:t>
            </a:r>
            <a:r>
              <a:rPr lang="en-IN" altLang="en-US" sz="3200" dirty="0" smtClean="0">
                <a:solidFill>
                  <a:srgbClr val="FFFF00"/>
                </a:solidFill>
              </a:rPr>
              <a:t> </a:t>
            </a:r>
          </a:p>
        </p:txBody>
      </p:sp>
      <p:sp>
        <p:nvSpPr>
          <p:cNvPr id="55299" name="Content Placeholder 2"/>
          <p:cNvSpPr>
            <a:spLocks noGrp="1"/>
          </p:cNvSpPr>
          <p:nvPr>
            <p:ph idx="1"/>
          </p:nvPr>
        </p:nvSpPr>
        <p:spPr>
          <a:xfrm>
            <a:off x="800049" y="733425"/>
            <a:ext cx="10614027" cy="6124575"/>
          </a:xfrm>
        </p:spPr>
        <p:txBody>
          <a:bodyPr>
            <a:normAutofit/>
          </a:bodyPr>
          <a:lstStyle/>
          <a:p>
            <a:pPr algn="just" eaLnBrk="1" hangingPunct="1">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Bootstrap uses Helvetica </a:t>
            </a:r>
            <a:r>
              <a:rPr lang="en-IN" sz="2000" dirty="0" err="1" smtClean="0">
                <a:solidFill>
                  <a:schemeClr val="tx1"/>
                </a:solidFill>
                <a:latin typeface="Arial" panose="020B0604020202020204" pitchFamily="34" charset="0"/>
                <a:cs typeface="Arial" panose="020B0604020202020204" pitchFamily="34" charset="0"/>
              </a:rPr>
              <a:t>Neue</a:t>
            </a:r>
            <a:r>
              <a:rPr lang="en-IN" sz="2000" dirty="0" smtClean="0">
                <a:solidFill>
                  <a:schemeClr val="tx1"/>
                </a:solidFill>
                <a:latin typeface="Arial" panose="020B0604020202020204" pitchFamily="34" charset="0"/>
                <a:cs typeface="Arial" panose="020B0604020202020204" pitchFamily="34" charset="0"/>
              </a:rPr>
              <a:t>, Helvetica, Arial, and sans-serif in its default font stack. Using typography feature of Bootstrap you can create headings, paragraphs, lists and other inline elements.</a:t>
            </a:r>
          </a:p>
          <a:p>
            <a:pPr algn="just" eaLnBrk="1" hangingPunct="1">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Default font-size is 14px. with a line –height of 1.428.(Applied to &lt;body&gt; and all paragraphs).</a:t>
            </a:r>
          </a:p>
          <a:p>
            <a:pPr algn="just" eaLnBrk="1" hangingPunct="1">
              <a:buFont typeface="Arial" panose="020B0604020202020204" pitchFamily="34" charset="0"/>
              <a:buChar char="•"/>
              <a:defRPr/>
            </a:pPr>
            <a:r>
              <a:rPr lang="en-IN" sz="2000" dirty="0" smtClean="0">
                <a:solidFill>
                  <a:schemeClr val="tx1"/>
                </a:solidFill>
                <a:latin typeface="Arial" panose="020B0604020202020204" pitchFamily="34" charset="0"/>
                <a:cs typeface="Arial" panose="020B0604020202020204" pitchFamily="34" charset="0"/>
              </a:rPr>
              <a:t>Paragraph &lt;p&gt; </a:t>
            </a:r>
            <a:r>
              <a:rPr lang="en-US" sz="2000" dirty="0" smtClean="0">
                <a:solidFill>
                  <a:schemeClr val="tx1"/>
                </a:solidFill>
                <a:latin typeface="Arial" panose="020B0604020202020204" pitchFamily="34" charset="0"/>
                <a:cs typeface="Arial" panose="020B0604020202020204" pitchFamily="34" charset="0"/>
              </a:rPr>
              <a:t>elements have a bottom margin that equals half their computed line-height (10px by default).</a:t>
            </a:r>
            <a:endParaRPr lang="en-IN" sz="2000" dirty="0" smtClean="0">
              <a:solidFill>
                <a:schemeClr val="tx1"/>
              </a:solidFill>
              <a:latin typeface="Arial" panose="020B0604020202020204" pitchFamily="34" charset="0"/>
              <a:cs typeface="Arial" panose="020B0604020202020204" pitchFamily="34" charset="0"/>
            </a:endParaRPr>
          </a:p>
          <a:p>
            <a:pPr marL="0" indent="0" algn="just" eaLnBrk="1" hangingPunct="1">
              <a:buFont typeface="Wingdings 3" panose="05040102010807070707" pitchFamily="18" charset="2"/>
              <a:buNone/>
              <a:defRPr/>
            </a:pPr>
            <a:r>
              <a:rPr lang="en-IN" sz="2000" b="1" u="sng" dirty="0" smtClean="0">
                <a:solidFill>
                  <a:schemeClr val="tx1"/>
                </a:solidFill>
                <a:latin typeface="Arial" panose="020B0604020202020204" pitchFamily="34" charset="0"/>
                <a:cs typeface="Arial" panose="020B0604020202020204" pitchFamily="34" charset="0"/>
              </a:rPr>
              <a:t>Headings:</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All HTML headings (h1 to h6) are styled in Bootstrap. An example is as shown below: </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&lt;h1&gt;I'm Heading1 h1&lt;/h1&gt; </a:t>
            </a:r>
            <a:r>
              <a:rPr lang="en-IN" sz="2000" dirty="0" err="1" smtClean="0">
                <a:solidFill>
                  <a:schemeClr val="tx1"/>
                </a:solidFill>
                <a:latin typeface="Arial" panose="020B0604020202020204" pitchFamily="34" charset="0"/>
                <a:cs typeface="Arial" panose="020B0604020202020204" pitchFamily="34" charset="0"/>
              </a:rPr>
              <a:t>Semibold</a:t>
            </a:r>
            <a:r>
              <a:rPr lang="en-IN" sz="2000" dirty="0" smtClean="0">
                <a:solidFill>
                  <a:schemeClr val="tx1"/>
                </a:solidFill>
                <a:latin typeface="Arial" panose="020B0604020202020204" pitchFamily="34" charset="0"/>
                <a:cs typeface="Arial" panose="020B0604020202020204" pitchFamily="34" charset="0"/>
              </a:rPr>
              <a:t> 36px</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&lt;h2&gt;I'm Heading2 h2&lt;/h2&gt; </a:t>
            </a:r>
            <a:r>
              <a:rPr lang="en-IN" sz="2000" dirty="0" err="1" smtClean="0">
                <a:solidFill>
                  <a:schemeClr val="tx1"/>
                </a:solidFill>
                <a:latin typeface="Arial" panose="020B0604020202020204" pitchFamily="34" charset="0"/>
                <a:cs typeface="Arial" panose="020B0604020202020204" pitchFamily="34" charset="0"/>
              </a:rPr>
              <a:t>Semibold</a:t>
            </a:r>
            <a:r>
              <a:rPr lang="en-IN" sz="2000" dirty="0" smtClean="0">
                <a:solidFill>
                  <a:schemeClr val="tx1"/>
                </a:solidFill>
                <a:latin typeface="Arial" panose="020B0604020202020204" pitchFamily="34" charset="0"/>
                <a:cs typeface="Arial" panose="020B0604020202020204" pitchFamily="34" charset="0"/>
              </a:rPr>
              <a:t> 30px</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&lt;h3&gt;I'm Heading3 h3&lt;/h3&gt; </a:t>
            </a:r>
            <a:r>
              <a:rPr lang="en-IN" sz="2000" dirty="0" err="1" smtClean="0">
                <a:solidFill>
                  <a:schemeClr val="tx1"/>
                </a:solidFill>
                <a:latin typeface="Arial" panose="020B0604020202020204" pitchFamily="34" charset="0"/>
                <a:cs typeface="Arial" panose="020B0604020202020204" pitchFamily="34" charset="0"/>
              </a:rPr>
              <a:t>Semibold</a:t>
            </a:r>
            <a:r>
              <a:rPr lang="en-IN" sz="2000" dirty="0" smtClean="0">
                <a:solidFill>
                  <a:schemeClr val="tx1"/>
                </a:solidFill>
                <a:latin typeface="Arial" panose="020B0604020202020204" pitchFamily="34" charset="0"/>
                <a:cs typeface="Arial" panose="020B0604020202020204" pitchFamily="34" charset="0"/>
              </a:rPr>
              <a:t> 24px</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&lt;h4&gt;I'm Heading4 h4&lt;/h4&gt; </a:t>
            </a:r>
            <a:r>
              <a:rPr lang="en-IN" sz="2000" dirty="0" err="1" smtClean="0">
                <a:solidFill>
                  <a:schemeClr val="tx1"/>
                </a:solidFill>
                <a:latin typeface="Arial" panose="020B0604020202020204" pitchFamily="34" charset="0"/>
                <a:cs typeface="Arial" panose="020B0604020202020204" pitchFamily="34" charset="0"/>
              </a:rPr>
              <a:t>Semibold</a:t>
            </a:r>
            <a:r>
              <a:rPr lang="en-IN" sz="2000" dirty="0" smtClean="0">
                <a:solidFill>
                  <a:schemeClr val="tx1"/>
                </a:solidFill>
                <a:latin typeface="Arial" panose="020B0604020202020204" pitchFamily="34" charset="0"/>
                <a:cs typeface="Arial" panose="020B0604020202020204" pitchFamily="34" charset="0"/>
              </a:rPr>
              <a:t> 18px</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&lt;h5&gt;I'm Heading5 h5&lt;/h5&gt; </a:t>
            </a:r>
            <a:r>
              <a:rPr lang="en-IN" sz="2000" dirty="0" err="1" smtClean="0">
                <a:solidFill>
                  <a:schemeClr val="tx1"/>
                </a:solidFill>
                <a:latin typeface="Arial" panose="020B0604020202020204" pitchFamily="34" charset="0"/>
                <a:cs typeface="Arial" panose="020B0604020202020204" pitchFamily="34" charset="0"/>
              </a:rPr>
              <a:t>Semibold</a:t>
            </a:r>
            <a:r>
              <a:rPr lang="en-IN" sz="2000" dirty="0" smtClean="0">
                <a:solidFill>
                  <a:schemeClr val="tx1"/>
                </a:solidFill>
                <a:latin typeface="Arial" panose="020B0604020202020204" pitchFamily="34" charset="0"/>
                <a:cs typeface="Arial" panose="020B0604020202020204" pitchFamily="34" charset="0"/>
              </a:rPr>
              <a:t> 14px</a:t>
            </a:r>
          </a:p>
          <a:p>
            <a:pPr marL="0" indent="0" algn="just" eaLnBrk="1" hangingPunct="1">
              <a:buFont typeface="Wingdings 3" panose="05040102010807070707" pitchFamily="18" charset="2"/>
              <a:buNone/>
              <a:defRPr/>
            </a:pPr>
            <a:r>
              <a:rPr lang="en-IN" sz="2000" dirty="0" smtClean="0">
                <a:solidFill>
                  <a:schemeClr val="tx1"/>
                </a:solidFill>
                <a:latin typeface="Arial" panose="020B0604020202020204" pitchFamily="34" charset="0"/>
                <a:cs typeface="Arial" panose="020B0604020202020204" pitchFamily="34" charset="0"/>
              </a:rPr>
              <a:t>	&lt;h6&gt;I'm Heading6 h6&lt;/h6&gt; </a:t>
            </a:r>
            <a:r>
              <a:rPr lang="en-IN" sz="2000" dirty="0" err="1" smtClean="0">
                <a:solidFill>
                  <a:schemeClr val="tx1"/>
                </a:solidFill>
                <a:latin typeface="Arial" panose="020B0604020202020204" pitchFamily="34" charset="0"/>
                <a:cs typeface="Arial" panose="020B0604020202020204" pitchFamily="34" charset="0"/>
              </a:rPr>
              <a:t>Semibold</a:t>
            </a:r>
            <a:r>
              <a:rPr lang="en-IN" sz="2000" dirty="0" smtClean="0">
                <a:solidFill>
                  <a:schemeClr val="tx1"/>
                </a:solidFill>
                <a:latin typeface="Arial" panose="020B0604020202020204" pitchFamily="34" charset="0"/>
                <a:cs typeface="Arial" panose="020B0604020202020204" pitchFamily="34" charset="0"/>
              </a:rPr>
              <a:t> 12px</a:t>
            </a:r>
          </a:p>
        </p:txBody>
      </p:sp>
    </p:spTree>
    <p:extLst>
      <p:ext uri="{BB962C8B-B14F-4D97-AF65-F5344CB8AC3E}">
        <p14:creationId xmlns:p14="http://schemas.microsoft.com/office/powerpoint/2010/main" val="44183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77975" y="0"/>
            <a:ext cx="8596313" cy="831850"/>
          </a:xfrm>
        </p:spPr>
        <p:txBody>
          <a:bodyPr>
            <a:normAutofit fontScale="90000"/>
          </a:bodyPr>
          <a:lstStyle/>
          <a:p>
            <a:pPr eaLnBrk="1" hangingPunct="1"/>
            <a:r>
              <a:rPr lang="en-IN" altLang="en-US" sz="3600" dirty="0">
                <a:solidFill>
                  <a:srgbClr val="FFFF00"/>
                </a:solidFill>
                <a:latin typeface="Arial" panose="020B0604020202020204" pitchFamily="34" charset="0"/>
                <a:cs typeface="Arial" panose="020B0604020202020204" pitchFamily="34" charset="0"/>
              </a:rPr>
              <a:t>Typography</a:t>
            </a:r>
            <a:r>
              <a:rPr lang="en-IN" altLang="en-US" dirty="0" smtClean="0">
                <a:solidFill>
                  <a:schemeClr val="accent1"/>
                </a:solidFill>
                <a:latin typeface="Arial" panose="020B0604020202020204" pitchFamily="34" charset="0"/>
                <a:cs typeface="Arial" panose="020B0604020202020204" pitchFamily="34" charset="0"/>
              </a:rPr>
              <a:t> </a:t>
            </a:r>
          </a:p>
        </p:txBody>
      </p:sp>
      <p:sp>
        <p:nvSpPr>
          <p:cNvPr id="46083" name="Content Placeholder 2"/>
          <p:cNvSpPr>
            <a:spLocks noGrp="1"/>
          </p:cNvSpPr>
          <p:nvPr>
            <p:ph idx="1"/>
          </p:nvPr>
        </p:nvSpPr>
        <p:spPr>
          <a:xfrm>
            <a:off x="1577975" y="1074738"/>
            <a:ext cx="10614025" cy="5783262"/>
          </a:xfrm>
        </p:spPr>
        <p:txBody>
          <a:bodyPr>
            <a:normAutofit/>
          </a:bodyPr>
          <a:lstStyle/>
          <a:p>
            <a:pPr marL="0" indent="0" algn="just" eaLnBrk="1" hangingPunct="1">
              <a:buFont typeface="Wingdings 3" panose="05040102010807070707" pitchFamily="18" charset="2"/>
              <a:buNone/>
            </a:pPr>
            <a:r>
              <a:rPr lang="en-IN" altLang="en-US" sz="2000" b="1" u="sng" dirty="0" smtClean="0">
                <a:solidFill>
                  <a:srgbClr val="00B0F0"/>
                </a:solidFill>
                <a:latin typeface="Arial" panose="020B0604020202020204" pitchFamily="34" charset="0"/>
                <a:cs typeface="Arial" panose="020B0604020202020204" pitchFamily="34" charset="0"/>
              </a:rPr>
              <a:t>INLINE SUBHEADINGS</a:t>
            </a:r>
            <a:r>
              <a:rPr lang="en-IN" altLang="en-US" sz="2000"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	To add an inline subheading to any of the headings, simply add &lt;small&gt; around any of the elements or add .small class and you will get smaller text in a lighter </a:t>
            </a:r>
            <a:r>
              <a:rPr lang="en-IN" altLang="en-US" sz="2000" dirty="0" err="1" smtClean="0">
                <a:solidFill>
                  <a:schemeClr val="tx1"/>
                </a:solidFill>
                <a:latin typeface="Arial" panose="020B0604020202020204" pitchFamily="34" charset="0"/>
                <a:cs typeface="Arial" panose="020B0604020202020204" pitchFamily="34" charset="0"/>
              </a:rPr>
              <a:t>color</a:t>
            </a:r>
            <a:r>
              <a:rPr lang="en-IN" altLang="en-US" sz="2000" dirty="0" smtClean="0">
                <a:solidFill>
                  <a:schemeClr val="tx1"/>
                </a:solidFill>
                <a:latin typeface="Arial" panose="020B0604020202020204" pitchFamily="34" charset="0"/>
                <a:cs typeface="Arial" panose="020B0604020202020204" pitchFamily="34" charset="0"/>
              </a:rPr>
              <a:t> as shown in the example below: </a:t>
            </a:r>
          </a:p>
          <a:p>
            <a:pPr marL="0" indent="0" eaLnBrk="1" hangingPunct="1">
              <a:lnSpc>
                <a:spcPct val="150000"/>
              </a:lnSpc>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&lt;h1&gt;I'm Heading1 h1. &lt;small&gt;I'm secondary Heading1 h1&lt;/small&gt;&lt;/h1&gt;  </a:t>
            </a:r>
          </a:p>
          <a:p>
            <a:pPr marL="0" indent="0" eaLnBrk="1" hangingPunct="1">
              <a:lnSpc>
                <a:spcPct val="150000"/>
              </a:lnSpc>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&lt;h2&gt;I'm Heading2 h2. &lt;small&gt;I'm secondary Heading2 h2&lt;/small&gt;&lt;/h2&gt; </a:t>
            </a:r>
          </a:p>
          <a:p>
            <a:pPr marL="0" indent="0" eaLnBrk="1" hangingPunct="1">
              <a:lnSpc>
                <a:spcPct val="150000"/>
              </a:lnSpc>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&lt;h3&gt;I'm Heading3 h3. &lt;small&gt;I'm secondary Heading3 h3&lt;/small&gt;&lt;/h3&gt; </a:t>
            </a:r>
          </a:p>
          <a:p>
            <a:pPr marL="0" indent="0" eaLnBrk="1" hangingPunct="1">
              <a:lnSpc>
                <a:spcPct val="150000"/>
              </a:lnSpc>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&lt;h4&gt;I'm Heading4 h4. &lt;small&gt;I'm secondary Heading4 h4&lt;/small&gt;&lt;/h4&gt; </a:t>
            </a:r>
          </a:p>
          <a:p>
            <a:pPr marL="0" indent="0" eaLnBrk="1" hangingPunct="1">
              <a:lnSpc>
                <a:spcPct val="150000"/>
              </a:lnSpc>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&lt;h5&gt;I'm Heading5 h5. &lt;small&gt;I'm secondary Heading5 h5&lt;/small&gt;&lt;/h5&gt; </a:t>
            </a:r>
          </a:p>
          <a:p>
            <a:pPr marL="0" indent="0" eaLnBrk="1" hangingPunct="1">
              <a:lnSpc>
                <a:spcPct val="150000"/>
              </a:lnSpc>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&lt;h6&gt;I'm Heading6 h6. &lt;small&gt;I'm secondary Heading1 h6&lt;/small&gt;&lt;/h6&gt; </a:t>
            </a:r>
          </a:p>
        </p:txBody>
      </p:sp>
    </p:spTree>
    <p:extLst>
      <p:ext uri="{BB962C8B-B14F-4D97-AF65-F5344CB8AC3E}">
        <p14:creationId xmlns:p14="http://schemas.microsoft.com/office/powerpoint/2010/main" val="1565527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55750" y="0"/>
            <a:ext cx="8912225" cy="887413"/>
          </a:xfrm>
        </p:spPr>
        <p:txBody>
          <a:bodyPr>
            <a:normAutofit/>
          </a:bodyPr>
          <a:lstStyle/>
          <a:p>
            <a:r>
              <a:rPr lang="en-US" altLang="en-US" sz="3200" dirty="0" smtClean="0">
                <a:solidFill>
                  <a:srgbClr val="FFFF00"/>
                </a:solidFill>
                <a:latin typeface="Arial" panose="020B0604020202020204" pitchFamily="34" charset="0"/>
                <a:cs typeface="Arial" panose="020B0604020202020204" pitchFamily="34" charset="0"/>
              </a:rPr>
              <a:t>Inline text </a:t>
            </a:r>
            <a:r>
              <a:rPr lang="en-US" altLang="en-US" sz="3200" dirty="0" smtClean="0">
                <a:solidFill>
                  <a:srgbClr val="FFFF00"/>
                </a:solidFill>
                <a:latin typeface="Arial" panose="020B0604020202020204" pitchFamily="34" charset="0"/>
                <a:cs typeface="Arial" panose="020B0604020202020204" pitchFamily="34" charset="0"/>
              </a:rPr>
              <a:t>elements</a:t>
            </a:r>
            <a:endParaRPr lang="en-US" altLang="en-US" sz="3200" dirty="0" smtClean="0">
              <a:solidFill>
                <a:srgbClr val="FFFF00"/>
              </a:solidFill>
            </a:endParaRPr>
          </a:p>
        </p:txBody>
      </p:sp>
      <p:sp>
        <p:nvSpPr>
          <p:cNvPr id="47107" name="Content Placeholder 2"/>
          <p:cNvSpPr>
            <a:spLocks noGrp="1"/>
          </p:cNvSpPr>
          <p:nvPr>
            <p:ph idx="1"/>
          </p:nvPr>
        </p:nvSpPr>
        <p:spPr>
          <a:xfrm>
            <a:off x="1555750" y="1258599"/>
            <a:ext cx="10317163" cy="6129337"/>
          </a:xfrm>
        </p:spPr>
        <p:txBody>
          <a:bodyPr>
            <a:normAutofit/>
          </a:bodyPr>
          <a:lstStyle/>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Marked Text</a:t>
            </a:r>
            <a:r>
              <a:rPr lang="en-US" altLang="en-US" sz="2400" dirty="0" smtClean="0">
                <a:solidFill>
                  <a:srgbClr val="00B0F0"/>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Highlight the text using &lt;mark&gt; tag.</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Deleted Text: </a:t>
            </a:r>
            <a:r>
              <a:rPr lang="en-US" altLang="en-US" sz="2400" dirty="0" smtClean="0">
                <a:solidFill>
                  <a:schemeClr val="tx1"/>
                </a:solidFill>
                <a:latin typeface="Arial" panose="020B0604020202020204" pitchFamily="34" charset="0"/>
                <a:cs typeface="Arial" panose="020B0604020202020204" pitchFamily="34" charset="0"/>
              </a:rPr>
              <a:t>Blocks of text have been deleted using &lt;del&gt; tag.</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Strikethrough Text:</a:t>
            </a:r>
            <a:r>
              <a:rPr lang="en-US" altLang="en-US" sz="2400" dirty="0" smtClean="0">
                <a:solidFill>
                  <a:srgbClr val="00B0F0"/>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Blocks of text that are no longer relevant using the &lt;s&gt; tag.</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Inserted text:</a:t>
            </a:r>
            <a:r>
              <a:rPr lang="en-US" altLang="en-US" sz="2400" dirty="0" smtClean="0">
                <a:solidFill>
                  <a:srgbClr val="00B0F0"/>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The &lt;ins&gt; tag </a:t>
            </a:r>
            <a:r>
              <a:rPr lang="en-US" altLang="en-US" sz="2000" dirty="0" smtClean="0">
                <a:solidFill>
                  <a:schemeClr val="tx1"/>
                </a:solidFill>
                <a:latin typeface="Arial" panose="020B0604020202020204" pitchFamily="34" charset="0"/>
                <a:cs typeface="Arial" panose="020B0604020202020204" pitchFamily="34" charset="0"/>
              </a:rPr>
              <a:t>defines</a:t>
            </a:r>
            <a:r>
              <a:rPr lang="en-US" altLang="en-US" sz="2400" dirty="0" smtClean="0">
                <a:solidFill>
                  <a:schemeClr val="tx1"/>
                </a:solidFill>
                <a:latin typeface="Arial" panose="020B0604020202020204" pitchFamily="34" charset="0"/>
                <a:cs typeface="Arial" panose="020B0604020202020204" pitchFamily="34" charset="0"/>
              </a:rPr>
              <a:t> a text that has been inserted into a document.</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Underline Text:</a:t>
            </a:r>
            <a:r>
              <a:rPr lang="en-US" altLang="en-US" sz="2400" dirty="0" smtClean="0">
                <a:solidFill>
                  <a:srgbClr val="00B0F0"/>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The &lt;u&gt;tag defines a underline text.</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Small Text: </a:t>
            </a:r>
            <a:r>
              <a:rPr lang="en-US" altLang="en-US" sz="2400" dirty="0" smtClean="0">
                <a:solidFill>
                  <a:schemeClr val="tx1"/>
                </a:solidFill>
                <a:latin typeface="Arial" panose="020B0604020202020204" pitchFamily="34" charset="0"/>
                <a:cs typeface="Arial" panose="020B0604020202020204" pitchFamily="34" charset="0"/>
              </a:rPr>
              <a:t>Use the &lt;small&gt; tag to set the text at 85% the size of the parent.</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Bold:</a:t>
            </a:r>
            <a:r>
              <a:rPr lang="en-US" altLang="en-US" sz="2400" dirty="0" smtClean="0">
                <a:solidFill>
                  <a:srgbClr val="00B0F0"/>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Text with a heavier font-weight can be done by &lt;strong&gt; tag.</a:t>
            </a:r>
          </a:p>
          <a:p>
            <a:pPr marL="0" indent="0">
              <a:buFont typeface="Wingdings 3" panose="05040102010807070707" pitchFamily="18" charset="2"/>
              <a:buNone/>
            </a:pPr>
            <a:r>
              <a:rPr lang="en-US" altLang="en-US" sz="2400" b="1" dirty="0" smtClean="0">
                <a:solidFill>
                  <a:srgbClr val="00B0F0"/>
                </a:solidFill>
                <a:latin typeface="Arial" panose="020B0604020202020204" pitchFamily="34" charset="0"/>
                <a:cs typeface="Arial" panose="020B0604020202020204" pitchFamily="34" charset="0"/>
              </a:rPr>
              <a:t>Italics</a:t>
            </a:r>
            <a:r>
              <a:rPr lang="en-US" altLang="en-US" sz="2400" dirty="0" smtClean="0">
                <a:solidFill>
                  <a:srgbClr val="00B0F0"/>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For Emphasizing of text with italics done by &lt;</a:t>
            </a:r>
            <a:r>
              <a:rPr lang="en-US" altLang="en-US" sz="2400" dirty="0" err="1" smtClean="0">
                <a:solidFill>
                  <a:schemeClr val="tx1"/>
                </a:solidFill>
                <a:latin typeface="Arial" panose="020B0604020202020204" pitchFamily="34" charset="0"/>
                <a:cs typeface="Arial" panose="020B0604020202020204" pitchFamily="34" charset="0"/>
              </a:rPr>
              <a:t>em</a:t>
            </a:r>
            <a:r>
              <a:rPr lang="en-US" altLang="en-US" sz="2400" dirty="0" smtClean="0">
                <a:solidFill>
                  <a:schemeClr val="tx1"/>
                </a:solidFill>
                <a:latin typeface="Arial" panose="020B0604020202020204" pitchFamily="34" charset="0"/>
                <a:cs typeface="Arial" panose="020B0604020202020204" pitchFamily="34" charset="0"/>
              </a:rPr>
              <a:t>&gt; tag.</a:t>
            </a:r>
          </a:p>
          <a:p>
            <a:pPr marL="0" indent="0">
              <a:buFont typeface="Wingdings 3" panose="05040102010807070707" pitchFamily="18" charset="2"/>
              <a:buNone/>
            </a:pPr>
            <a:endParaRPr lang="en-US" altLang="en-US" sz="20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7492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585913" y="363682"/>
            <a:ext cx="8912225" cy="792163"/>
          </a:xfrm>
        </p:spPr>
        <p:txBody>
          <a:bodyPr>
            <a:normAutofit/>
          </a:bodyPr>
          <a:lstStyle/>
          <a:p>
            <a:r>
              <a:rPr lang="en-US" altLang="en-US" sz="3200" dirty="0" smtClean="0">
                <a:solidFill>
                  <a:srgbClr val="FFFF00"/>
                </a:solidFill>
                <a:latin typeface="Arial" panose="020B0604020202020204" pitchFamily="34" charset="0"/>
                <a:cs typeface="Arial" panose="020B0604020202020204" pitchFamily="34" charset="0"/>
              </a:rPr>
              <a:t>Alignment </a:t>
            </a:r>
            <a:r>
              <a:rPr lang="en-US" altLang="en-US" sz="3200" dirty="0" smtClean="0">
                <a:solidFill>
                  <a:srgbClr val="FFFF00"/>
                </a:solidFill>
                <a:latin typeface="Arial" panose="020B0604020202020204" pitchFamily="34" charset="0"/>
                <a:cs typeface="Arial" panose="020B0604020202020204" pitchFamily="34" charset="0"/>
              </a:rPr>
              <a:t>classes</a:t>
            </a:r>
            <a:endParaRPr lang="en-US" altLang="en-US" sz="3200" dirty="0" smtClean="0">
              <a:solidFill>
                <a:srgbClr val="FFFF00"/>
              </a:solidFill>
            </a:endParaRPr>
          </a:p>
        </p:txBody>
      </p:sp>
      <p:sp>
        <p:nvSpPr>
          <p:cNvPr id="3" name="Content Placeholder 2"/>
          <p:cNvSpPr>
            <a:spLocks noGrp="1"/>
          </p:cNvSpPr>
          <p:nvPr>
            <p:ph idx="1"/>
          </p:nvPr>
        </p:nvSpPr>
        <p:spPr>
          <a:xfrm>
            <a:off x="1585913" y="1431348"/>
            <a:ext cx="8915400" cy="3776663"/>
          </a:xfrm>
        </p:spPr>
        <p:txBody>
          <a:bodyPr/>
          <a:lstStyle/>
          <a:p>
            <a:pPr marL="0" indent="0">
              <a:buFont typeface="Wingdings 3" panose="05040102010807070707" pitchFamily="18" charset="2"/>
              <a:buNone/>
              <a:defRPr/>
            </a:pPr>
            <a:r>
              <a:rPr lang="en-US" sz="2800" dirty="0" smtClean="0">
                <a:solidFill>
                  <a:schemeClr val="tx1"/>
                </a:solidFill>
                <a:latin typeface="Arial" panose="020B0604020202020204" pitchFamily="34" charset="0"/>
                <a:cs typeface="Arial" panose="020B0604020202020204" pitchFamily="34" charset="0"/>
              </a:rPr>
              <a:t>Realign text can be done with text alignment classes.</a:t>
            </a:r>
          </a:p>
          <a:p>
            <a:pPr>
              <a:buFont typeface="Arial" panose="020B0604020202020204" pitchFamily="34" charset="0"/>
              <a:buChar char="•"/>
              <a:defRPr/>
            </a:pPr>
            <a:r>
              <a:rPr lang="en-US" sz="2800" dirty="0">
                <a:solidFill>
                  <a:schemeClr val="accent1"/>
                </a:solidFill>
                <a:latin typeface="Arial" panose="020B0604020202020204" pitchFamily="34" charset="0"/>
                <a:cs typeface="Arial" panose="020B0604020202020204" pitchFamily="34" charset="0"/>
              </a:rPr>
              <a:t>t</a:t>
            </a:r>
            <a:r>
              <a:rPr lang="en-US" sz="2800" dirty="0" smtClean="0">
                <a:solidFill>
                  <a:schemeClr val="accent1"/>
                </a:solidFill>
                <a:latin typeface="Arial" panose="020B0604020202020204" pitchFamily="34" charset="0"/>
                <a:cs typeface="Arial" panose="020B0604020202020204" pitchFamily="34" charset="0"/>
              </a:rPr>
              <a:t>ext-left </a:t>
            </a:r>
            <a:r>
              <a:rPr lang="en-US" sz="2800" dirty="0" smtClean="0">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class used for Left aligned text.</a:t>
            </a:r>
          </a:p>
          <a:p>
            <a:pPr>
              <a:buFont typeface="Arial" panose="020B0604020202020204" pitchFamily="34" charset="0"/>
              <a:buChar char="•"/>
              <a:defRPr/>
            </a:pPr>
            <a:r>
              <a:rPr lang="en-US" sz="2800" dirty="0" smtClean="0">
                <a:solidFill>
                  <a:schemeClr val="accent1"/>
                </a:solidFill>
                <a:latin typeface="Arial" panose="020B0604020202020204" pitchFamily="34" charset="0"/>
                <a:cs typeface="Arial" panose="020B0604020202020204" pitchFamily="34" charset="0"/>
              </a:rPr>
              <a:t>text-right</a:t>
            </a:r>
            <a:r>
              <a:rPr lang="en-US" sz="2800" dirty="0" smtClean="0">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class used for Right aligned text.</a:t>
            </a:r>
          </a:p>
          <a:p>
            <a:pPr>
              <a:buFont typeface="Arial" panose="020B0604020202020204" pitchFamily="34" charset="0"/>
              <a:buChar char="•"/>
              <a:defRPr/>
            </a:pPr>
            <a:r>
              <a:rPr lang="en-US" sz="2800" dirty="0" smtClean="0">
                <a:solidFill>
                  <a:schemeClr val="accent1"/>
                </a:solidFill>
                <a:latin typeface="Arial" panose="020B0604020202020204" pitchFamily="34" charset="0"/>
                <a:cs typeface="Arial" panose="020B0604020202020204" pitchFamily="34" charset="0"/>
              </a:rPr>
              <a:t>text-center</a:t>
            </a:r>
            <a:r>
              <a:rPr lang="en-US" sz="2800" dirty="0" smtClean="0">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class used for Center aligned text.</a:t>
            </a:r>
          </a:p>
          <a:p>
            <a:pPr>
              <a:buFont typeface="Arial" panose="020B0604020202020204" pitchFamily="34" charset="0"/>
              <a:buChar char="•"/>
              <a:defRPr/>
            </a:pPr>
            <a:r>
              <a:rPr lang="en-US" sz="2800" dirty="0" smtClean="0">
                <a:solidFill>
                  <a:schemeClr val="accent1"/>
                </a:solidFill>
                <a:latin typeface="Arial" panose="020B0604020202020204" pitchFamily="34" charset="0"/>
                <a:cs typeface="Arial" panose="020B0604020202020204" pitchFamily="34" charset="0"/>
              </a:rPr>
              <a:t>text-justify </a:t>
            </a:r>
            <a:r>
              <a:rPr lang="en-US" sz="2800" dirty="0" smtClean="0">
                <a:solidFill>
                  <a:schemeClr val="tx1"/>
                </a:solidFill>
                <a:latin typeface="Arial" panose="020B0604020202020204" pitchFamily="34" charset="0"/>
                <a:cs typeface="Arial" panose="020B0604020202020204" pitchFamily="34" charset="0"/>
              </a:rPr>
              <a:t>class used for Justified text.</a:t>
            </a:r>
          </a:p>
          <a:p>
            <a:pPr>
              <a:buFont typeface="Arial" panose="020B0604020202020204" pitchFamily="34" charset="0"/>
              <a:buChar char="•"/>
              <a:defRPr/>
            </a:pPr>
            <a:r>
              <a:rPr lang="en-US" sz="2800" dirty="0" smtClean="0">
                <a:solidFill>
                  <a:schemeClr val="accent1"/>
                </a:solidFill>
                <a:latin typeface="Arial" panose="020B0604020202020204" pitchFamily="34" charset="0"/>
                <a:cs typeface="Arial" panose="020B0604020202020204" pitchFamily="34" charset="0"/>
              </a:rPr>
              <a:t>text-</a:t>
            </a:r>
            <a:r>
              <a:rPr lang="en-US" sz="2800" dirty="0" err="1" smtClean="0">
                <a:solidFill>
                  <a:schemeClr val="accent1"/>
                </a:solidFill>
                <a:latin typeface="Arial" panose="020B0604020202020204" pitchFamily="34" charset="0"/>
                <a:cs typeface="Arial" panose="020B0604020202020204" pitchFamily="34" charset="0"/>
              </a:rPr>
              <a:t>nowrap</a:t>
            </a:r>
            <a:r>
              <a:rPr lang="en-US" sz="2800" dirty="0" smtClean="0">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class used for No wrap text.</a:t>
            </a:r>
          </a:p>
          <a:p>
            <a:pPr>
              <a:buFont typeface="Arial" panose="020B0604020202020204" pitchFamily="34" charset="0"/>
              <a:buChar char="•"/>
              <a:defRP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59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136" y="338503"/>
            <a:ext cx="11410682" cy="3170099"/>
          </a:xfrm>
          <a:prstGeom prst="rect">
            <a:avLst/>
          </a:prstGeom>
          <a:noFill/>
        </p:spPr>
        <p:txBody>
          <a:bodyPr wrap="square" rtlCol="0">
            <a:spAutoFit/>
          </a:bodyPr>
          <a:lstStyle/>
          <a:p>
            <a:endParaRPr lang="en-US" sz="2400" b="1" dirty="0"/>
          </a:p>
          <a:p>
            <a:r>
              <a:rPr lang="en-US" sz="3200" dirty="0">
                <a:solidFill>
                  <a:srgbClr val="FFFF00"/>
                </a:solidFill>
              </a:rPr>
              <a:t>What </a:t>
            </a:r>
            <a:r>
              <a:rPr lang="en-US" sz="3200" dirty="0">
                <a:solidFill>
                  <a:srgbClr val="FFFF00"/>
                </a:solidFill>
              </a:rPr>
              <a:t>Bootstrap Package Includes?</a:t>
            </a:r>
          </a:p>
          <a:p>
            <a:pPr marL="457200" indent="-457200">
              <a:buFont typeface="+mj-lt"/>
              <a:buAutoNum type="arabicPeriod"/>
            </a:pPr>
            <a:endParaRPr lang="en-US" sz="2400" b="1" dirty="0"/>
          </a:p>
          <a:p>
            <a:pPr marL="457200" indent="-457200">
              <a:buFont typeface="+mj-lt"/>
              <a:buAutoNum type="arabicPeriod"/>
            </a:pPr>
            <a:r>
              <a:rPr lang="en-US" sz="2400" b="1" dirty="0">
                <a:solidFill>
                  <a:srgbClr val="00B0F0"/>
                </a:solidFill>
              </a:rPr>
              <a:t>JavaScript Plugins: </a:t>
            </a:r>
            <a:r>
              <a:rPr lang="en-US" sz="2400" b="1" dirty="0"/>
              <a:t>Bootstrap contains a variety of customized jQuery plugins. We can easily include them all, or one by one. </a:t>
            </a:r>
          </a:p>
          <a:p>
            <a:pPr marL="457200" indent="-457200">
              <a:buFont typeface="+mj-lt"/>
              <a:buAutoNum type="arabicPeriod"/>
            </a:pPr>
            <a:endParaRPr lang="en-US" sz="2400" b="1" dirty="0"/>
          </a:p>
          <a:p>
            <a:pPr marL="457200" indent="-457200">
              <a:buFont typeface="+mj-lt"/>
              <a:buAutoNum type="arabicPeriod"/>
            </a:pPr>
            <a:r>
              <a:rPr lang="en-US" sz="2400" b="1" dirty="0">
                <a:solidFill>
                  <a:srgbClr val="00B0F0"/>
                </a:solidFill>
              </a:rPr>
              <a:t>Customize: </a:t>
            </a:r>
            <a:r>
              <a:rPr lang="en-US" sz="2400" b="1" dirty="0"/>
              <a:t>We can customize Bootstrap's components and jQuery plugins to get your very own version.</a:t>
            </a:r>
          </a:p>
        </p:txBody>
      </p:sp>
    </p:spTree>
    <p:extLst>
      <p:ext uri="{BB962C8B-B14F-4D97-AF65-F5344CB8AC3E}">
        <p14:creationId xmlns:p14="http://schemas.microsoft.com/office/powerpoint/2010/main" val="1559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651000" y="-14288"/>
            <a:ext cx="8912225" cy="723901"/>
          </a:xfrm>
        </p:spPr>
        <p:txBody>
          <a:bodyPr>
            <a:normAutofit/>
          </a:bodyPr>
          <a:lstStyle/>
          <a:p>
            <a:r>
              <a:rPr lang="en-US" altLang="en-US" sz="3200" dirty="0" smtClean="0">
                <a:solidFill>
                  <a:srgbClr val="FFFF00"/>
                </a:solidFill>
                <a:latin typeface="Arial" panose="020B0604020202020204" pitchFamily="34" charset="0"/>
                <a:cs typeface="Arial" panose="020B0604020202020204" pitchFamily="34" charset="0"/>
              </a:rPr>
              <a:t>Abbreviations</a:t>
            </a:r>
            <a:endParaRPr lang="en-US" altLang="en-US" sz="3200" dirty="0" smtClean="0">
              <a:solidFill>
                <a:srgbClr val="FFFF00"/>
              </a:solidFill>
            </a:endParaRPr>
          </a:p>
        </p:txBody>
      </p:sp>
      <p:sp>
        <p:nvSpPr>
          <p:cNvPr id="50179" name="Content Placeholder 2"/>
          <p:cNvSpPr>
            <a:spLocks noGrp="1"/>
          </p:cNvSpPr>
          <p:nvPr>
            <p:ph idx="1"/>
          </p:nvPr>
        </p:nvSpPr>
        <p:spPr>
          <a:xfrm>
            <a:off x="1651000" y="723900"/>
            <a:ext cx="9825038" cy="2455718"/>
          </a:xfrm>
        </p:spPr>
        <p:txBody>
          <a:bodyPr>
            <a:normAutofit/>
          </a:bodyPr>
          <a:lstStyle/>
          <a:p>
            <a:pPr marL="0" indent="0">
              <a:buFont typeface="Wingdings 3" panose="05040102010807070707" pitchFamily="18" charset="2"/>
              <a:buNone/>
            </a:pPr>
            <a:r>
              <a:rPr lang="en-US" altLang="en-US" sz="2000" b="1" dirty="0" smtClean="0">
                <a:solidFill>
                  <a:schemeClr val="tx1"/>
                </a:solidFill>
                <a:latin typeface="Arial" panose="020B0604020202020204" pitchFamily="34" charset="0"/>
                <a:cs typeface="Arial" panose="020B0604020202020204" pitchFamily="34" charset="0"/>
              </a:rPr>
              <a:t>Basic Abbreviation </a:t>
            </a:r>
            <a:r>
              <a:rPr lang="en-US" altLang="en-US" sz="2000" dirty="0" smtClean="0">
                <a:solidFill>
                  <a:schemeClr val="tx1"/>
                </a:solidFill>
                <a:latin typeface="Arial" panose="020B0604020202020204" pitchFamily="34" charset="0"/>
                <a:cs typeface="Arial" panose="020B0604020202020204" pitchFamily="34" charset="0"/>
              </a:rPr>
              <a:t>:An abbreviation of the word attribute is </a:t>
            </a:r>
            <a:r>
              <a:rPr lang="en-US" altLang="en-US" sz="2000" dirty="0" err="1" smtClean="0">
                <a:solidFill>
                  <a:schemeClr val="tx1"/>
                </a:solidFill>
                <a:latin typeface="Arial" panose="020B0604020202020204" pitchFamily="34" charset="0"/>
                <a:cs typeface="Arial" panose="020B0604020202020204" pitchFamily="34" charset="0"/>
              </a:rPr>
              <a:t>attr</a:t>
            </a:r>
            <a:r>
              <a:rPr lang="en-US" altLang="en-US" sz="2000" dirty="0" smtClean="0">
                <a:solidFill>
                  <a:schemeClr val="tx1"/>
                </a:solidFill>
                <a:latin typeface="Arial" panose="020B0604020202020204" pitchFamily="34" charset="0"/>
                <a:cs typeface="Arial" panose="020B0604020202020204" pitchFamily="34" charset="0"/>
              </a:rPr>
              <a:t>.</a:t>
            </a:r>
          </a:p>
          <a:p>
            <a:pPr marL="0" indent="0">
              <a:buFont typeface="Wingdings 3" panose="05040102010807070707" pitchFamily="18" charset="2"/>
              <a:buNone/>
            </a:pPr>
            <a:r>
              <a:rPr lang="it-IT" altLang="en-US" sz="2000" dirty="0" smtClean="0">
                <a:solidFill>
                  <a:schemeClr val="tx1"/>
                </a:solidFill>
                <a:latin typeface="Arial" panose="020B0604020202020204" pitchFamily="34" charset="0"/>
                <a:cs typeface="Arial" panose="020B0604020202020204" pitchFamily="34" charset="0"/>
              </a:rPr>
              <a:t>Syntax </a:t>
            </a:r>
            <a:r>
              <a:rPr lang="it-IT" altLang="en-US" sz="2000" dirty="0" smtClean="0">
                <a:solidFill>
                  <a:srgbClr val="00B0F0"/>
                </a:solidFill>
                <a:latin typeface="Arial" panose="020B0604020202020204" pitchFamily="34" charset="0"/>
                <a:cs typeface="Arial" panose="020B0604020202020204" pitchFamily="34" charset="0"/>
              </a:rPr>
              <a:t>:&lt;abbr title="attribute"&gt;attr&lt;/abbr&gt;</a:t>
            </a:r>
            <a:r>
              <a:rPr lang="en-US" altLang="en-US" sz="2000" dirty="0" smtClean="0">
                <a:solidFill>
                  <a:srgbClr val="00B0F0"/>
                </a:solidFill>
                <a:latin typeface="Arial" panose="020B0604020202020204" pitchFamily="34" charset="0"/>
                <a:cs typeface="Arial" panose="020B0604020202020204" pitchFamily="34" charset="0"/>
              </a:rPr>
              <a:t> </a:t>
            </a:r>
          </a:p>
          <a:p>
            <a:pPr marL="0" indent="0">
              <a:buFont typeface="Wingdings 3" panose="05040102010807070707" pitchFamily="18" charset="2"/>
              <a:buNone/>
            </a:pPr>
            <a:r>
              <a:rPr lang="en-US" altLang="en-US" sz="2000" b="1" dirty="0" err="1" smtClean="0">
                <a:solidFill>
                  <a:schemeClr val="tx1"/>
                </a:solidFill>
                <a:latin typeface="Arial" panose="020B0604020202020204" pitchFamily="34" charset="0"/>
                <a:cs typeface="Arial" panose="020B0604020202020204" pitchFamily="34" charset="0"/>
              </a:rPr>
              <a:t>Initialism</a:t>
            </a:r>
            <a:r>
              <a:rPr lang="en-US" altLang="en-US" sz="2000" dirty="0" smtClean="0">
                <a:solidFill>
                  <a:schemeClr val="tx1"/>
                </a:solidFill>
                <a:latin typeface="Arial" panose="020B0604020202020204" pitchFamily="34" charset="0"/>
                <a:cs typeface="Arial" panose="020B0604020202020204" pitchFamily="34" charset="0"/>
              </a:rPr>
              <a:t>: Add .</a:t>
            </a:r>
            <a:r>
              <a:rPr lang="en-US" altLang="en-US" sz="2000" dirty="0" err="1" smtClean="0">
                <a:solidFill>
                  <a:schemeClr val="tx1"/>
                </a:solidFill>
                <a:latin typeface="Arial" panose="020B0604020202020204" pitchFamily="34" charset="0"/>
                <a:cs typeface="Arial" panose="020B0604020202020204" pitchFamily="34" charset="0"/>
              </a:rPr>
              <a:t>Initialism</a:t>
            </a:r>
            <a:r>
              <a:rPr lang="en-US" altLang="en-US" sz="2000" dirty="0" smtClean="0">
                <a:solidFill>
                  <a:schemeClr val="tx1"/>
                </a:solidFill>
                <a:latin typeface="Arial" panose="020B0604020202020204" pitchFamily="34" charset="0"/>
                <a:cs typeface="Arial" panose="020B0604020202020204" pitchFamily="34" charset="0"/>
              </a:rPr>
              <a:t> to an abbreviation for a slightly smaller font-size.</a:t>
            </a:r>
          </a:p>
          <a:p>
            <a:pPr marL="0" indent="0">
              <a:buFont typeface="Wingdings 3" panose="05040102010807070707" pitchFamily="18" charset="2"/>
              <a:buNone/>
            </a:pPr>
            <a:r>
              <a:rPr lang="en-US" altLang="en-US" sz="2000" dirty="0" smtClean="0">
                <a:solidFill>
                  <a:schemeClr val="tx1"/>
                </a:solidFill>
                <a:latin typeface="Arial" panose="020B0604020202020204" pitchFamily="34" charset="0"/>
                <a:cs typeface="Arial" panose="020B0604020202020204" pitchFamily="34" charset="0"/>
              </a:rPr>
              <a:t>Syntax </a:t>
            </a:r>
            <a:r>
              <a:rPr lang="en-US" altLang="en-US" sz="2000" dirty="0" smtClean="0">
                <a:solidFill>
                  <a:srgbClr val="00B0F0"/>
                </a:solidFill>
                <a:latin typeface="Arial" panose="020B0604020202020204" pitchFamily="34" charset="0"/>
                <a:cs typeface="Arial" panose="020B0604020202020204" pitchFamily="34" charset="0"/>
              </a:rPr>
              <a:t>:&lt;</a:t>
            </a:r>
            <a:r>
              <a:rPr lang="en-US" altLang="en-US" sz="2000" dirty="0" err="1" smtClean="0">
                <a:solidFill>
                  <a:srgbClr val="00B0F0"/>
                </a:solidFill>
                <a:latin typeface="Arial" panose="020B0604020202020204" pitchFamily="34" charset="0"/>
                <a:cs typeface="Arial" panose="020B0604020202020204" pitchFamily="34" charset="0"/>
              </a:rPr>
              <a:t>abbr</a:t>
            </a:r>
            <a:r>
              <a:rPr lang="en-US" altLang="en-US" sz="2000" dirty="0" smtClean="0">
                <a:solidFill>
                  <a:srgbClr val="00B0F0"/>
                </a:solidFill>
                <a:latin typeface="Arial" panose="020B0604020202020204" pitchFamily="34" charset="0"/>
                <a:cs typeface="Arial" panose="020B0604020202020204" pitchFamily="34" charset="0"/>
              </a:rPr>
              <a:t> title="</a:t>
            </a:r>
            <a:r>
              <a:rPr lang="en-US" altLang="en-US" sz="2000" dirty="0" err="1" smtClean="0">
                <a:solidFill>
                  <a:srgbClr val="00B0F0"/>
                </a:solidFill>
                <a:latin typeface="Arial" panose="020B0604020202020204" pitchFamily="34" charset="0"/>
                <a:cs typeface="Arial" panose="020B0604020202020204" pitchFamily="34" charset="0"/>
              </a:rPr>
              <a:t>HyperText</a:t>
            </a:r>
            <a:r>
              <a:rPr lang="en-US" altLang="en-US" sz="2000" dirty="0" smtClean="0">
                <a:solidFill>
                  <a:srgbClr val="00B0F0"/>
                </a:solidFill>
                <a:latin typeface="Arial" panose="020B0604020202020204" pitchFamily="34" charset="0"/>
                <a:cs typeface="Arial" panose="020B0604020202020204" pitchFamily="34" charset="0"/>
              </a:rPr>
              <a:t> </a:t>
            </a:r>
            <a:r>
              <a:rPr lang="en-US" altLang="en-US" sz="2000" dirty="0" smtClean="0">
                <a:solidFill>
                  <a:srgbClr val="00B0F0"/>
                </a:solidFill>
                <a:latin typeface="Arial" panose="020B0604020202020204" pitchFamily="34" charset="0"/>
                <a:cs typeface="Arial" panose="020B0604020202020204" pitchFamily="34" charset="0"/>
              </a:rPr>
              <a:t>Markup Language" class="</a:t>
            </a:r>
            <a:r>
              <a:rPr lang="en-US" altLang="en-US" sz="2000" dirty="0" err="1" smtClean="0">
                <a:solidFill>
                  <a:srgbClr val="00B0F0"/>
                </a:solidFill>
                <a:latin typeface="Arial" panose="020B0604020202020204" pitchFamily="34" charset="0"/>
                <a:cs typeface="Arial" panose="020B0604020202020204" pitchFamily="34" charset="0"/>
              </a:rPr>
              <a:t>initialism</a:t>
            </a:r>
            <a:r>
              <a:rPr lang="en-US" altLang="en-US" sz="2000" dirty="0" smtClean="0">
                <a:solidFill>
                  <a:srgbClr val="00B0F0"/>
                </a:solidFill>
                <a:latin typeface="Arial" panose="020B0604020202020204" pitchFamily="34" charset="0"/>
                <a:cs typeface="Arial" panose="020B0604020202020204" pitchFamily="34" charset="0"/>
              </a:rPr>
              <a:t>"&gt;HTML&lt;/</a:t>
            </a:r>
            <a:r>
              <a:rPr lang="en-US" altLang="en-US" sz="2000" dirty="0" err="1" smtClean="0">
                <a:solidFill>
                  <a:srgbClr val="00B0F0"/>
                </a:solidFill>
                <a:latin typeface="Arial" panose="020B0604020202020204" pitchFamily="34" charset="0"/>
                <a:cs typeface="Arial" panose="020B0604020202020204" pitchFamily="34" charset="0"/>
              </a:rPr>
              <a:t>abbr</a:t>
            </a:r>
            <a:r>
              <a:rPr lang="en-US" altLang="en-US" sz="2000" dirty="0" smtClean="0">
                <a:solidFill>
                  <a:srgbClr val="00B0F0"/>
                </a:solidFill>
                <a:latin typeface="Arial" panose="020B0604020202020204" pitchFamily="34" charset="0"/>
                <a:cs typeface="Arial" panose="020B0604020202020204" pitchFamily="34" charset="0"/>
              </a:rPr>
              <a:t>&gt;</a:t>
            </a:r>
            <a:endParaRPr lang="en-US" altLang="en-US" sz="2000" dirty="0" smtClean="0">
              <a:solidFill>
                <a:schemeClr val="tx1"/>
              </a:solidFill>
            </a:endParaRPr>
          </a:p>
        </p:txBody>
      </p:sp>
      <p:sp>
        <p:nvSpPr>
          <p:cNvPr id="50180" name="Title 1"/>
          <p:cNvSpPr txBox="1">
            <a:spLocks/>
          </p:cNvSpPr>
          <p:nvPr/>
        </p:nvSpPr>
        <p:spPr bwMode="auto">
          <a:xfrm>
            <a:off x="1650999" y="3142384"/>
            <a:ext cx="8912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sz="3200" dirty="0">
                <a:solidFill>
                  <a:srgbClr val="FFFF00"/>
                </a:solidFill>
                <a:latin typeface="Arial" panose="020B0604020202020204" pitchFamily="34" charset="0"/>
                <a:cs typeface="Arial" panose="020B0604020202020204" pitchFamily="34" charset="0"/>
              </a:rPr>
              <a:t>Addresses </a:t>
            </a:r>
          </a:p>
          <a:p>
            <a:endParaRPr lang="en-US" altLang="en-US" sz="3600" dirty="0">
              <a:solidFill>
                <a:schemeClr val="accent1"/>
              </a:solidFill>
              <a:latin typeface="Arial" panose="020B0604020202020204" pitchFamily="34" charset="0"/>
              <a:cs typeface="Arial" panose="020B0604020202020204" pitchFamily="34" charset="0"/>
            </a:endParaRPr>
          </a:p>
          <a:p>
            <a:endParaRPr lang="en-US" altLang="en-US" sz="3600" dirty="0">
              <a:solidFill>
                <a:schemeClr val="accent1"/>
              </a:solidFill>
              <a:latin typeface="Arial" panose="020B0604020202020204" pitchFamily="34" charset="0"/>
              <a:cs typeface="Arial" panose="020B0604020202020204" pitchFamily="34" charset="0"/>
            </a:endParaRPr>
          </a:p>
        </p:txBody>
      </p:sp>
      <p:sp>
        <p:nvSpPr>
          <p:cNvPr id="50181" name="Content Placeholder 2"/>
          <p:cNvSpPr txBox="1">
            <a:spLocks/>
          </p:cNvSpPr>
          <p:nvPr/>
        </p:nvSpPr>
        <p:spPr bwMode="auto">
          <a:xfrm>
            <a:off x="1547017" y="3969327"/>
            <a:ext cx="912018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spcBef>
                <a:spcPts val="1000"/>
              </a:spcBef>
              <a:buClr>
                <a:schemeClr val="accent1"/>
              </a:buClr>
              <a:buFont typeface="Wingdings 3" panose="05040102010807070707" pitchFamily="18" charset="2"/>
              <a:buNone/>
            </a:pPr>
            <a:r>
              <a:rPr lang="en-US" altLang="en-US" sz="2400" dirty="0">
                <a:latin typeface="Arial" panose="020B0604020202020204" pitchFamily="34" charset="0"/>
                <a:cs typeface="Arial" panose="020B0604020202020204" pitchFamily="34" charset="0"/>
              </a:rPr>
              <a:t>To represent contact information by using &lt;address&gt; tag.</a:t>
            </a:r>
          </a:p>
          <a:p>
            <a:pPr>
              <a:spcBef>
                <a:spcPts val="1000"/>
              </a:spcBef>
              <a:buClr>
                <a:schemeClr val="accent1"/>
              </a:buClr>
              <a:buFont typeface="Wingdings 3" panose="05040102010807070707" pitchFamily="18" charset="2"/>
              <a:buNone/>
            </a:pPr>
            <a:r>
              <a:rPr lang="en-US" altLang="en-US" sz="2400" dirty="0">
                <a:solidFill>
                  <a:srgbClr val="00B0F0"/>
                </a:solidFill>
                <a:latin typeface="Arial" panose="020B0604020202020204" pitchFamily="34" charset="0"/>
                <a:cs typeface="Arial" panose="020B0604020202020204" pitchFamily="34" charset="0"/>
              </a:rPr>
              <a:t>Syntax : &lt;address&gt;…….  &lt;/address&gt;</a:t>
            </a:r>
          </a:p>
        </p:txBody>
      </p:sp>
    </p:spTree>
    <p:extLst>
      <p:ext uri="{BB962C8B-B14F-4D97-AF65-F5344CB8AC3E}">
        <p14:creationId xmlns:p14="http://schemas.microsoft.com/office/powerpoint/2010/main" val="380199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Content Placeholder 2"/>
          <p:cNvSpPr txBox="1">
            <a:spLocks/>
          </p:cNvSpPr>
          <p:nvPr/>
        </p:nvSpPr>
        <p:spPr bwMode="auto">
          <a:xfrm>
            <a:off x="1346777" y="3351791"/>
            <a:ext cx="928370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buNone/>
              <a:defRPr/>
            </a:pPr>
            <a:r>
              <a:rPr lang="en-US" sz="2000" b="1" dirty="0">
                <a:solidFill>
                  <a:srgbClr val="00B0F0"/>
                </a:solidFill>
                <a:latin typeface="Helvetica Neue"/>
                <a:cs typeface="Arial" panose="020B0604020202020204" pitchFamily="34" charset="0"/>
              </a:rPr>
              <a:t>Block quote options</a:t>
            </a:r>
            <a:endParaRPr lang="en-US" sz="2000" b="1" dirty="0" smtClean="0">
              <a:solidFill>
                <a:srgbClr val="00B0F0"/>
              </a:solidFill>
              <a:latin typeface="Helvetica Neue"/>
              <a:cs typeface="Arial" panose="020B0604020202020204" pitchFamily="34" charset="0"/>
            </a:endParaRPr>
          </a:p>
          <a:p>
            <a:pPr>
              <a:buFont typeface="Wingdings 3" panose="05040102010807070707" pitchFamily="18" charset="2"/>
              <a:buNone/>
              <a:defRPr/>
            </a:pPr>
            <a:r>
              <a:rPr lang="en-US" sz="2000" b="1" dirty="0" smtClean="0">
                <a:solidFill>
                  <a:schemeClr val="tx1"/>
                </a:solidFill>
                <a:latin typeface="Helvetica Neue"/>
                <a:cs typeface="Arial" panose="020B0604020202020204" pitchFamily="34" charset="0"/>
              </a:rPr>
              <a:t>Naming a source :</a:t>
            </a:r>
            <a:r>
              <a:rPr lang="en-US" sz="2000" dirty="0" smtClean="0">
                <a:solidFill>
                  <a:schemeClr val="tx1"/>
                </a:solidFill>
                <a:latin typeface="Helvetica Neue"/>
              </a:rPr>
              <a:t> Style and content changes for simple variations on a standard &lt;</a:t>
            </a:r>
            <a:r>
              <a:rPr lang="en-US" sz="2000" dirty="0" err="1" smtClean="0">
                <a:solidFill>
                  <a:schemeClr val="tx1"/>
                </a:solidFill>
                <a:latin typeface="Helvetica Neue"/>
              </a:rPr>
              <a:t>bolckquote</a:t>
            </a:r>
            <a:r>
              <a:rPr lang="en-US" sz="2000" dirty="0" smtClean="0">
                <a:solidFill>
                  <a:schemeClr val="tx1"/>
                </a:solidFill>
                <a:latin typeface="Helvetica Neue"/>
              </a:rPr>
              <a:t>&gt;.</a:t>
            </a:r>
            <a:r>
              <a:rPr lang="en-US" sz="2000" dirty="0" smtClean="0">
                <a:solidFill>
                  <a:schemeClr val="tx1"/>
                </a:solidFill>
                <a:latin typeface="Arial" panose="020B0604020202020204" pitchFamily="34" charset="0"/>
                <a:cs typeface="Arial" panose="020B0604020202020204" pitchFamily="34" charset="0"/>
              </a:rPr>
              <a:t>Add a &lt;footer&gt; for identifying the source.</a:t>
            </a:r>
          </a:p>
          <a:p>
            <a:pPr>
              <a:buFont typeface="Wingdings 3" panose="05040102010807070707" pitchFamily="18" charset="2"/>
              <a:buNone/>
              <a:defRPr/>
            </a:pPr>
            <a:r>
              <a:rPr lang="en-US" sz="2000" b="1" dirty="0" smtClean="0">
                <a:solidFill>
                  <a:schemeClr val="tx1"/>
                </a:solidFill>
                <a:latin typeface="Arial" panose="020B0604020202020204" pitchFamily="34" charset="0"/>
                <a:cs typeface="Arial" panose="020B0604020202020204" pitchFamily="34" charset="0"/>
              </a:rPr>
              <a:t>Alternate </a:t>
            </a:r>
            <a:r>
              <a:rPr lang="en-US" sz="2000" b="1" dirty="0" err="1" smtClean="0">
                <a:solidFill>
                  <a:schemeClr val="tx1"/>
                </a:solidFill>
                <a:latin typeface="Arial" panose="020B0604020202020204" pitchFamily="34" charset="0"/>
                <a:cs typeface="Arial" panose="020B0604020202020204" pitchFamily="34" charset="0"/>
              </a:rPr>
              <a:t>Displays:</a:t>
            </a:r>
            <a:r>
              <a:rPr lang="en-US" sz="2000" dirty="0" err="1" smtClean="0">
                <a:solidFill>
                  <a:schemeClr val="tx1"/>
                </a:solidFill>
                <a:latin typeface="Helvetica Neue"/>
                <a:cs typeface="Arial" panose="020B0604020202020204" pitchFamily="34" charset="0"/>
              </a:rPr>
              <a:t>Add</a:t>
            </a:r>
            <a:r>
              <a:rPr lang="en-US" sz="2000" dirty="0" smtClean="0">
                <a:solidFill>
                  <a:schemeClr val="tx1"/>
                </a:solidFill>
                <a:latin typeface="Helvetica Neue"/>
                <a:cs typeface="Arial" panose="020B0604020202020204" pitchFamily="34" charset="0"/>
              </a:rPr>
              <a:t> .</a:t>
            </a:r>
            <a:r>
              <a:rPr lang="en-US" sz="2000" dirty="0" err="1" smtClean="0">
                <a:solidFill>
                  <a:schemeClr val="tx1"/>
                </a:solidFill>
                <a:latin typeface="Helvetica Neue"/>
                <a:cs typeface="Arial" panose="020B0604020202020204" pitchFamily="34" charset="0"/>
              </a:rPr>
              <a:t>bolckquote</a:t>
            </a:r>
            <a:r>
              <a:rPr lang="en-US" sz="2000" dirty="0" smtClean="0">
                <a:solidFill>
                  <a:schemeClr val="tx1"/>
                </a:solidFill>
                <a:latin typeface="Helvetica Neue"/>
                <a:cs typeface="Arial" panose="020B0604020202020204" pitchFamily="34" charset="0"/>
              </a:rPr>
              <a:t>-reverse class right –aligned content.</a:t>
            </a:r>
          </a:p>
          <a:p>
            <a:pPr>
              <a:buFont typeface="Wingdings 3" panose="05040102010807070707" pitchFamily="18" charset="2"/>
              <a:buNone/>
              <a:defRPr/>
            </a:pPr>
            <a:r>
              <a:rPr lang="en-US" sz="2000" dirty="0" smtClean="0">
                <a:solidFill>
                  <a:schemeClr val="tx1"/>
                </a:solidFill>
                <a:latin typeface="Helvetica Neue"/>
                <a:cs typeface="Arial" panose="020B0604020202020204" pitchFamily="34" charset="0"/>
              </a:rPr>
              <a:t>Syntax:&lt;blockquote class="blockquote-reverse"&gt;  ...&lt;/blockquote&gt;</a:t>
            </a:r>
          </a:p>
        </p:txBody>
      </p:sp>
      <p:sp>
        <p:nvSpPr>
          <p:cNvPr id="2" name="TextBox 1"/>
          <p:cNvSpPr txBox="1"/>
          <p:nvPr/>
        </p:nvSpPr>
        <p:spPr>
          <a:xfrm>
            <a:off x="1433945" y="841664"/>
            <a:ext cx="8499764" cy="2067233"/>
          </a:xfrm>
          <a:prstGeom prst="rect">
            <a:avLst/>
          </a:prstGeom>
          <a:noFill/>
        </p:spPr>
        <p:txBody>
          <a:bodyPr wrap="square" rtlCol="0">
            <a:spAutoFit/>
          </a:bodyPr>
          <a:lstStyle/>
          <a:p>
            <a:r>
              <a:rPr lang="en-US" sz="3200" dirty="0" err="1" smtClean="0">
                <a:solidFill>
                  <a:srgbClr val="FFFF00"/>
                </a:solidFill>
                <a:latin typeface="Arial" panose="020B0604020202020204" pitchFamily="34" charset="0"/>
                <a:cs typeface="Arial" panose="020B0604020202020204" pitchFamily="34" charset="0"/>
              </a:rPr>
              <a:t>Blockquotes</a:t>
            </a:r>
            <a:endParaRPr lang="en-US" sz="3200" dirty="0" smtClean="0">
              <a:solidFill>
                <a:srgbClr val="FFFF00"/>
              </a:solidFill>
              <a:latin typeface="Arial" panose="020B0604020202020204" pitchFamily="34" charset="0"/>
              <a:cs typeface="Arial" panose="020B0604020202020204" pitchFamily="34" charset="0"/>
            </a:endParaRPr>
          </a:p>
          <a:p>
            <a:endParaRPr lang="en-US" sz="3200" dirty="0">
              <a:solidFill>
                <a:srgbClr val="FFFF00"/>
              </a:solidFill>
              <a:latin typeface="Arial" panose="020B0604020202020204" pitchFamily="34" charset="0"/>
              <a:cs typeface="Arial" panose="020B0604020202020204" pitchFamily="34" charset="0"/>
            </a:endParaRPr>
          </a:p>
          <a:p>
            <a:pPr>
              <a:spcBef>
                <a:spcPts val="1000"/>
              </a:spcBef>
              <a:buClr>
                <a:schemeClr val="accent1"/>
              </a:buClr>
              <a:defRPr/>
            </a:pPr>
            <a:r>
              <a:rPr lang="en-US" sz="2000" b="1" dirty="0">
                <a:solidFill>
                  <a:srgbClr val="00B0F0"/>
                </a:solidFill>
                <a:latin typeface="Helvetica Neue"/>
                <a:cs typeface="Arial" panose="020B0604020202020204" pitchFamily="34" charset="0"/>
              </a:rPr>
              <a:t>Default </a:t>
            </a:r>
            <a:r>
              <a:rPr lang="en-US" sz="2000" b="1" dirty="0" err="1">
                <a:solidFill>
                  <a:srgbClr val="00B0F0"/>
                </a:solidFill>
                <a:latin typeface="Helvetica Neue"/>
                <a:cs typeface="Arial" panose="020B0604020202020204" pitchFamily="34" charset="0"/>
              </a:rPr>
              <a:t>blockquote</a:t>
            </a:r>
            <a:endParaRPr lang="en-US" sz="2000" b="1" dirty="0">
              <a:solidFill>
                <a:srgbClr val="00B0F0"/>
              </a:solidFill>
              <a:latin typeface="Helvetica Neue"/>
              <a:cs typeface="Arial" panose="020B0604020202020204" pitchFamily="34" charset="0"/>
            </a:endParaRPr>
          </a:p>
          <a:p>
            <a:endParaRPr lang="en-US" dirty="0"/>
          </a:p>
          <a:p>
            <a:r>
              <a:rPr lang="en-US" dirty="0"/>
              <a:t>The </a:t>
            </a:r>
            <a:r>
              <a:rPr lang="en-US" dirty="0" err="1"/>
              <a:t>blockquote</a:t>
            </a:r>
            <a:r>
              <a:rPr lang="en-US" dirty="0"/>
              <a:t> element is used to present content from another source using &lt;p&gt; tag.</a:t>
            </a:r>
          </a:p>
        </p:txBody>
      </p:sp>
    </p:spTree>
    <p:extLst>
      <p:ext uri="{BB962C8B-B14F-4D97-AF65-F5344CB8AC3E}">
        <p14:creationId xmlns:p14="http://schemas.microsoft.com/office/powerpoint/2010/main" val="161428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3538" y="0"/>
            <a:ext cx="8915400" cy="6858000"/>
          </a:xfrm>
        </p:spPr>
        <p:txBody>
          <a:bodyPr>
            <a:normAutofit/>
          </a:bodyPr>
          <a:lstStyle/>
          <a:p>
            <a:pPr>
              <a:buFont typeface="Arial" panose="020B0604020202020204" pitchFamily="34" charset="0"/>
              <a:buChar char="•"/>
              <a:defRPr/>
            </a:pPr>
            <a:r>
              <a:rPr lang="en-US" sz="2000" b="1" dirty="0" smtClean="0">
                <a:solidFill>
                  <a:srgbClr val="00B0F0"/>
                </a:solidFill>
                <a:latin typeface="Arial" panose="020B0604020202020204" pitchFamily="34" charset="0"/>
                <a:cs typeface="Arial" panose="020B0604020202020204" pitchFamily="34" charset="0"/>
              </a:rPr>
              <a:t>Inline: </a:t>
            </a:r>
            <a:r>
              <a:rPr lang="en-US" sz="2000" dirty="0" smtClean="0">
                <a:solidFill>
                  <a:schemeClr val="tx1"/>
                </a:solidFill>
                <a:latin typeface="Arial" panose="020B0604020202020204" pitchFamily="34" charset="0"/>
                <a:cs typeface="Arial" panose="020B0604020202020204" pitchFamily="34" charset="0"/>
              </a:rPr>
              <a:t>Place all list items on a single line with padding</a:t>
            </a:r>
            <a:r>
              <a:rPr lang="en-US" sz="2000" dirty="0" smtClean="0">
                <a:solidFill>
                  <a:schemeClr val="tx1"/>
                </a:solidFill>
                <a:latin typeface="Arial" panose="020B0604020202020204" pitchFamily="34" charset="0"/>
                <a:cs typeface="Arial" panose="020B0604020202020204" pitchFamily="34" charset="0"/>
              </a:rPr>
              <a:t>.</a:t>
            </a:r>
            <a:endParaRPr lang="en-US" sz="2000" dirty="0" smtClean="0">
              <a:solidFill>
                <a:schemeClr val="tx1"/>
              </a:solidFill>
              <a:latin typeface="Arial" panose="020B0604020202020204" pitchFamily="34" charset="0"/>
              <a:cs typeface="Arial" panose="020B0604020202020204" pitchFamily="34" charset="0"/>
            </a:endParaRPr>
          </a:p>
          <a:p>
            <a:pPr marL="457200" lvl="1" indent="0">
              <a:buFont typeface="Wingdings 3" panose="05040102010807070707" pitchFamily="18" charset="2"/>
              <a:buNone/>
              <a:defRPr/>
            </a:pPr>
            <a:r>
              <a:rPr lang="it-IT" sz="2000" dirty="0" smtClean="0">
                <a:solidFill>
                  <a:schemeClr val="tx1"/>
                </a:solidFill>
                <a:latin typeface="Arial" panose="020B0604020202020204" pitchFamily="34" charset="0"/>
                <a:cs typeface="Arial" panose="020B0604020202020204" pitchFamily="34" charset="0"/>
              </a:rPr>
              <a:t>Syntax :&lt;ul class="list-inline"&gt;  </a:t>
            </a:r>
          </a:p>
          <a:p>
            <a:pPr marL="457200" lvl="1" indent="0">
              <a:buFont typeface="Wingdings 3" panose="05040102010807070707" pitchFamily="18" charset="2"/>
              <a:buNone/>
              <a:defRPr/>
            </a:pPr>
            <a:r>
              <a:rPr lang="it-IT" sz="2000" dirty="0" smtClean="0">
                <a:solidFill>
                  <a:schemeClr val="tx1"/>
                </a:solidFill>
                <a:latin typeface="Arial" panose="020B0604020202020204" pitchFamily="34" charset="0"/>
                <a:cs typeface="Arial" panose="020B0604020202020204" pitchFamily="34" charset="0"/>
              </a:rPr>
              <a:t>			&lt;li&gt;...&lt;/li&gt;</a:t>
            </a:r>
          </a:p>
          <a:p>
            <a:pPr marL="457200" lvl="1" indent="0">
              <a:buFont typeface="Wingdings 3" panose="05040102010807070707" pitchFamily="18" charset="2"/>
              <a:buNone/>
              <a:defRPr/>
            </a:pPr>
            <a:r>
              <a:rPr lang="it-IT" sz="2000" dirty="0" smtClean="0">
                <a:solidFill>
                  <a:schemeClr val="tx1"/>
                </a:solidFill>
                <a:latin typeface="Arial" panose="020B0604020202020204" pitchFamily="34" charset="0"/>
                <a:cs typeface="Arial" panose="020B0604020202020204" pitchFamily="34" charset="0"/>
              </a:rPr>
              <a:t>		  &lt;/ul&gt;</a:t>
            </a:r>
            <a:endParaRPr lang="en-US" sz="2000" dirty="0" smtClean="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000" b="1" dirty="0" smtClean="0">
                <a:solidFill>
                  <a:srgbClr val="00B0F0"/>
                </a:solidFill>
                <a:latin typeface="Arial" panose="020B0604020202020204" pitchFamily="34" charset="0"/>
                <a:cs typeface="Arial" panose="020B0604020202020204" pitchFamily="34" charset="0"/>
              </a:rPr>
              <a:t>Description: </a:t>
            </a:r>
            <a:r>
              <a:rPr lang="en-US" sz="2000" dirty="0" smtClean="0">
                <a:solidFill>
                  <a:schemeClr val="tx1"/>
                </a:solidFill>
                <a:latin typeface="Arial" panose="020B0604020202020204" pitchFamily="34" charset="0"/>
                <a:cs typeface="Arial" panose="020B0604020202020204" pitchFamily="34" charset="0"/>
              </a:rPr>
              <a:t>A list of terms with their associated descriptions.</a:t>
            </a:r>
          </a:p>
          <a:p>
            <a:pPr marL="0" indent="0">
              <a:buFont typeface="Wingdings 3" panose="05040102010807070707" pitchFamily="18" charset="2"/>
              <a:buNone/>
              <a:defRPr/>
            </a:pPr>
            <a:r>
              <a:rPr lang="en-US" sz="2000" dirty="0" smtClean="0">
                <a:solidFill>
                  <a:schemeClr val="tx1"/>
                </a:solidFill>
                <a:latin typeface="Arial" panose="020B0604020202020204" pitchFamily="34" charset="0"/>
                <a:cs typeface="Arial" panose="020B0604020202020204" pitchFamily="34" charset="0"/>
              </a:rPr>
              <a:t>	Syntax:&lt;dl&gt; </a:t>
            </a:r>
            <a:endParaRPr lang="en-US" sz="2000" dirty="0" smtClean="0">
              <a:solidFill>
                <a:schemeClr val="tx1"/>
              </a:solidFill>
              <a:latin typeface="Arial" panose="020B0604020202020204" pitchFamily="34" charset="0"/>
              <a:cs typeface="Arial" panose="020B0604020202020204" pitchFamily="34" charset="0"/>
            </a:endParaRPr>
          </a:p>
          <a:p>
            <a:pPr marL="0" indent="0">
              <a:buFont typeface="Wingdings 3" panose="05040102010807070707" pitchFamily="18" charset="2"/>
              <a:buNone/>
              <a:defRPr/>
            </a:pP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&lt;</a:t>
            </a:r>
            <a:r>
              <a:rPr lang="en-US" sz="2000" dirty="0" err="1" smtClean="0">
                <a:solidFill>
                  <a:schemeClr val="tx1"/>
                </a:solidFill>
                <a:latin typeface="Arial" panose="020B0604020202020204" pitchFamily="34" charset="0"/>
                <a:cs typeface="Arial" panose="020B0604020202020204" pitchFamily="34" charset="0"/>
              </a:rPr>
              <a:t>dt</a:t>
            </a:r>
            <a:r>
              <a:rPr lang="en-US" sz="2000" dirty="0" smtClean="0">
                <a:solidFill>
                  <a:schemeClr val="tx1"/>
                </a:solidFill>
                <a:latin typeface="Arial" panose="020B0604020202020204" pitchFamily="34" charset="0"/>
                <a:cs typeface="Arial" panose="020B0604020202020204" pitchFamily="34" charset="0"/>
              </a:rPr>
              <a:t>&gt;...&lt;/</a:t>
            </a:r>
            <a:r>
              <a:rPr lang="en-US" sz="2000" dirty="0" err="1" smtClean="0">
                <a:solidFill>
                  <a:schemeClr val="tx1"/>
                </a:solidFill>
                <a:latin typeface="Arial" panose="020B0604020202020204" pitchFamily="34" charset="0"/>
                <a:cs typeface="Arial" panose="020B0604020202020204" pitchFamily="34" charset="0"/>
              </a:rPr>
              <a:t>dt</a:t>
            </a:r>
            <a:r>
              <a:rPr lang="en-US" sz="2000" dirty="0" smtClean="0">
                <a:solidFill>
                  <a:schemeClr val="tx1"/>
                </a:solidFill>
                <a:latin typeface="Arial" panose="020B0604020202020204" pitchFamily="34" charset="0"/>
                <a:cs typeface="Arial" panose="020B0604020202020204" pitchFamily="34" charset="0"/>
              </a:rPr>
              <a:t>&gt;  </a:t>
            </a:r>
          </a:p>
          <a:p>
            <a:pPr marL="0" indent="0">
              <a:buFont typeface="Wingdings 3" panose="05040102010807070707" pitchFamily="18" charset="2"/>
              <a:buNone/>
              <a:defRPr/>
            </a:pP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&lt;</a:t>
            </a:r>
            <a:r>
              <a:rPr lang="en-US" sz="2000" dirty="0" err="1" smtClean="0">
                <a:solidFill>
                  <a:schemeClr val="tx1"/>
                </a:solidFill>
                <a:latin typeface="Arial" panose="020B0604020202020204" pitchFamily="34" charset="0"/>
                <a:cs typeface="Arial" panose="020B0604020202020204" pitchFamily="34" charset="0"/>
              </a:rPr>
              <a:t>dd</a:t>
            </a:r>
            <a:r>
              <a:rPr lang="en-US" sz="2000" dirty="0" smtClean="0">
                <a:solidFill>
                  <a:schemeClr val="tx1"/>
                </a:solidFill>
                <a:latin typeface="Arial" panose="020B0604020202020204" pitchFamily="34" charset="0"/>
                <a:cs typeface="Arial" panose="020B0604020202020204" pitchFamily="34" charset="0"/>
              </a:rPr>
              <a:t>&gt;...&lt;/</a:t>
            </a:r>
            <a:r>
              <a:rPr lang="en-US" sz="2000" dirty="0" err="1" smtClean="0">
                <a:solidFill>
                  <a:schemeClr val="tx1"/>
                </a:solidFill>
                <a:latin typeface="Arial" panose="020B0604020202020204" pitchFamily="34" charset="0"/>
                <a:cs typeface="Arial" panose="020B0604020202020204" pitchFamily="34" charset="0"/>
              </a:rPr>
              <a:t>dd</a:t>
            </a:r>
            <a:r>
              <a:rPr lang="en-US" sz="2000" dirty="0" smtClean="0">
                <a:solidFill>
                  <a:schemeClr val="tx1"/>
                </a:solidFill>
                <a:latin typeface="Arial" panose="020B0604020202020204" pitchFamily="34" charset="0"/>
                <a:cs typeface="Arial" panose="020B0604020202020204" pitchFamily="34" charset="0"/>
              </a:rPr>
              <a:t>&gt;</a:t>
            </a:r>
          </a:p>
          <a:p>
            <a:pPr marL="0" indent="0">
              <a:buFont typeface="Wingdings 3" panose="05040102010807070707" pitchFamily="18" charset="2"/>
              <a:buNone/>
              <a:defRPr/>
            </a:pPr>
            <a:r>
              <a:rPr lang="en-US" sz="20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&lt;/</a:t>
            </a:r>
            <a:r>
              <a:rPr lang="en-US" sz="2000" dirty="0" smtClean="0">
                <a:solidFill>
                  <a:schemeClr val="tx1"/>
                </a:solidFill>
                <a:latin typeface="Arial" panose="020B0604020202020204" pitchFamily="34" charset="0"/>
                <a:cs typeface="Arial" panose="020B0604020202020204" pitchFamily="34" charset="0"/>
              </a:rPr>
              <a:t>dl</a:t>
            </a:r>
            <a:r>
              <a:rPr lang="en-US" sz="2000" dirty="0" smtClean="0">
                <a:solidFill>
                  <a:schemeClr val="tx1"/>
                </a:solidFill>
                <a:latin typeface="Arial" panose="020B0604020202020204" pitchFamily="34" charset="0"/>
                <a:cs typeface="Arial" panose="020B0604020202020204" pitchFamily="34" charset="0"/>
              </a:rPr>
              <a:t>&gt;</a:t>
            </a:r>
          </a:p>
          <a:p>
            <a:pPr marL="0" indent="0">
              <a:buFont typeface="Wingdings 3" panose="05040102010807070707" pitchFamily="18" charset="2"/>
              <a:buNone/>
              <a:defRPr/>
            </a:pPr>
            <a:endParaRPr lang="en-US" sz="2000" dirty="0" smtClean="0">
              <a:solidFill>
                <a:schemeClr val="tx1"/>
              </a:solidFill>
              <a:latin typeface="Arial" panose="020B0604020202020204" pitchFamily="34" charset="0"/>
              <a:cs typeface="Arial" panose="020B0604020202020204" pitchFamily="34" charset="0"/>
            </a:endParaRPr>
          </a:p>
          <a:p>
            <a:pPr marL="0" indent="0">
              <a:buFont typeface="Wingdings 3" panose="05040102010807070707" pitchFamily="18" charset="2"/>
              <a:buNone/>
              <a:defRPr/>
            </a:pPr>
            <a:r>
              <a:rPr lang="en-US" sz="2000" dirty="0" smtClean="0">
                <a:solidFill>
                  <a:schemeClr val="tx1"/>
                </a:solidFill>
                <a:latin typeface="Arial" panose="020B0604020202020204" pitchFamily="34" charset="0"/>
                <a:cs typeface="Arial" panose="020B0604020202020204" pitchFamily="34" charset="0"/>
              </a:rPr>
              <a:t>	Horizontal description</a:t>
            </a:r>
          </a:p>
          <a:p>
            <a:pPr marL="0" indent="0">
              <a:buFont typeface="Wingdings 3" panose="05040102010807070707" pitchFamily="18" charset="2"/>
              <a:buNone/>
              <a:defRPr/>
            </a:pP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Syntax:&lt;dl class="dl-horizontal"&gt;  </a:t>
            </a:r>
          </a:p>
          <a:p>
            <a:pPr marL="0" indent="0">
              <a:buFont typeface="Wingdings 3" panose="05040102010807070707" pitchFamily="18" charset="2"/>
              <a:buNone/>
              <a:defRPr/>
            </a:pP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&lt;</a:t>
            </a:r>
            <a:r>
              <a:rPr lang="en-US" sz="2000" dirty="0" err="1" smtClean="0">
                <a:solidFill>
                  <a:schemeClr val="tx1"/>
                </a:solidFill>
                <a:latin typeface="Arial" panose="020B0604020202020204" pitchFamily="34" charset="0"/>
                <a:cs typeface="Arial" panose="020B0604020202020204" pitchFamily="34" charset="0"/>
              </a:rPr>
              <a:t>dt</a:t>
            </a:r>
            <a:r>
              <a:rPr lang="en-US" sz="2000" dirty="0" smtClean="0">
                <a:solidFill>
                  <a:schemeClr val="tx1"/>
                </a:solidFill>
                <a:latin typeface="Arial" panose="020B0604020202020204" pitchFamily="34" charset="0"/>
                <a:cs typeface="Arial" panose="020B0604020202020204" pitchFamily="34" charset="0"/>
              </a:rPr>
              <a:t>&gt;...&lt;/</a:t>
            </a:r>
            <a:r>
              <a:rPr lang="en-US" sz="2000" dirty="0" err="1" smtClean="0">
                <a:solidFill>
                  <a:schemeClr val="tx1"/>
                </a:solidFill>
                <a:latin typeface="Arial" panose="020B0604020202020204" pitchFamily="34" charset="0"/>
                <a:cs typeface="Arial" panose="020B0604020202020204" pitchFamily="34" charset="0"/>
              </a:rPr>
              <a:t>dt</a:t>
            </a:r>
            <a:r>
              <a:rPr lang="en-US" sz="2000" dirty="0" smtClean="0">
                <a:solidFill>
                  <a:schemeClr val="tx1"/>
                </a:solidFill>
                <a:latin typeface="Arial" panose="020B0604020202020204" pitchFamily="34" charset="0"/>
                <a:cs typeface="Arial" panose="020B0604020202020204" pitchFamily="34" charset="0"/>
              </a:rPr>
              <a:t>&gt;  </a:t>
            </a:r>
          </a:p>
          <a:p>
            <a:pPr marL="0" indent="0">
              <a:buFont typeface="Wingdings 3" panose="05040102010807070707" pitchFamily="18" charset="2"/>
              <a:buNone/>
              <a:defRPr/>
            </a:pP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&lt;</a:t>
            </a:r>
            <a:r>
              <a:rPr lang="en-US" sz="2000" dirty="0" err="1" smtClean="0">
                <a:solidFill>
                  <a:schemeClr val="tx1"/>
                </a:solidFill>
                <a:latin typeface="Arial" panose="020B0604020202020204" pitchFamily="34" charset="0"/>
                <a:cs typeface="Arial" panose="020B0604020202020204" pitchFamily="34" charset="0"/>
              </a:rPr>
              <a:t>dd</a:t>
            </a:r>
            <a:r>
              <a:rPr lang="en-US" sz="2000" dirty="0" smtClean="0">
                <a:solidFill>
                  <a:schemeClr val="tx1"/>
                </a:solidFill>
                <a:latin typeface="Arial" panose="020B0604020202020204" pitchFamily="34" charset="0"/>
                <a:cs typeface="Arial" panose="020B0604020202020204" pitchFamily="34" charset="0"/>
              </a:rPr>
              <a:t>&gt;...&lt;/</a:t>
            </a:r>
            <a:r>
              <a:rPr lang="en-US" sz="2000" dirty="0" err="1" smtClean="0">
                <a:solidFill>
                  <a:schemeClr val="tx1"/>
                </a:solidFill>
                <a:latin typeface="Arial" panose="020B0604020202020204" pitchFamily="34" charset="0"/>
                <a:cs typeface="Arial" panose="020B0604020202020204" pitchFamily="34" charset="0"/>
              </a:rPr>
              <a:t>dd</a:t>
            </a:r>
            <a:r>
              <a:rPr lang="en-US" sz="2000" dirty="0" smtClean="0">
                <a:solidFill>
                  <a:schemeClr val="tx1"/>
                </a:solidFill>
                <a:latin typeface="Arial" panose="020B0604020202020204" pitchFamily="34" charset="0"/>
                <a:cs typeface="Arial" panose="020B0604020202020204" pitchFamily="34" charset="0"/>
              </a:rPr>
              <a:t>&gt;</a:t>
            </a:r>
          </a:p>
          <a:p>
            <a:pPr marL="0" indent="0">
              <a:buFont typeface="Wingdings 3" panose="05040102010807070707" pitchFamily="18" charset="2"/>
              <a:buNone/>
              <a:defRPr/>
            </a:pPr>
            <a:r>
              <a:rPr lang="en-US" sz="20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&lt;/</a:t>
            </a:r>
            <a:r>
              <a:rPr lang="en-US" sz="2000" dirty="0" smtClean="0">
                <a:solidFill>
                  <a:schemeClr val="tx1"/>
                </a:solidFill>
                <a:latin typeface="Arial" panose="020B0604020202020204" pitchFamily="34" charset="0"/>
                <a:cs typeface="Arial" panose="020B0604020202020204" pitchFamily="34" charset="0"/>
              </a:rPr>
              <a:t>dl</a:t>
            </a:r>
            <a:r>
              <a:rPr lang="en-US" sz="2000" dirty="0" smtClean="0">
                <a:solidFill>
                  <a:schemeClr val="tx1"/>
                </a:solidFill>
                <a:latin typeface="Arial" panose="020B0604020202020204" pitchFamily="34" charset="0"/>
                <a:cs typeface="Arial" panose="020B0604020202020204" pitchFamily="34" charset="0"/>
              </a:rPr>
              <a:t>&gt;</a:t>
            </a:r>
            <a:endParaRPr lang="en-US" sz="2400" dirty="0"/>
          </a:p>
        </p:txBody>
      </p:sp>
    </p:spTree>
    <p:extLst>
      <p:ext uri="{BB962C8B-B14F-4D97-AF65-F5344CB8AC3E}">
        <p14:creationId xmlns:p14="http://schemas.microsoft.com/office/powerpoint/2010/main" val="550518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538288" y="0"/>
            <a:ext cx="8596312" cy="831850"/>
          </a:xfrm>
        </p:spPr>
        <p:txBody>
          <a:bodyPr>
            <a:normAutofit/>
          </a:bodyPr>
          <a:lstStyle/>
          <a:p>
            <a:pPr eaLnBrk="1" hangingPunct="1"/>
            <a:r>
              <a:rPr lang="en-IN" altLang="en-US" sz="3200" dirty="0">
                <a:solidFill>
                  <a:srgbClr val="FFFF00"/>
                </a:solidFill>
                <a:latin typeface="Arial" panose="020B0604020202020204" pitchFamily="34" charset="0"/>
                <a:cs typeface="Arial" panose="020B0604020202020204" pitchFamily="34" charset="0"/>
              </a:rPr>
              <a:t>Tables</a:t>
            </a:r>
          </a:p>
        </p:txBody>
      </p:sp>
      <p:sp>
        <p:nvSpPr>
          <p:cNvPr id="54275" name="Content Placeholder 2"/>
          <p:cNvSpPr>
            <a:spLocks noGrp="1"/>
          </p:cNvSpPr>
          <p:nvPr>
            <p:ph idx="1"/>
          </p:nvPr>
        </p:nvSpPr>
        <p:spPr>
          <a:xfrm>
            <a:off x="1538288" y="941388"/>
            <a:ext cx="8596312" cy="4295630"/>
          </a:xfrm>
        </p:spPr>
        <p:txBody>
          <a:bodyPr>
            <a:normAutofit/>
          </a:bodyPr>
          <a:lstStyle/>
          <a:p>
            <a:pPr marL="0" indent="0" algn="just" eaLnBrk="1" hangingPunct="1">
              <a:buFont typeface="Wingdings 3" panose="05040102010807070707" pitchFamily="18" charset="2"/>
              <a:buNone/>
            </a:pPr>
            <a:r>
              <a:rPr lang="en-IN" altLang="en-US" sz="2000" b="1" u="sng" dirty="0" smtClean="0">
                <a:solidFill>
                  <a:srgbClr val="00B0F0"/>
                </a:solidFill>
                <a:latin typeface="Arial" panose="020B0604020202020204" pitchFamily="34" charset="0"/>
                <a:cs typeface="Arial" panose="020B0604020202020204" pitchFamily="34" charset="0"/>
              </a:rPr>
              <a:t>Basic Table</a:t>
            </a:r>
            <a:r>
              <a:rPr lang="en-IN" altLang="en-US" sz="2000"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000" dirty="0" smtClean="0">
                <a:solidFill>
                  <a:schemeClr val="tx1"/>
                </a:solidFill>
                <a:latin typeface="Arial" panose="020B0604020202020204" pitchFamily="34" charset="0"/>
                <a:cs typeface="Arial" panose="020B0604020202020204" pitchFamily="34" charset="0"/>
              </a:rPr>
              <a:t>	If you want a nice, basic table style with just some light padding and horizontal dividers, add the base class of .table to any table .</a:t>
            </a:r>
          </a:p>
          <a:p>
            <a:pPr marL="0" indent="0" algn="just" eaLnBrk="1" hangingPunct="1">
              <a:buFont typeface="Wingdings 3" panose="05040102010807070707" pitchFamily="18" charset="2"/>
              <a:buNone/>
            </a:pPr>
            <a:r>
              <a:rPr lang="en-IN" altLang="en-US" sz="2000" b="1" u="sng" dirty="0" smtClean="0">
                <a:solidFill>
                  <a:srgbClr val="00B0F0"/>
                </a:solidFill>
                <a:latin typeface="Arial" panose="020B0604020202020204" pitchFamily="34" charset="0"/>
                <a:cs typeface="Arial" panose="020B0604020202020204" pitchFamily="34" charset="0"/>
              </a:rPr>
              <a:t>Syntax:</a:t>
            </a:r>
          </a:p>
          <a:p>
            <a:pPr marL="0" indent="0" algn="just" eaLnBrk="1" hangingPunct="1">
              <a:buFont typeface="Wingdings 3" panose="05040102010807070707" pitchFamily="18" charset="2"/>
              <a:buNone/>
            </a:pPr>
            <a:r>
              <a:rPr lang="en-IN" altLang="en-US" sz="2000" b="1" dirty="0" smtClean="0">
                <a:solidFill>
                  <a:srgbClr val="00B0F0"/>
                </a:solidFill>
                <a:latin typeface="Arial" panose="020B0604020202020204" pitchFamily="34" charset="0"/>
                <a:cs typeface="Arial" panose="020B0604020202020204" pitchFamily="34" charset="0"/>
              </a:rPr>
              <a:t>&lt;table class="table"&gt;    </a:t>
            </a:r>
          </a:p>
          <a:p>
            <a:pPr marL="0" indent="0" algn="just" eaLnBrk="1" hangingPunct="1">
              <a:buFont typeface="Wingdings 3" panose="05040102010807070707" pitchFamily="18" charset="2"/>
              <a:buNone/>
            </a:pPr>
            <a:r>
              <a:rPr lang="en-IN" altLang="en-US" sz="2000" b="1"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000" b="1" dirty="0" smtClean="0">
                <a:solidFill>
                  <a:srgbClr val="00B0F0"/>
                </a:solidFill>
                <a:latin typeface="Arial" panose="020B0604020202020204" pitchFamily="34" charset="0"/>
                <a:cs typeface="Arial" panose="020B0604020202020204" pitchFamily="34" charset="0"/>
              </a:rPr>
              <a:t>&lt;/table&gt;</a:t>
            </a:r>
          </a:p>
        </p:txBody>
      </p:sp>
    </p:spTree>
    <p:extLst>
      <p:ext uri="{BB962C8B-B14F-4D97-AF65-F5344CB8AC3E}">
        <p14:creationId xmlns:p14="http://schemas.microsoft.com/office/powerpoint/2010/main" val="887172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401763" y="0"/>
            <a:ext cx="8596312" cy="831850"/>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Tables</a:t>
            </a:r>
          </a:p>
        </p:txBody>
      </p:sp>
      <p:sp>
        <p:nvSpPr>
          <p:cNvPr id="55299" name="Content Placeholder 2"/>
          <p:cNvSpPr>
            <a:spLocks noGrp="1"/>
          </p:cNvSpPr>
          <p:nvPr>
            <p:ph idx="1"/>
          </p:nvPr>
        </p:nvSpPr>
        <p:spPr>
          <a:xfrm>
            <a:off x="1577975" y="831850"/>
            <a:ext cx="8596313" cy="4155786"/>
          </a:xfrm>
        </p:spPr>
        <p:txBody>
          <a:bodyPr/>
          <a:lstStyle/>
          <a:p>
            <a:pPr marL="0" indent="0" algn="just" eaLnBrk="1" hangingPunct="1">
              <a:buFont typeface="Wingdings 3" panose="05040102010807070707" pitchFamily="18" charset="2"/>
              <a:buNone/>
            </a:pPr>
            <a:r>
              <a:rPr lang="en-IN" altLang="en-US" sz="2800" b="1" u="sng" dirty="0" smtClean="0">
                <a:solidFill>
                  <a:srgbClr val="00B0F0"/>
                </a:solidFill>
                <a:latin typeface="Arial" panose="020B0604020202020204" pitchFamily="34" charset="0"/>
                <a:cs typeface="Arial" panose="020B0604020202020204" pitchFamily="34" charset="0"/>
              </a:rPr>
              <a:t>STRIPED TABLE </a:t>
            </a:r>
            <a:r>
              <a:rPr lang="en-IN" altLang="en-US" sz="2800"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dirty="0" smtClean="0">
                <a:solidFill>
                  <a:schemeClr val="tx1"/>
                </a:solidFill>
                <a:latin typeface="Arial" panose="020B0604020202020204" pitchFamily="34" charset="0"/>
                <a:cs typeface="Arial" panose="020B0604020202020204" pitchFamily="34" charset="0"/>
              </a:rPr>
              <a:t>	By adding the </a:t>
            </a:r>
            <a:r>
              <a:rPr lang="en-IN" altLang="en-US" sz="2800" dirty="0" smtClean="0">
                <a:solidFill>
                  <a:schemeClr val="accent1"/>
                </a:solidFill>
                <a:latin typeface="Arial" panose="020B0604020202020204" pitchFamily="34" charset="0"/>
                <a:cs typeface="Arial" panose="020B0604020202020204" pitchFamily="34" charset="0"/>
              </a:rPr>
              <a:t>.table-striped </a:t>
            </a:r>
            <a:r>
              <a:rPr lang="en-IN" altLang="en-US" sz="2800" dirty="0" smtClean="0">
                <a:solidFill>
                  <a:schemeClr val="tx1"/>
                </a:solidFill>
                <a:latin typeface="Arial" panose="020B0604020202020204" pitchFamily="34" charset="0"/>
                <a:cs typeface="Arial" panose="020B0604020202020204" pitchFamily="34" charset="0"/>
              </a:rPr>
              <a:t>class, you will get zebra-striping to any rows within the &lt;</a:t>
            </a:r>
            <a:r>
              <a:rPr lang="en-IN" altLang="en-US" sz="2800" dirty="0" err="1" smtClean="0">
                <a:solidFill>
                  <a:schemeClr val="tx1"/>
                </a:solidFill>
                <a:latin typeface="Arial" panose="020B0604020202020204" pitchFamily="34" charset="0"/>
                <a:cs typeface="Arial" panose="020B0604020202020204" pitchFamily="34" charset="0"/>
              </a:rPr>
              <a:t>tbody</a:t>
            </a:r>
            <a:r>
              <a:rPr lang="en-IN" altLang="en-US" sz="2800" dirty="0" smtClean="0">
                <a:solidFill>
                  <a:schemeClr val="tx1"/>
                </a:solidFill>
                <a:latin typeface="Arial" panose="020B0604020202020204" pitchFamily="34" charset="0"/>
                <a:cs typeface="Arial" panose="020B0604020202020204" pitchFamily="34" charset="0"/>
              </a:rPr>
              <a:t>&gt;.</a:t>
            </a:r>
          </a:p>
          <a:p>
            <a:pPr marL="0" indent="0" algn="just">
              <a:buNone/>
            </a:pPr>
            <a:r>
              <a:rPr lang="en-IN" altLang="en-US" b="1" u="sng" dirty="0">
                <a:solidFill>
                  <a:srgbClr val="00B0F0"/>
                </a:solidFill>
                <a:latin typeface="Arial" panose="020B0604020202020204" pitchFamily="34" charset="0"/>
                <a:cs typeface="Arial" panose="020B0604020202020204" pitchFamily="34" charset="0"/>
              </a:rPr>
              <a:t>Syntax:</a:t>
            </a:r>
          </a:p>
          <a:p>
            <a:pPr marL="0" indent="0" algn="just">
              <a:buNone/>
            </a:pPr>
            <a:r>
              <a:rPr lang="en-IN" altLang="en-US" b="1" dirty="0">
                <a:solidFill>
                  <a:srgbClr val="00B0F0"/>
                </a:solidFill>
                <a:latin typeface="Arial" panose="020B0604020202020204" pitchFamily="34" charset="0"/>
                <a:cs typeface="Arial" panose="020B0604020202020204" pitchFamily="34" charset="0"/>
              </a:rPr>
              <a:t>&lt;table class="table table-striped"&gt;    </a:t>
            </a:r>
          </a:p>
          <a:p>
            <a:pPr marL="0" indent="0" algn="just">
              <a:buNone/>
            </a:pPr>
            <a:r>
              <a:rPr lang="en-IN" altLang="en-US" b="1" dirty="0">
                <a:solidFill>
                  <a:srgbClr val="00B0F0"/>
                </a:solidFill>
                <a:latin typeface="Arial" panose="020B0604020202020204" pitchFamily="34" charset="0"/>
                <a:cs typeface="Arial" panose="020B0604020202020204" pitchFamily="34" charset="0"/>
              </a:rPr>
              <a:t>…………	</a:t>
            </a:r>
          </a:p>
          <a:p>
            <a:pPr marL="0" indent="0" algn="just">
              <a:buNone/>
            </a:pPr>
            <a:r>
              <a:rPr lang="en-IN" altLang="en-US" b="1" dirty="0">
                <a:solidFill>
                  <a:srgbClr val="00B0F0"/>
                </a:solidFill>
                <a:latin typeface="Arial" panose="020B0604020202020204" pitchFamily="34" charset="0"/>
                <a:cs typeface="Arial" panose="020B0604020202020204" pitchFamily="34" charset="0"/>
              </a:rPr>
              <a:t>&lt;/table&gt;</a:t>
            </a:r>
          </a:p>
        </p:txBody>
      </p:sp>
    </p:spTree>
    <p:extLst>
      <p:ext uri="{BB962C8B-B14F-4D97-AF65-F5344CB8AC3E}">
        <p14:creationId xmlns:p14="http://schemas.microsoft.com/office/powerpoint/2010/main" val="1693550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592263" y="160338"/>
            <a:ext cx="8596312" cy="831850"/>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Tables</a:t>
            </a:r>
          </a:p>
        </p:txBody>
      </p:sp>
      <p:sp>
        <p:nvSpPr>
          <p:cNvPr id="56323" name="Content Placeholder 2"/>
          <p:cNvSpPr>
            <a:spLocks noGrp="1"/>
          </p:cNvSpPr>
          <p:nvPr>
            <p:ph idx="1"/>
          </p:nvPr>
        </p:nvSpPr>
        <p:spPr>
          <a:xfrm>
            <a:off x="1592263" y="992188"/>
            <a:ext cx="9326562" cy="4670857"/>
          </a:xfrm>
        </p:spPr>
        <p:txBody>
          <a:bodyPr/>
          <a:lstStyle/>
          <a:p>
            <a:pPr marL="0" indent="0" algn="just" eaLnBrk="1" hangingPunct="1">
              <a:buFont typeface="Wingdings 3" panose="05040102010807070707" pitchFamily="18" charset="2"/>
              <a:buNone/>
            </a:pPr>
            <a:r>
              <a:rPr lang="en-IN" altLang="en-US" sz="2800" b="1" u="sng" dirty="0" smtClean="0">
                <a:solidFill>
                  <a:srgbClr val="00B0F0"/>
                </a:solidFill>
                <a:latin typeface="Arial" panose="020B0604020202020204" pitchFamily="34" charset="0"/>
                <a:cs typeface="Arial" panose="020B0604020202020204" pitchFamily="34" charset="0"/>
              </a:rPr>
              <a:t>BORDERED TABLE </a:t>
            </a:r>
            <a:r>
              <a:rPr lang="en-IN" altLang="en-US" sz="2800"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dirty="0" smtClean="0">
                <a:solidFill>
                  <a:schemeClr val="tx1"/>
                </a:solidFill>
                <a:latin typeface="Arial" panose="020B0604020202020204" pitchFamily="34" charset="0"/>
                <a:cs typeface="Arial" panose="020B0604020202020204" pitchFamily="34" charset="0"/>
              </a:rPr>
              <a:t>	By adding the </a:t>
            </a:r>
            <a:r>
              <a:rPr lang="en-IN" altLang="en-US" sz="2800" dirty="0" smtClean="0">
                <a:solidFill>
                  <a:schemeClr val="accent1"/>
                </a:solidFill>
                <a:latin typeface="Arial" panose="020B0604020202020204" pitchFamily="34" charset="0"/>
                <a:cs typeface="Arial" panose="020B0604020202020204" pitchFamily="34" charset="0"/>
              </a:rPr>
              <a:t>.table-bordered </a:t>
            </a:r>
            <a:r>
              <a:rPr lang="en-IN" altLang="en-US" sz="2800" dirty="0" smtClean="0">
                <a:solidFill>
                  <a:schemeClr val="tx1"/>
                </a:solidFill>
                <a:latin typeface="Arial" panose="020B0604020202020204" pitchFamily="34" charset="0"/>
                <a:cs typeface="Arial" panose="020B0604020202020204" pitchFamily="34" charset="0"/>
              </a:rPr>
              <a:t>class, you will get borders surrounding every element and rounded corners around the entire table.</a:t>
            </a:r>
          </a:p>
          <a:p>
            <a:pPr marL="0" indent="0" algn="just" eaLnBrk="1" hangingPunct="1">
              <a:buFont typeface="Wingdings 3" panose="05040102010807070707" pitchFamily="18" charset="2"/>
              <a:buNone/>
            </a:pPr>
            <a:r>
              <a:rPr lang="en-IN" altLang="en-US" sz="2800" b="1" u="sng" dirty="0" smtClean="0">
                <a:solidFill>
                  <a:srgbClr val="00B0F0"/>
                </a:solidFill>
                <a:latin typeface="Arial" panose="020B0604020202020204" pitchFamily="34" charset="0"/>
                <a:cs typeface="Arial" panose="020B0604020202020204" pitchFamily="34" charset="0"/>
              </a:rPr>
              <a:t>Syntax</a:t>
            </a:r>
            <a:r>
              <a:rPr lang="en-IN" altLang="en-US" sz="2800" b="1" u="sng" dirty="0" smtClean="0">
                <a:solidFill>
                  <a:schemeClr val="tx1"/>
                </a:solidFill>
                <a:latin typeface="Arial" panose="020B0604020202020204" pitchFamily="34" charset="0"/>
                <a:cs typeface="Arial" panose="020B0604020202020204" pitchFamily="34" charset="0"/>
              </a:rPr>
              <a:t>:</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&lt;table class="table table-bordered"&gt;  </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&lt;/table&gt;</a:t>
            </a:r>
          </a:p>
        </p:txBody>
      </p:sp>
    </p:spTree>
    <p:extLst>
      <p:ext uri="{BB962C8B-B14F-4D97-AF65-F5344CB8AC3E}">
        <p14:creationId xmlns:p14="http://schemas.microsoft.com/office/powerpoint/2010/main" val="1811463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538288" y="0"/>
            <a:ext cx="8596312" cy="831850"/>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Tables</a:t>
            </a:r>
          </a:p>
        </p:txBody>
      </p:sp>
      <p:sp>
        <p:nvSpPr>
          <p:cNvPr id="57347" name="Content Placeholder 2"/>
          <p:cNvSpPr>
            <a:spLocks noGrp="1"/>
          </p:cNvSpPr>
          <p:nvPr>
            <p:ph idx="1"/>
          </p:nvPr>
        </p:nvSpPr>
        <p:spPr>
          <a:xfrm>
            <a:off x="1538288" y="1087438"/>
            <a:ext cx="8596312" cy="4545012"/>
          </a:xfrm>
        </p:spPr>
        <p:txBody>
          <a:bodyPr/>
          <a:lstStyle/>
          <a:p>
            <a:pPr marL="0" indent="0" algn="just" eaLnBrk="1" hangingPunct="1">
              <a:buFont typeface="Wingdings 3" panose="05040102010807070707" pitchFamily="18" charset="2"/>
              <a:buNone/>
            </a:pPr>
            <a:r>
              <a:rPr lang="en-IN" altLang="en-US" sz="2800" b="1" u="sng" dirty="0" smtClean="0">
                <a:solidFill>
                  <a:srgbClr val="00B0F0"/>
                </a:solidFill>
                <a:latin typeface="Arial" panose="020B0604020202020204" pitchFamily="34" charset="0"/>
                <a:cs typeface="Arial" panose="020B0604020202020204" pitchFamily="34" charset="0"/>
              </a:rPr>
              <a:t>HOVER TABLE </a:t>
            </a:r>
            <a:r>
              <a:rPr lang="en-IN" altLang="en-US" sz="2800"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dirty="0" smtClean="0">
                <a:solidFill>
                  <a:schemeClr val="tx1"/>
                </a:solidFill>
                <a:latin typeface="Arial" panose="020B0604020202020204" pitchFamily="34" charset="0"/>
                <a:cs typeface="Arial" panose="020B0604020202020204" pitchFamily="34" charset="0"/>
              </a:rPr>
              <a:t>	By adding the </a:t>
            </a:r>
            <a:r>
              <a:rPr lang="en-IN" altLang="en-US" sz="2800" dirty="0" smtClean="0">
                <a:solidFill>
                  <a:schemeClr val="accent1"/>
                </a:solidFill>
                <a:latin typeface="Arial" panose="020B0604020202020204" pitchFamily="34" charset="0"/>
                <a:cs typeface="Arial" panose="020B0604020202020204" pitchFamily="34" charset="0"/>
              </a:rPr>
              <a:t>.table-hover </a:t>
            </a:r>
            <a:r>
              <a:rPr lang="en-IN" altLang="en-US" sz="2800" dirty="0" smtClean="0">
                <a:solidFill>
                  <a:schemeClr val="tx1"/>
                </a:solidFill>
                <a:latin typeface="Arial" panose="020B0604020202020204" pitchFamily="34" charset="0"/>
                <a:cs typeface="Arial" panose="020B0604020202020204" pitchFamily="34" charset="0"/>
              </a:rPr>
              <a:t>class, a light </a:t>
            </a:r>
            <a:r>
              <a:rPr lang="en-IN" altLang="en-US" sz="2800" dirty="0" err="1" smtClean="0">
                <a:solidFill>
                  <a:schemeClr val="tx1"/>
                </a:solidFill>
                <a:latin typeface="Arial" panose="020B0604020202020204" pitchFamily="34" charset="0"/>
                <a:cs typeface="Arial" panose="020B0604020202020204" pitchFamily="34" charset="0"/>
              </a:rPr>
              <a:t>gray</a:t>
            </a:r>
            <a:r>
              <a:rPr lang="en-IN" altLang="en-US" sz="2800" dirty="0" smtClean="0">
                <a:solidFill>
                  <a:schemeClr val="tx1"/>
                </a:solidFill>
                <a:latin typeface="Arial" panose="020B0604020202020204" pitchFamily="34" charset="0"/>
                <a:cs typeface="Arial" panose="020B0604020202020204" pitchFamily="34" charset="0"/>
              </a:rPr>
              <a:t> background will be added to rows while the cursor hovers over them.</a:t>
            </a:r>
          </a:p>
          <a:p>
            <a:pPr marL="0" indent="0" algn="just" eaLnBrk="1" hangingPunct="1">
              <a:buFont typeface="Wingdings 3" panose="05040102010807070707" pitchFamily="18" charset="2"/>
              <a:buNone/>
            </a:pPr>
            <a:r>
              <a:rPr lang="en-IN" altLang="en-US" sz="2800" b="1" u="sng" dirty="0" smtClean="0">
                <a:solidFill>
                  <a:srgbClr val="00B0F0"/>
                </a:solidFill>
                <a:latin typeface="Arial" panose="020B0604020202020204" pitchFamily="34" charset="0"/>
                <a:cs typeface="Arial" panose="020B0604020202020204" pitchFamily="34" charset="0"/>
              </a:rPr>
              <a:t>Syntax:</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&lt;table class="table table-hover"&gt;</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&lt;/table&gt;</a:t>
            </a:r>
          </a:p>
        </p:txBody>
      </p:sp>
    </p:spTree>
    <p:extLst>
      <p:ext uri="{BB962C8B-B14F-4D97-AF65-F5344CB8AC3E}">
        <p14:creationId xmlns:p14="http://schemas.microsoft.com/office/powerpoint/2010/main" val="3315302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38288" y="145472"/>
            <a:ext cx="8596312" cy="831850"/>
          </a:xfrm>
        </p:spPr>
        <p:txBody>
          <a:bodyPr>
            <a:normAutofit/>
          </a:bodyPr>
          <a:lstStyle/>
          <a:p>
            <a:pPr eaLnBrk="1" hangingPunct="1"/>
            <a:r>
              <a:rPr lang="en-IN" altLang="en-US" sz="3200" dirty="0" smtClean="0">
                <a:solidFill>
                  <a:srgbClr val="FFFF00"/>
                </a:solidFill>
                <a:latin typeface="Arial" panose="020B0604020202020204" pitchFamily="34" charset="0"/>
                <a:cs typeface="Arial" panose="020B0604020202020204" pitchFamily="34" charset="0"/>
              </a:rPr>
              <a:t>Tables</a:t>
            </a:r>
          </a:p>
        </p:txBody>
      </p:sp>
      <p:sp>
        <p:nvSpPr>
          <p:cNvPr id="58371" name="Content Placeholder 2"/>
          <p:cNvSpPr>
            <a:spLocks noGrp="1"/>
          </p:cNvSpPr>
          <p:nvPr>
            <p:ph idx="1"/>
          </p:nvPr>
        </p:nvSpPr>
        <p:spPr>
          <a:xfrm>
            <a:off x="1538288" y="1087438"/>
            <a:ext cx="8596312" cy="4545012"/>
          </a:xfrm>
        </p:spPr>
        <p:txBody>
          <a:bodyPr/>
          <a:lstStyle/>
          <a:p>
            <a:pPr marL="0" indent="0" algn="just" eaLnBrk="1" hangingPunct="1">
              <a:buFont typeface="Wingdings 3" panose="05040102010807070707" pitchFamily="18" charset="2"/>
              <a:buNone/>
            </a:pPr>
            <a:r>
              <a:rPr lang="en-IN" altLang="en-US" sz="3200" b="1" u="sng" dirty="0" smtClean="0">
                <a:solidFill>
                  <a:srgbClr val="00B0F0"/>
                </a:solidFill>
                <a:latin typeface="Arial" panose="020B0604020202020204" pitchFamily="34" charset="0"/>
                <a:cs typeface="Arial" panose="020B0604020202020204" pitchFamily="34" charset="0"/>
              </a:rPr>
              <a:t>Condensed table </a:t>
            </a:r>
          </a:p>
          <a:p>
            <a:pPr marL="0" indent="0" algn="just" eaLnBrk="1" hangingPunct="1">
              <a:buFont typeface="Wingdings 3" panose="05040102010807070707" pitchFamily="18" charset="2"/>
              <a:buNone/>
            </a:pPr>
            <a:r>
              <a:rPr lang="en-IN" altLang="en-US" sz="2800" dirty="0" smtClean="0">
                <a:solidFill>
                  <a:schemeClr val="tx1"/>
                </a:solidFill>
                <a:latin typeface="Arial" panose="020B0604020202020204" pitchFamily="34" charset="0"/>
                <a:cs typeface="Arial" panose="020B0604020202020204" pitchFamily="34" charset="0"/>
              </a:rPr>
              <a:t>	By adding the </a:t>
            </a:r>
            <a:r>
              <a:rPr lang="en-IN" altLang="en-US" sz="2800" dirty="0" smtClean="0">
                <a:solidFill>
                  <a:schemeClr val="accent1"/>
                </a:solidFill>
                <a:latin typeface="Arial" panose="020B0604020202020204" pitchFamily="34" charset="0"/>
                <a:cs typeface="Arial" panose="020B0604020202020204" pitchFamily="34" charset="0"/>
              </a:rPr>
              <a:t>.table-</a:t>
            </a:r>
            <a:r>
              <a:rPr lang="en-IN" altLang="en-US" sz="2800" dirty="0" err="1" smtClean="0">
                <a:solidFill>
                  <a:schemeClr val="accent1"/>
                </a:solidFill>
                <a:latin typeface="Arial" panose="020B0604020202020204" pitchFamily="34" charset="0"/>
                <a:cs typeface="Arial" panose="020B0604020202020204" pitchFamily="34" charset="0"/>
              </a:rPr>
              <a:t>condesend</a:t>
            </a:r>
            <a:r>
              <a:rPr lang="en-IN" altLang="en-US" sz="2800" dirty="0" smtClean="0">
                <a:solidFill>
                  <a:schemeClr val="accent1"/>
                </a:solidFill>
                <a:latin typeface="Arial" panose="020B0604020202020204" pitchFamily="34" charset="0"/>
                <a:cs typeface="Arial" panose="020B0604020202020204" pitchFamily="34" charset="0"/>
              </a:rPr>
              <a:t> </a:t>
            </a:r>
            <a:r>
              <a:rPr lang="en-IN" altLang="en-US" sz="2800" dirty="0" smtClean="0">
                <a:solidFill>
                  <a:schemeClr val="tx1"/>
                </a:solidFill>
                <a:latin typeface="Arial" panose="020B0604020202020204" pitchFamily="34" charset="0"/>
                <a:cs typeface="Arial" panose="020B0604020202020204" pitchFamily="34" charset="0"/>
              </a:rPr>
              <a:t>class, to make tables more </a:t>
            </a:r>
            <a:r>
              <a:rPr lang="en-IN" altLang="en-US" sz="2800" dirty="0" err="1" smtClean="0">
                <a:solidFill>
                  <a:schemeClr val="tx1"/>
                </a:solidFill>
                <a:latin typeface="Arial" panose="020B0604020202020204" pitchFamily="34" charset="0"/>
                <a:cs typeface="Arial" panose="020B0604020202020204" pitchFamily="34" charset="0"/>
              </a:rPr>
              <a:t>compat</a:t>
            </a:r>
            <a:r>
              <a:rPr lang="en-IN" altLang="en-US" sz="2800" dirty="0" smtClean="0">
                <a:solidFill>
                  <a:schemeClr val="tx1"/>
                </a:solidFill>
                <a:latin typeface="Arial" panose="020B0604020202020204" pitchFamily="34" charset="0"/>
                <a:cs typeface="Arial" panose="020B0604020202020204" pitchFamily="34" charset="0"/>
              </a:rPr>
              <a:t> by cutting cell padding in half.</a:t>
            </a:r>
          </a:p>
          <a:p>
            <a:pPr marL="0" indent="0" algn="just" eaLnBrk="1" hangingPunct="1">
              <a:buFont typeface="Wingdings 3" panose="05040102010807070707" pitchFamily="18" charset="2"/>
              <a:buNone/>
            </a:pPr>
            <a:r>
              <a:rPr lang="en-IN" altLang="en-US" sz="2800" b="1" u="sng" dirty="0" smtClean="0">
                <a:solidFill>
                  <a:srgbClr val="00B0F0"/>
                </a:solidFill>
                <a:latin typeface="Arial" panose="020B0604020202020204" pitchFamily="34" charset="0"/>
                <a:cs typeface="Arial" panose="020B0604020202020204" pitchFamily="34" charset="0"/>
              </a:rPr>
              <a:t>Syntax:</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&lt;table class="table table-condensed"&gt;</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b="1" dirty="0" smtClean="0">
                <a:solidFill>
                  <a:srgbClr val="00B0F0"/>
                </a:solidFill>
                <a:latin typeface="Arial" panose="020B0604020202020204" pitchFamily="34" charset="0"/>
                <a:cs typeface="Arial" panose="020B0604020202020204" pitchFamily="34" charset="0"/>
              </a:rPr>
              <a:t>&lt;/table&gt;</a:t>
            </a:r>
          </a:p>
        </p:txBody>
      </p:sp>
    </p:spTree>
    <p:extLst>
      <p:ext uri="{BB962C8B-B14F-4D97-AF65-F5344CB8AC3E}">
        <p14:creationId xmlns:p14="http://schemas.microsoft.com/office/powerpoint/2010/main" val="2766684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577975" y="0"/>
            <a:ext cx="8596313" cy="831850"/>
          </a:xfrm>
        </p:spPr>
        <p:txBody>
          <a:bodyPr>
            <a:normAutofit fontScale="90000"/>
          </a:bodyPr>
          <a:lstStyle/>
          <a:p>
            <a:pPr eaLnBrk="1" hangingPunct="1"/>
            <a:r>
              <a:rPr lang="en-IN" altLang="en-US" smtClean="0">
                <a:solidFill>
                  <a:schemeClr val="accent1"/>
                </a:solidFill>
                <a:latin typeface="Arial" panose="020B0604020202020204" pitchFamily="34" charset="0"/>
                <a:cs typeface="Arial" panose="020B0604020202020204" pitchFamily="34" charset="0"/>
              </a:rPr>
              <a:t>Tables</a:t>
            </a:r>
          </a:p>
        </p:txBody>
      </p:sp>
      <p:sp>
        <p:nvSpPr>
          <p:cNvPr id="60419" name="Content Placeholder 2"/>
          <p:cNvSpPr>
            <a:spLocks noGrp="1"/>
          </p:cNvSpPr>
          <p:nvPr>
            <p:ph idx="1"/>
          </p:nvPr>
        </p:nvSpPr>
        <p:spPr>
          <a:xfrm>
            <a:off x="1577975" y="831850"/>
            <a:ext cx="10013950" cy="5791200"/>
          </a:xfrm>
        </p:spPr>
        <p:txBody>
          <a:bodyPr/>
          <a:lstStyle/>
          <a:p>
            <a:pPr marL="0" indent="0" algn="just" eaLnBrk="1" hangingPunct="1">
              <a:buFont typeface="Wingdings 3" panose="05040102010807070707" pitchFamily="18" charset="2"/>
              <a:buNone/>
            </a:pPr>
            <a:r>
              <a:rPr lang="en-IN" altLang="en-US" sz="2800" b="1" u="sng" smtClean="0">
                <a:solidFill>
                  <a:schemeClr val="tx1"/>
                </a:solidFill>
                <a:latin typeface="Arial" panose="020B0604020202020204" pitchFamily="34" charset="0"/>
                <a:cs typeface="Arial" panose="020B0604020202020204" pitchFamily="34" charset="0"/>
              </a:rPr>
              <a:t>RESPONSIVE TABLES</a:t>
            </a:r>
            <a:r>
              <a:rPr lang="en-IN" altLang="en-US" sz="2800" smtClean="0">
                <a:solidFill>
                  <a:schemeClr val="tx1"/>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smtClean="0">
                <a:solidFill>
                  <a:schemeClr val="tx1"/>
                </a:solidFill>
                <a:latin typeface="Arial" panose="020B0604020202020204" pitchFamily="34" charset="0"/>
                <a:cs typeface="Arial" panose="020B0604020202020204" pitchFamily="34" charset="0"/>
              </a:rPr>
              <a:t>	By wrapping any .table in .table-responsive class, you will make the table scroll horizontally up to small devices (under 768px). When viewing on anything larger than 768px wide, you will not see any difference in these tables. </a:t>
            </a:r>
          </a:p>
          <a:p>
            <a:pPr marL="0" indent="0" algn="just" eaLnBrk="1" hangingPunct="1">
              <a:buFont typeface="Wingdings 3" panose="05040102010807070707" pitchFamily="18" charset="2"/>
              <a:buNone/>
            </a:pPr>
            <a:r>
              <a:rPr lang="en-IN" altLang="en-US" sz="2800" b="1" u="sng" smtClean="0">
                <a:solidFill>
                  <a:schemeClr val="tx1"/>
                </a:solidFill>
                <a:latin typeface="Arial" panose="020B0604020202020204" pitchFamily="34" charset="0"/>
                <a:cs typeface="Arial" panose="020B0604020202020204" pitchFamily="34" charset="0"/>
              </a:rPr>
              <a:t>Syntax:</a:t>
            </a:r>
          </a:p>
          <a:p>
            <a:pPr marL="0" indent="0" algn="just" eaLnBrk="1" hangingPunct="1">
              <a:buFont typeface="Wingdings 3" panose="05040102010807070707" pitchFamily="18" charset="2"/>
              <a:buNone/>
            </a:pPr>
            <a:r>
              <a:rPr lang="en-IN" altLang="en-US" sz="2800" b="1" smtClean="0">
                <a:solidFill>
                  <a:schemeClr val="tx1"/>
                </a:solidFill>
                <a:latin typeface="Arial" panose="020B0604020202020204" pitchFamily="34" charset="0"/>
                <a:cs typeface="Arial" panose="020B0604020202020204" pitchFamily="34" charset="0"/>
              </a:rPr>
              <a:t>&lt;div class="table-responsive"&gt;    </a:t>
            </a:r>
          </a:p>
          <a:p>
            <a:pPr marL="0" indent="0" algn="just" eaLnBrk="1" hangingPunct="1">
              <a:buFont typeface="Wingdings 3" panose="05040102010807070707" pitchFamily="18" charset="2"/>
              <a:buNone/>
            </a:pPr>
            <a:r>
              <a:rPr lang="en-IN" altLang="en-US" sz="2800" b="1" smtClean="0">
                <a:solidFill>
                  <a:schemeClr val="tx1"/>
                </a:solidFill>
                <a:latin typeface="Arial" panose="020B0604020202020204" pitchFamily="34" charset="0"/>
                <a:cs typeface="Arial" panose="020B0604020202020204" pitchFamily="34" charset="0"/>
              </a:rPr>
              <a:t>	&lt;table class="table"&gt;       </a:t>
            </a:r>
          </a:p>
          <a:p>
            <a:pPr marL="0" indent="0" algn="just" eaLnBrk="1" hangingPunct="1">
              <a:buFont typeface="Wingdings 3" panose="05040102010807070707" pitchFamily="18" charset="2"/>
              <a:buNone/>
            </a:pPr>
            <a:r>
              <a:rPr lang="en-IN" altLang="en-US" sz="2800" b="1" smtClean="0">
                <a:solidFill>
                  <a:schemeClr val="tx1"/>
                </a:solidFill>
                <a:latin typeface="Arial" panose="020B0604020202020204" pitchFamily="34" charset="0"/>
                <a:cs typeface="Arial" panose="020B0604020202020204" pitchFamily="34" charset="0"/>
              </a:rPr>
              <a:t>			………….</a:t>
            </a:r>
          </a:p>
          <a:p>
            <a:pPr marL="0" indent="0" algn="just" eaLnBrk="1" hangingPunct="1">
              <a:buFont typeface="Wingdings 3" panose="05040102010807070707" pitchFamily="18" charset="2"/>
              <a:buNone/>
            </a:pPr>
            <a:r>
              <a:rPr lang="en-IN" altLang="en-US" sz="2800" b="1" smtClean="0">
                <a:solidFill>
                  <a:schemeClr val="tx1"/>
                </a:solidFill>
                <a:latin typeface="Arial" panose="020B0604020202020204" pitchFamily="34" charset="0"/>
                <a:cs typeface="Arial" panose="020B0604020202020204" pitchFamily="34" charset="0"/>
              </a:rPr>
              <a:t>	&lt;/table&gt;</a:t>
            </a:r>
          </a:p>
          <a:p>
            <a:pPr marL="0" indent="0" algn="just" eaLnBrk="1" hangingPunct="1">
              <a:buFont typeface="Wingdings 3" panose="05040102010807070707" pitchFamily="18" charset="2"/>
              <a:buNone/>
            </a:pPr>
            <a:r>
              <a:rPr lang="en-IN" altLang="en-US" sz="2800" b="1" smtClean="0">
                <a:solidFill>
                  <a:schemeClr val="tx1"/>
                </a:solidFill>
                <a:latin typeface="Arial" panose="020B0604020202020204" pitchFamily="34" charset="0"/>
                <a:cs typeface="Arial" panose="020B0604020202020204" pitchFamily="34" charset="0"/>
              </a:rPr>
              <a:t>&lt;/div&gt;</a:t>
            </a:r>
          </a:p>
        </p:txBody>
      </p:sp>
    </p:spTree>
    <p:extLst>
      <p:ext uri="{BB962C8B-B14F-4D97-AF65-F5344CB8AC3E}">
        <p14:creationId xmlns:p14="http://schemas.microsoft.com/office/powerpoint/2010/main" val="3557878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636713" y="0"/>
            <a:ext cx="8910637" cy="669925"/>
          </a:xfrm>
        </p:spPr>
        <p:txBody>
          <a:bodyPr>
            <a:normAutofit fontScale="90000"/>
          </a:bodyPr>
          <a:lstStyle/>
          <a:p>
            <a:r>
              <a:rPr lang="en-US" altLang="en-US" b="1" smtClean="0">
                <a:solidFill>
                  <a:schemeClr val="accent1"/>
                </a:solidFill>
                <a:latin typeface="Arial" panose="020B0604020202020204" pitchFamily="34" charset="0"/>
                <a:cs typeface="Arial" panose="020B0604020202020204" pitchFamily="34" charset="0"/>
              </a:rPr>
              <a:t>Contextual classes</a:t>
            </a:r>
            <a:br>
              <a:rPr lang="en-US" altLang="en-US" b="1" smtClean="0">
                <a:solidFill>
                  <a:schemeClr val="accent1"/>
                </a:solidFill>
                <a:latin typeface="Arial" panose="020B0604020202020204" pitchFamily="34" charset="0"/>
                <a:cs typeface="Arial" panose="020B0604020202020204" pitchFamily="34" charset="0"/>
              </a:rPr>
            </a:br>
            <a:endParaRPr lang="en-US" altLang="en-US" smtClean="0">
              <a:solidFill>
                <a:schemeClr val="accent1"/>
              </a:solidFill>
              <a:latin typeface="Arial" panose="020B0604020202020204" pitchFamily="34" charset="0"/>
              <a:cs typeface="Arial" panose="020B0604020202020204" pitchFamily="34" charset="0"/>
            </a:endParaRPr>
          </a:p>
        </p:txBody>
      </p:sp>
      <p:sp>
        <p:nvSpPr>
          <p:cNvPr id="59395" name="Content Placeholder 2"/>
          <p:cNvSpPr>
            <a:spLocks noGrp="1"/>
          </p:cNvSpPr>
          <p:nvPr>
            <p:ph idx="1"/>
          </p:nvPr>
        </p:nvSpPr>
        <p:spPr>
          <a:xfrm>
            <a:off x="1636713" y="669925"/>
            <a:ext cx="8915400" cy="596900"/>
          </a:xfrm>
        </p:spPr>
        <p:txBody>
          <a:bodyPr/>
          <a:lstStyle/>
          <a:p>
            <a:pPr marL="0" indent="0">
              <a:buFont typeface="Wingdings 3" panose="05040102010807070707" pitchFamily="18" charset="2"/>
              <a:buNone/>
            </a:pPr>
            <a:r>
              <a:rPr lang="en-US" altLang="en-US" sz="2400" smtClean="0">
                <a:solidFill>
                  <a:schemeClr val="tx1"/>
                </a:solidFill>
                <a:latin typeface="Arial" panose="020B0604020202020204" pitchFamily="34" charset="0"/>
                <a:cs typeface="Arial" panose="020B0604020202020204" pitchFamily="34" charset="0"/>
              </a:rPr>
              <a:t>Use contextual classes to color table rows or individual cells.</a:t>
            </a:r>
          </a:p>
          <a:p>
            <a:pPr marL="0" indent="0">
              <a:buFont typeface="Wingdings 3" panose="05040102010807070707" pitchFamily="18" charset="2"/>
              <a:buNone/>
            </a:pPr>
            <a:endParaRPr lang="en-US" altLang="en-US" sz="160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1631950" y="1555750"/>
          <a:ext cx="8915400" cy="4572000"/>
        </p:xfrm>
        <a:graphic>
          <a:graphicData uri="http://schemas.openxmlformats.org/drawingml/2006/table">
            <a:tbl>
              <a:tblPr/>
              <a:tblGrid>
                <a:gridCol w="4457700"/>
                <a:gridCol w="4457700"/>
              </a:tblGrid>
              <a:tr h="321092">
                <a:tc>
                  <a:txBody>
                    <a:bodyPr/>
                    <a:lstStyle/>
                    <a:p>
                      <a:r>
                        <a:rPr lang="en-US" sz="2400" dirty="0">
                          <a:solidFill>
                            <a:schemeClr val="tx1"/>
                          </a:solidFill>
                          <a:latin typeface="Arial" panose="020B0604020202020204" pitchFamily="34" charset="0"/>
                          <a:cs typeface="Arial" panose="020B0604020202020204" pitchFamily="34" charset="0"/>
                        </a:rPr>
                        <a:t>Class</a:t>
                      </a:r>
                    </a:p>
                  </a:txBody>
                  <a:tcPr anchor="ctr">
                    <a:lnL>
                      <a:noFill/>
                    </a:lnL>
                    <a:lnR>
                      <a:noFill/>
                    </a:lnR>
                    <a:lnT>
                      <a:noFill/>
                    </a:lnT>
                    <a:lnB>
                      <a:noFill/>
                    </a:lnB>
                  </a:tcPr>
                </a:tc>
                <a:tc>
                  <a:txBody>
                    <a:bodyPr/>
                    <a:lstStyle/>
                    <a:p>
                      <a:r>
                        <a:rPr lang="en-US" sz="2400">
                          <a:solidFill>
                            <a:schemeClr val="tx1"/>
                          </a:solidFill>
                          <a:latin typeface="Arial" panose="020B0604020202020204" pitchFamily="34" charset="0"/>
                          <a:cs typeface="Arial" panose="020B0604020202020204" pitchFamily="34" charset="0"/>
                        </a:rPr>
                        <a:t>Description</a:t>
                      </a:r>
                    </a:p>
                  </a:txBody>
                  <a:tcPr anchor="ctr">
                    <a:lnL>
                      <a:noFill/>
                    </a:lnL>
                    <a:lnR>
                      <a:noFill/>
                    </a:lnR>
                    <a:lnT>
                      <a:noFill/>
                    </a:lnT>
                    <a:lnB>
                      <a:noFill/>
                    </a:lnB>
                  </a:tcPr>
                </a:tc>
              </a:tr>
              <a:tr h="561911">
                <a:tc>
                  <a:txBody>
                    <a:bodyPr/>
                    <a:lstStyle/>
                    <a:p>
                      <a:r>
                        <a:rPr lang="en-US" sz="2400" dirty="0">
                          <a:solidFill>
                            <a:schemeClr val="tx1"/>
                          </a:solidFill>
                          <a:latin typeface="Arial" panose="020B0604020202020204" pitchFamily="34" charset="0"/>
                          <a:cs typeface="Arial" panose="020B0604020202020204" pitchFamily="34" charset="0"/>
                        </a:rPr>
                        <a:t>.active </a:t>
                      </a:r>
                    </a:p>
                  </a:txBody>
                  <a:tcPr anchor="ctr">
                    <a:lnL>
                      <a:noFill/>
                    </a:lnL>
                    <a:lnR>
                      <a:noFill/>
                    </a:lnR>
                    <a:lnT>
                      <a:noFill/>
                    </a:lnT>
                    <a:lnB>
                      <a:noFill/>
                    </a:lnB>
                  </a:tcPr>
                </a:tc>
                <a:tc>
                  <a:txBody>
                    <a:bodyPr/>
                    <a:lstStyle/>
                    <a:p>
                      <a:r>
                        <a:rPr lang="en-US" sz="2400">
                          <a:solidFill>
                            <a:schemeClr val="tx1"/>
                          </a:solidFill>
                          <a:latin typeface="Arial" panose="020B0604020202020204" pitchFamily="34" charset="0"/>
                          <a:cs typeface="Arial" panose="020B0604020202020204" pitchFamily="34" charset="0"/>
                        </a:rPr>
                        <a:t>Applies the hover color to a particular row or cell</a:t>
                      </a:r>
                    </a:p>
                  </a:txBody>
                  <a:tcPr anchor="ctr">
                    <a:lnL>
                      <a:noFill/>
                    </a:lnL>
                    <a:lnR>
                      <a:noFill/>
                    </a:lnR>
                    <a:lnT>
                      <a:noFill/>
                    </a:lnT>
                    <a:lnB>
                      <a:noFill/>
                    </a:lnB>
                  </a:tcPr>
                </a:tc>
              </a:tr>
              <a:tr h="561911">
                <a:tc>
                  <a:txBody>
                    <a:bodyPr/>
                    <a:lstStyle/>
                    <a:p>
                      <a:r>
                        <a:rPr lang="en-US" sz="2400">
                          <a:solidFill>
                            <a:schemeClr val="tx1"/>
                          </a:solidFill>
                          <a:latin typeface="Arial" panose="020B0604020202020204" pitchFamily="34" charset="0"/>
                          <a:cs typeface="Arial" panose="020B0604020202020204" pitchFamily="34" charset="0"/>
                        </a:rPr>
                        <a:t>.success </a:t>
                      </a:r>
                    </a:p>
                  </a:txBody>
                  <a:tcPr anchor="ctr">
                    <a:lnL>
                      <a:noFill/>
                    </a:lnL>
                    <a:lnR>
                      <a:noFill/>
                    </a:lnR>
                    <a:lnT>
                      <a:noFill/>
                    </a:lnT>
                    <a:lnB>
                      <a:noFill/>
                    </a:lnB>
                  </a:tcPr>
                </a:tc>
                <a:tc>
                  <a:txBody>
                    <a:bodyPr/>
                    <a:lstStyle/>
                    <a:p>
                      <a:r>
                        <a:rPr lang="en-US" sz="2400">
                          <a:solidFill>
                            <a:schemeClr val="tx1"/>
                          </a:solidFill>
                          <a:latin typeface="Arial" panose="020B0604020202020204" pitchFamily="34" charset="0"/>
                          <a:cs typeface="Arial" panose="020B0604020202020204" pitchFamily="34" charset="0"/>
                        </a:rPr>
                        <a:t>Indicates a successful or positive action</a:t>
                      </a:r>
                    </a:p>
                  </a:txBody>
                  <a:tcPr anchor="ctr">
                    <a:lnL>
                      <a:noFill/>
                    </a:lnL>
                    <a:lnR>
                      <a:noFill/>
                    </a:lnR>
                    <a:lnT>
                      <a:noFill/>
                    </a:lnT>
                    <a:lnB>
                      <a:noFill/>
                    </a:lnB>
                  </a:tcPr>
                </a:tc>
              </a:tr>
              <a:tr h="561911">
                <a:tc>
                  <a:txBody>
                    <a:bodyPr/>
                    <a:lstStyle/>
                    <a:p>
                      <a:r>
                        <a:rPr lang="en-US" sz="2400">
                          <a:solidFill>
                            <a:schemeClr val="tx1"/>
                          </a:solidFill>
                          <a:latin typeface="Arial" panose="020B0604020202020204" pitchFamily="34" charset="0"/>
                          <a:cs typeface="Arial" panose="020B0604020202020204" pitchFamily="34" charset="0"/>
                        </a:rPr>
                        <a:t>.info </a:t>
                      </a:r>
                    </a:p>
                  </a:txBody>
                  <a:tcPr anchor="ctr">
                    <a:lnL>
                      <a:noFill/>
                    </a:lnL>
                    <a:lnR>
                      <a:noFill/>
                    </a:lnR>
                    <a:lnT>
                      <a:noFill/>
                    </a:lnT>
                    <a:lnB>
                      <a:noFill/>
                    </a:lnB>
                  </a:tcPr>
                </a:tc>
                <a:tc>
                  <a:txBody>
                    <a:bodyPr/>
                    <a:lstStyle/>
                    <a:p>
                      <a:r>
                        <a:rPr lang="en-US" sz="2400" dirty="0">
                          <a:solidFill>
                            <a:schemeClr val="tx1"/>
                          </a:solidFill>
                          <a:latin typeface="Arial" panose="020B0604020202020204" pitchFamily="34" charset="0"/>
                          <a:cs typeface="Arial" panose="020B0604020202020204" pitchFamily="34" charset="0"/>
                        </a:rPr>
                        <a:t>Indicates a neutral informative change or action</a:t>
                      </a:r>
                    </a:p>
                  </a:txBody>
                  <a:tcPr anchor="ctr">
                    <a:lnL>
                      <a:noFill/>
                    </a:lnL>
                    <a:lnR>
                      <a:noFill/>
                    </a:lnR>
                    <a:lnT>
                      <a:noFill/>
                    </a:lnT>
                    <a:lnB>
                      <a:noFill/>
                    </a:lnB>
                  </a:tcPr>
                </a:tc>
              </a:tr>
              <a:tr h="561911">
                <a:tc>
                  <a:txBody>
                    <a:bodyPr/>
                    <a:lstStyle/>
                    <a:p>
                      <a:r>
                        <a:rPr lang="en-US" sz="2400">
                          <a:solidFill>
                            <a:schemeClr val="tx1"/>
                          </a:solidFill>
                          <a:latin typeface="Arial" panose="020B0604020202020204" pitchFamily="34" charset="0"/>
                          <a:cs typeface="Arial" panose="020B0604020202020204" pitchFamily="34" charset="0"/>
                        </a:rPr>
                        <a:t>.warning </a:t>
                      </a:r>
                    </a:p>
                  </a:txBody>
                  <a:tcPr anchor="ctr">
                    <a:lnL>
                      <a:noFill/>
                    </a:lnL>
                    <a:lnR>
                      <a:noFill/>
                    </a:lnR>
                    <a:lnT>
                      <a:noFill/>
                    </a:lnT>
                    <a:lnB>
                      <a:noFill/>
                    </a:lnB>
                  </a:tcPr>
                </a:tc>
                <a:tc>
                  <a:txBody>
                    <a:bodyPr/>
                    <a:lstStyle/>
                    <a:p>
                      <a:r>
                        <a:rPr lang="en-US" sz="2400">
                          <a:solidFill>
                            <a:schemeClr val="tx1"/>
                          </a:solidFill>
                          <a:latin typeface="Arial" panose="020B0604020202020204" pitchFamily="34" charset="0"/>
                          <a:cs typeface="Arial" panose="020B0604020202020204" pitchFamily="34" charset="0"/>
                        </a:rPr>
                        <a:t>Indicates a warning that might need attention</a:t>
                      </a:r>
                    </a:p>
                  </a:txBody>
                  <a:tcPr anchor="ctr">
                    <a:lnL>
                      <a:noFill/>
                    </a:lnL>
                    <a:lnR>
                      <a:noFill/>
                    </a:lnR>
                    <a:lnT>
                      <a:noFill/>
                    </a:lnT>
                    <a:lnB>
                      <a:noFill/>
                    </a:lnB>
                  </a:tcPr>
                </a:tc>
              </a:tr>
              <a:tr h="561911">
                <a:tc>
                  <a:txBody>
                    <a:bodyPr/>
                    <a:lstStyle/>
                    <a:p>
                      <a:r>
                        <a:rPr lang="en-US" sz="2400" dirty="0">
                          <a:solidFill>
                            <a:schemeClr val="tx1"/>
                          </a:solidFill>
                          <a:latin typeface="Arial" panose="020B0604020202020204" pitchFamily="34" charset="0"/>
                          <a:cs typeface="Arial" panose="020B0604020202020204" pitchFamily="34" charset="0"/>
                        </a:rPr>
                        <a:t>.danger </a:t>
                      </a:r>
                    </a:p>
                  </a:txBody>
                  <a:tcPr anchor="ctr">
                    <a:lnL>
                      <a:noFill/>
                    </a:lnL>
                    <a:lnR>
                      <a:noFill/>
                    </a:lnR>
                    <a:lnT>
                      <a:noFill/>
                    </a:lnT>
                    <a:lnB>
                      <a:noFill/>
                    </a:lnB>
                  </a:tcPr>
                </a:tc>
                <a:tc>
                  <a:txBody>
                    <a:bodyPr/>
                    <a:lstStyle/>
                    <a:p>
                      <a:r>
                        <a:rPr lang="en-US" sz="2400" dirty="0">
                          <a:solidFill>
                            <a:schemeClr val="tx1"/>
                          </a:solidFill>
                          <a:latin typeface="Arial" panose="020B0604020202020204" pitchFamily="34" charset="0"/>
                          <a:cs typeface="Arial" panose="020B0604020202020204" pitchFamily="34" charset="0"/>
                        </a:rPr>
                        <a:t>Indicates a dangerous or potentially negative action</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672149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136" y="338503"/>
            <a:ext cx="11410682" cy="6617196"/>
          </a:xfrm>
          <a:prstGeom prst="rect">
            <a:avLst/>
          </a:prstGeom>
          <a:noFill/>
        </p:spPr>
        <p:txBody>
          <a:bodyPr wrap="square" rtlCol="0">
            <a:spAutoFit/>
          </a:bodyPr>
          <a:lstStyle/>
          <a:p>
            <a:endParaRPr lang="en-US" dirty="0" smtClean="0"/>
          </a:p>
          <a:p>
            <a:r>
              <a:rPr lang="en-US" sz="3200" dirty="0">
                <a:solidFill>
                  <a:srgbClr val="FFFF00"/>
                </a:solidFill>
              </a:rPr>
              <a:t>Why Use Bootstrap?</a:t>
            </a:r>
          </a:p>
          <a:p>
            <a:endParaRPr lang="en-US" dirty="0"/>
          </a:p>
          <a:p>
            <a:r>
              <a:rPr lang="en-US" sz="2400" b="1" dirty="0"/>
              <a:t>Advantages of Bootstrap</a:t>
            </a:r>
            <a:r>
              <a:rPr lang="en-US" sz="2400" b="1" dirty="0" smtClean="0"/>
              <a:t>:</a:t>
            </a:r>
            <a:endParaRPr lang="en-US" sz="2400" dirty="0"/>
          </a:p>
          <a:p>
            <a:r>
              <a:rPr lang="en-US" sz="2400" b="1" dirty="0">
                <a:solidFill>
                  <a:srgbClr val="00B0F0"/>
                </a:solidFill>
              </a:rPr>
              <a:t>Easy to use:</a:t>
            </a:r>
            <a:r>
              <a:rPr lang="en-US" sz="2400" dirty="0">
                <a:solidFill>
                  <a:srgbClr val="00B0F0"/>
                </a:solidFill>
              </a:rPr>
              <a:t> </a:t>
            </a:r>
            <a:r>
              <a:rPr lang="en-US" sz="2400" dirty="0"/>
              <a:t>Anybody with just basic knowledge of HTML and CSS can start using Bootstrap</a:t>
            </a:r>
          </a:p>
          <a:p>
            <a:r>
              <a:rPr lang="en-US" sz="2400" b="1" dirty="0">
                <a:solidFill>
                  <a:srgbClr val="00B0F0"/>
                </a:solidFill>
              </a:rPr>
              <a:t>Responsive features:</a:t>
            </a:r>
            <a:r>
              <a:rPr lang="en-US" sz="2400" dirty="0"/>
              <a:t> Bootstrap's responsive CSS adjusts to phones, tablets, and desktops</a:t>
            </a:r>
          </a:p>
          <a:p>
            <a:r>
              <a:rPr lang="en-US" sz="2400" b="1" dirty="0">
                <a:solidFill>
                  <a:srgbClr val="00B0F0"/>
                </a:solidFill>
              </a:rPr>
              <a:t>Mobile-first approach: </a:t>
            </a:r>
            <a:r>
              <a:rPr lang="en-US" sz="2400" dirty="0"/>
              <a:t>In Bootstrap 3, mobile-first styles are part of the core framework</a:t>
            </a:r>
          </a:p>
          <a:p>
            <a:r>
              <a:rPr lang="en-US" sz="2400" b="1" dirty="0">
                <a:solidFill>
                  <a:srgbClr val="00B0F0"/>
                </a:solidFill>
              </a:rPr>
              <a:t>Browser compatibility: </a:t>
            </a:r>
            <a:r>
              <a:rPr lang="en-US" sz="2400" dirty="0"/>
              <a:t>Bootstrap is compatible with all modern browsers (Chrome, Firefox, Internet Explorer, Safari, and Opera)</a:t>
            </a:r>
          </a:p>
          <a:p>
            <a:endParaRPr lang="en-US" dirty="0" smtClean="0"/>
          </a:p>
          <a:p>
            <a:r>
              <a:rPr lang="en-US" sz="3200" dirty="0">
                <a:solidFill>
                  <a:srgbClr val="FFFF00"/>
                </a:solidFill>
              </a:rPr>
              <a:t>Where to Get Bootstrap?</a:t>
            </a:r>
          </a:p>
          <a:p>
            <a:r>
              <a:rPr lang="en-US" sz="2400" dirty="0"/>
              <a:t>There are two ways to start using Bootstrap on your own web site.</a:t>
            </a:r>
          </a:p>
          <a:p>
            <a:r>
              <a:rPr lang="en-US" sz="2400" b="1" dirty="0"/>
              <a:t>You can:</a:t>
            </a:r>
          </a:p>
          <a:p>
            <a:pPr marL="457200" indent="-457200">
              <a:buFont typeface="+mj-lt"/>
              <a:buAutoNum type="arabicPeriod"/>
            </a:pPr>
            <a:r>
              <a:rPr lang="en-US" sz="2400" dirty="0"/>
              <a:t>Download Bootstrap from getbootstrap.com</a:t>
            </a:r>
          </a:p>
          <a:p>
            <a:pPr marL="457200" indent="-457200">
              <a:buFont typeface="+mj-lt"/>
              <a:buAutoNum type="arabicPeriod"/>
            </a:pPr>
            <a:r>
              <a:rPr lang="en-US" sz="2400" dirty="0"/>
              <a:t>Include Bootstrap from a CDN</a:t>
            </a:r>
          </a:p>
          <a:p>
            <a:endParaRPr lang="en-US" dirty="0"/>
          </a:p>
        </p:txBody>
      </p:sp>
    </p:spTree>
    <p:extLst>
      <p:ext uri="{BB962C8B-B14F-4D97-AF65-F5344CB8AC3E}">
        <p14:creationId xmlns:p14="http://schemas.microsoft.com/office/powerpoint/2010/main" val="1100718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696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759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191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37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602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421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113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745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50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5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279" y="49782"/>
            <a:ext cx="11449319" cy="5970865"/>
          </a:xfrm>
          <a:prstGeom prst="rect">
            <a:avLst/>
          </a:prstGeom>
          <a:noFill/>
        </p:spPr>
        <p:txBody>
          <a:bodyPr wrap="square" rtlCol="0">
            <a:spAutoFit/>
          </a:bodyPr>
          <a:lstStyle/>
          <a:p>
            <a:r>
              <a:rPr lang="en-US" sz="3200" dirty="0">
                <a:solidFill>
                  <a:srgbClr val="FFFF00"/>
                </a:solidFill>
              </a:rPr>
              <a:t>Downloading </a:t>
            </a:r>
            <a:r>
              <a:rPr lang="en-US" sz="3200" dirty="0" smtClean="0">
                <a:solidFill>
                  <a:srgbClr val="FFFF00"/>
                </a:solidFill>
              </a:rPr>
              <a:t>Bootstrap</a:t>
            </a:r>
            <a:endParaRPr lang="en-US" sz="3200" dirty="0">
              <a:solidFill>
                <a:srgbClr val="7030A0"/>
              </a:solidFill>
            </a:endParaRPr>
          </a:p>
          <a:p>
            <a:r>
              <a:rPr lang="en-US" sz="2000" dirty="0"/>
              <a:t>If you want to download and host Bootstrap yourself, go to </a:t>
            </a:r>
            <a:r>
              <a:rPr lang="en-US" sz="2000" dirty="0">
                <a:hlinkClick r:id="rId2"/>
              </a:rPr>
              <a:t>getbootstrap.com</a:t>
            </a:r>
            <a:r>
              <a:rPr lang="en-US" sz="2000" dirty="0"/>
              <a:t>, and follow the instructions there.</a:t>
            </a:r>
          </a:p>
          <a:p>
            <a:endParaRPr lang="en-US" dirty="0" smtClean="0"/>
          </a:p>
          <a:p>
            <a:r>
              <a:rPr lang="en-US" sz="3200" dirty="0">
                <a:solidFill>
                  <a:srgbClr val="FFFF00"/>
                </a:solidFill>
              </a:rPr>
              <a:t>Bootstrap </a:t>
            </a:r>
            <a:r>
              <a:rPr lang="en-US" sz="3200" dirty="0" smtClean="0">
                <a:solidFill>
                  <a:srgbClr val="FFFF00"/>
                </a:solidFill>
              </a:rPr>
              <a:t>CDN</a:t>
            </a:r>
            <a:endParaRPr lang="en-US" sz="3200" dirty="0">
              <a:solidFill>
                <a:srgbClr val="FFFF00"/>
              </a:solidFill>
            </a:endParaRPr>
          </a:p>
          <a:p>
            <a:r>
              <a:rPr lang="en-US" sz="2000" dirty="0"/>
              <a:t>If you don't want to download and host Bootstrap yourself, you can include it from a CDN (Content Delivery Network</a:t>
            </a:r>
            <a:r>
              <a:rPr lang="en-US" sz="2000" dirty="0" smtClean="0"/>
              <a:t>).</a:t>
            </a:r>
          </a:p>
          <a:p>
            <a:endParaRPr lang="en-US" sz="2000" dirty="0"/>
          </a:p>
          <a:p>
            <a:r>
              <a:rPr lang="en-US" sz="2000" dirty="0" err="1"/>
              <a:t>MaxCDN</a:t>
            </a:r>
            <a:r>
              <a:rPr lang="en-US" sz="2000" dirty="0"/>
              <a:t> provides CDN support for Bootstrap's CSS and JavaScript. You must also include jQuery:</a:t>
            </a:r>
          </a:p>
          <a:p>
            <a:endParaRPr lang="en-US" dirty="0" smtClean="0"/>
          </a:p>
          <a:p>
            <a:r>
              <a:rPr lang="en-US" dirty="0" smtClean="0"/>
              <a:t>&lt;!-- </a:t>
            </a:r>
            <a:r>
              <a:rPr lang="en-US" dirty="0"/>
              <a:t>Latest compiled and minified CSS --&gt;</a:t>
            </a:r>
            <a:r>
              <a:rPr lang="en-US" dirty="0" smtClean="0"/>
              <a:t/>
            </a:r>
            <a:br>
              <a:rPr lang="en-US" dirty="0" smtClean="0"/>
            </a:br>
            <a:r>
              <a:rPr lang="en-US" dirty="0"/>
              <a:t>&lt;link </a:t>
            </a:r>
            <a:r>
              <a:rPr lang="en-US" dirty="0" err="1"/>
              <a:t>rel</a:t>
            </a:r>
            <a:r>
              <a:rPr lang="en-US" dirty="0"/>
              <a:t>="</a:t>
            </a:r>
            <a:r>
              <a:rPr lang="en-US" dirty="0" err="1"/>
              <a:t>stylesheet</a:t>
            </a:r>
            <a:r>
              <a:rPr lang="en-US" dirty="0"/>
              <a:t>" </a:t>
            </a:r>
            <a:r>
              <a:rPr lang="en-US" dirty="0" err="1"/>
              <a:t>href</a:t>
            </a:r>
            <a:r>
              <a:rPr lang="en-US" dirty="0"/>
              <a:t>="https://maxcdn.bootstrapcdn.com/bootstrap/3.3.7/</a:t>
            </a:r>
            <a:r>
              <a:rPr lang="en-US" dirty="0" err="1"/>
              <a:t>css</a:t>
            </a:r>
            <a:r>
              <a:rPr lang="en-US" dirty="0"/>
              <a:t>/bootstrap.min.css"&gt;</a:t>
            </a:r>
            <a:r>
              <a:rPr lang="en-US" dirty="0" smtClean="0"/>
              <a:t/>
            </a:r>
            <a:br>
              <a:rPr lang="en-US" dirty="0" smtClean="0"/>
            </a:br>
            <a:r>
              <a:rPr lang="en-US" dirty="0" smtClean="0"/>
              <a:t/>
            </a:r>
            <a:br>
              <a:rPr lang="en-US" dirty="0" smtClean="0"/>
            </a:br>
            <a:r>
              <a:rPr lang="en-US" dirty="0"/>
              <a:t>&lt;!-- jQuery library --&gt;</a:t>
            </a:r>
            <a:r>
              <a:rPr lang="en-US" dirty="0" smtClean="0"/>
              <a:t/>
            </a:r>
            <a:br>
              <a:rPr lang="en-US" dirty="0" smtClean="0"/>
            </a:b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/3.2.0/jquery.min.js"&gt;&lt;/script&gt;</a:t>
            </a:r>
            <a:r>
              <a:rPr lang="en-US" dirty="0" smtClean="0"/>
              <a:t/>
            </a:r>
            <a:br>
              <a:rPr lang="en-US" dirty="0" smtClean="0"/>
            </a:br>
            <a:r>
              <a:rPr lang="en-US" dirty="0" smtClean="0"/>
              <a:t/>
            </a:r>
            <a:br>
              <a:rPr lang="en-US" dirty="0" smtClean="0"/>
            </a:br>
            <a:r>
              <a:rPr lang="en-US" dirty="0"/>
              <a:t>&lt;!-- Latest compiled JavaScript --&gt;</a:t>
            </a:r>
            <a:r>
              <a:rPr lang="en-US" dirty="0" smtClean="0"/>
              <a:t/>
            </a:r>
            <a:br>
              <a:rPr lang="en-US" dirty="0" smtClean="0"/>
            </a:br>
            <a:r>
              <a:rPr lang="en-US" dirty="0"/>
              <a:t>&lt;script </a:t>
            </a:r>
            <a:r>
              <a:rPr lang="en-US" dirty="0" err="1"/>
              <a:t>src</a:t>
            </a:r>
            <a:r>
              <a:rPr lang="en-US" dirty="0"/>
              <a:t>="https://maxcdn.bootstrapcdn.com/bootstrap/3.3.7/</a:t>
            </a:r>
            <a:r>
              <a:rPr lang="en-US" dirty="0" err="1"/>
              <a:t>js</a:t>
            </a:r>
            <a:r>
              <a:rPr lang="en-US" dirty="0"/>
              <a:t>/bootstrap.min.js"&gt;&lt;/script</a:t>
            </a:r>
            <a:r>
              <a:rPr lang="en-US" dirty="0" smtClean="0"/>
              <a:t>&gt;</a:t>
            </a:r>
          </a:p>
          <a:p>
            <a:endParaRPr lang="en-US" dirty="0"/>
          </a:p>
        </p:txBody>
      </p:sp>
    </p:spTree>
    <p:extLst>
      <p:ext uri="{BB962C8B-B14F-4D97-AF65-F5344CB8AC3E}">
        <p14:creationId xmlns:p14="http://schemas.microsoft.com/office/powerpoint/2010/main" val="18496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64" y="163773"/>
            <a:ext cx="11973636" cy="7294305"/>
          </a:xfrm>
          <a:prstGeom prst="rect">
            <a:avLst/>
          </a:prstGeom>
          <a:noFill/>
        </p:spPr>
        <p:txBody>
          <a:bodyPr wrap="square" rtlCol="0">
            <a:spAutoFit/>
          </a:bodyPr>
          <a:lstStyle/>
          <a:p>
            <a:r>
              <a:rPr lang="en-US" sz="3200" dirty="0">
                <a:solidFill>
                  <a:srgbClr val="FFFF00"/>
                </a:solidFill>
              </a:rPr>
              <a:t>One advantage of using the Bootstrap CDN</a:t>
            </a:r>
            <a:r>
              <a:rPr lang="en-US" sz="3200" dirty="0" smtClean="0">
                <a:solidFill>
                  <a:srgbClr val="FFFF00"/>
                </a:solidFill>
              </a:rPr>
              <a:t>:</a:t>
            </a:r>
          </a:p>
          <a:p>
            <a:r>
              <a:rPr lang="en-US" dirty="0" smtClean="0"/>
              <a:t/>
            </a:r>
            <a:br>
              <a:rPr lang="en-US" dirty="0" smtClean="0"/>
            </a:br>
            <a:r>
              <a:rPr lang="en-US" dirty="0" smtClean="0"/>
              <a:t>	</a:t>
            </a:r>
            <a:r>
              <a:rPr lang="en-US" sz="2000" dirty="0" smtClean="0"/>
              <a:t>Many </a:t>
            </a:r>
            <a:r>
              <a:rPr lang="en-US" sz="2000" dirty="0"/>
              <a:t>users already have downloaded Bootstrap from </a:t>
            </a:r>
            <a:r>
              <a:rPr lang="en-US" sz="2000" dirty="0" err="1"/>
              <a:t>MaxCDN</a:t>
            </a:r>
            <a:r>
              <a:rPr lang="en-US" sz="2000" dirty="0"/>
              <a: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p>
          <a:p>
            <a:endParaRPr lang="en-US" dirty="0"/>
          </a:p>
          <a:p>
            <a:r>
              <a:rPr lang="en-US" sz="2000" b="1" dirty="0"/>
              <a:t>Create First Web Page With </a:t>
            </a:r>
            <a:r>
              <a:rPr lang="en-US" sz="2000" b="1" dirty="0" smtClean="0"/>
              <a:t>Bootstrap</a:t>
            </a:r>
          </a:p>
          <a:p>
            <a:endParaRPr lang="en-US" sz="2000" b="1" dirty="0"/>
          </a:p>
          <a:p>
            <a:r>
              <a:rPr lang="en-US" sz="2000" dirty="0"/>
              <a:t>1. Add the HTML5 </a:t>
            </a:r>
            <a:r>
              <a:rPr lang="en-US" sz="2000" dirty="0" err="1">
                <a:solidFill>
                  <a:srgbClr val="00B0F0"/>
                </a:solidFill>
              </a:rPr>
              <a:t>doctype</a:t>
            </a:r>
            <a:endParaRPr lang="en-US" sz="2000" dirty="0">
              <a:solidFill>
                <a:srgbClr val="00B0F0"/>
              </a:solidFill>
            </a:endParaRPr>
          </a:p>
          <a:p>
            <a:endParaRPr lang="en-US" sz="2000" dirty="0"/>
          </a:p>
          <a:p>
            <a:r>
              <a:rPr lang="en-US" sz="2000" dirty="0"/>
              <a:t>Always include the HTML5 </a:t>
            </a:r>
            <a:r>
              <a:rPr lang="en-US" sz="2000" dirty="0" err="1"/>
              <a:t>doctype</a:t>
            </a:r>
            <a:r>
              <a:rPr lang="en-US" sz="2000" dirty="0"/>
              <a:t> at the beginning of the page, along with the </a:t>
            </a:r>
            <a:r>
              <a:rPr lang="en-US" sz="2000" dirty="0" err="1">
                <a:solidFill>
                  <a:srgbClr val="00B0F0"/>
                </a:solidFill>
              </a:rPr>
              <a:t>lang</a:t>
            </a:r>
            <a:r>
              <a:rPr lang="en-US" sz="2000" dirty="0">
                <a:solidFill>
                  <a:srgbClr val="00B0F0"/>
                </a:solidFill>
              </a:rPr>
              <a:t> </a:t>
            </a:r>
            <a:r>
              <a:rPr lang="en-US" sz="2000" dirty="0"/>
              <a:t>attribute and the correct character set</a:t>
            </a:r>
            <a:r>
              <a:rPr lang="en-US" sz="2000" dirty="0" smtClean="0"/>
              <a:t>:</a:t>
            </a:r>
          </a:p>
          <a:p>
            <a:endParaRPr lang="en-US" sz="2000"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405840" y="4686491"/>
            <a:ext cx="3292703" cy="1694773"/>
          </a:xfrm>
          <a:prstGeom prst="rect">
            <a:avLst/>
          </a:prstGeom>
        </p:spPr>
      </p:pic>
    </p:spTree>
    <p:extLst>
      <p:ext uri="{BB962C8B-B14F-4D97-AF65-F5344CB8AC3E}">
        <p14:creationId xmlns:p14="http://schemas.microsoft.com/office/powerpoint/2010/main" val="78041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194" y="259307"/>
            <a:ext cx="11600597" cy="4585871"/>
          </a:xfrm>
          <a:prstGeom prst="rect">
            <a:avLst/>
          </a:prstGeom>
          <a:noFill/>
        </p:spPr>
        <p:txBody>
          <a:bodyPr wrap="square" rtlCol="0">
            <a:spAutoFit/>
          </a:bodyPr>
          <a:lstStyle/>
          <a:p>
            <a:r>
              <a:rPr lang="en-US" sz="2000" b="1" dirty="0"/>
              <a:t>2. Bootstrap 3 is mobile-first</a:t>
            </a:r>
          </a:p>
          <a:p>
            <a:endParaRPr lang="en-US" sz="2000" dirty="0"/>
          </a:p>
          <a:p>
            <a:r>
              <a:rPr lang="en-US" sz="2000" dirty="0"/>
              <a:t>Bootstrap 3 is designed to be responsive to mobile devices. Mobile-first styles are part of the core framework.</a:t>
            </a:r>
          </a:p>
          <a:p>
            <a:endParaRPr lang="en-US" sz="2000" dirty="0"/>
          </a:p>
          <a:p>
            <a:r>
              <a:rPr lang="en-US" sz="2000" dirty="0"/>
              <a:t>To ensure proper rendering and touch zooming, add the following </a:t>
            </a:r>
            <a:r>
              <a:rPr lang="en-US" sz="2000" dirty="0">
                <a:solidFill>
                  <a:srgbClr val="00B0F0"/>
                </a:solidFill>
              </a:rPr>
              <a:t>&lt;meta&gt; </a:t>
            </a:r>
            <a:r>
              <a:rPr lang="en-US" sz="2000" dirty="0"/>
              <a:t>tag inside the </a:t>
            </a:r>
            <a:r>
              <a:rPr lang="en-US" sz="2000" dirty="0">
                <a:solidFill>
                  <a:srgbClr val="00B0F0"/>
                </a:solidFill>
              </a:rPr>
              <a:t>&lt;head&gt; </a:t>
            </a:r>
            <a:r>
              <a:rPr lang="en-US" sz="2000" dirty="0"/>
              <a:t>element:</a:t>
            </a:r>
            <a:r>
              <a:rPr lang="en-US" dirty="0" smtClean="0"/>
              <a:t/>
            </a:r>
            <a:br>
              <a:rPr lang="en-US" dirty="0" smtClean="0"/>
            </a:br>
            <a:endParaRPr lang="en-US" dirty="0" smtClean="0"/>
          </a:p>
          <a:p>
            <a:endParaRPr lang="en-US" dirty="0" smtClean="0"/>
          </a:p>
          <a:p>
            <a:endParaRPr lang="en-US" dirty="0"/>
          </a:p>
          <a:p>
            <a:r>
              <a:rPr lang="en-US" sz="2000" dirty="0" smtClean="0"/>
              <a:t>The </a:t>
            </a:r>
            <a:r>
              <a:rPr lang="en-US" sz="2000" dirty="0" smtClean="0">
                <a:solidFill>
                  <a:srgbClr val="00B0F0"/>
                </a:solidFill>
              </a:rPr>
              <a:t>width=device-width</a:t>
            </a:r>
            <a:r>
              <a:rPr lang="en-US" sz="2000" dirty="0" smtClean="0"/>
              <a:t> part sets the width of the page to follow the screen-width of the device (which will vary depending on the device).</a:t>
            </a:r>
          </a:p>
          <a:p>
            <a:endParaRPr lang="en-US" sz="2000" dirty="0" smtClean="0"/>
          </a:p>
          <a:p>
            <a:r>
              <a:rPr lang="en-US" sz="2000" dirty="0" smtClean="0"/>
              <a:t>The </a:t>
            </a:r>
            <a:r>
              <a:rPr lang="en-US" sz="2000" dirty="0">
                <a:solidFill>
                  <a:srgbClr val="00B0F0"/>
                </a:solidFill>
              </a:rPr>
              <a:t>initial-scale=1</a:t>
            </a:r>
            <a:r>
              <a:rPr lang="en-US" sz="2000" dirty="0" smtClean="0">
                <a:solidFill>
                  <a:srgbClr val="00B0F0"/>
                </a:solidFill>
              </a:rPr>
              <a:t> </a:t>
            </a:r>
            <a:r>
              <a:rPr lang="en-US" sz="2000" dirty="0" smtClean="0"/>
              <a:t>part sets the initial zoom level when the page is first loaded by the browser.</a:t>
            </a:r>
          </a:p>
          <a:p>
            <a:endParaRPr lang="en-US" dirty="0" smtClean="0"/>
          </a:p>
          <a:p>
            <a:r>
              <a:rPr lang="en-US" sz="2000" dirty="0"/>
              <a:t>Mobile first design is an approach outlined in </a:t>
            </a:r>
            <a:r>
              <a:rPr lang="en-US" sz="2000" dirty="0" smtClean="0"/>
              <a:t>2009. </a:t>
            </a:r>
            <a:r>
              <a:rPr lang="en-US" sz="2000" dirty="0"/>
              <a:t>Put simply, mobile first is an approach to responsive design: design for smaller screens first, then add more features and content for bigger and bigger screens. </a:t>
            </a:r>
          </a:p>
        </p:txBody>
      </p:sp>
      <p:pic>
        <p:nvPicPr>
          <p:cNvPr id="8" name="Picture 7"/>
          <p:cNvPicPr>
            <a:picLocks noChangeAspect="1"/>
          </p:cNvPicPr>
          <p:nvPr/>
        </p:nvPicPr>
        <p:blipFill>
          <a:blip r:embed="rId2"/>
          <a:stretch>
            <a:fillRect/>
          </a:stretch>
        </p:blipFill>
        <p:spPr>
          <a:xfrm>
            <a:off x="513583" y="2033421"/>
            <a:ext cx="8763042" cy="382233"/>
          </a:xfrm>
          <a:prstGeom prst="rect">
            <a:avLst/>
          </a:prstGeom>
        </p:spPr>
      </p:pic>
      <p:pic>
        <p:nvPicPr>
          <p:cNvPr id="1030" name="Picture 6" descr="http://moboom.com/_img/9a424c33-51d2-9870-c412-5217e4a5f3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056" y="5013986"/>
            <a:ext cx="60769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7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94" y="259307"/>
            <a:ext cx="11600597" cy="2246769"/>
          </a:xfrm>
          <a:prstGeom prst="rect">
            <a:avLst/>
          </a:prstGeom>
          <a:noFill/>
        </p:spPr>
        <p:txBody>
          <a:bodyPr wrap="square" rtlCol="0">
            <a:spAutoFit/>
          </a:bodyPr>
          <a:lstStyle/>
          <a:p>
            <a:r>
              <a:rPr lang="en-US" sz="2000" b="1" dirty="0" smtClean="0"/>
              <a:t>3</a:t>
            </a:r>
            <a:r>
              <a:rPr lang="en-US" sz="2000" b="1" dirty="0"/>
              <a:t>. Containers</a:t>
            </a:r>
          </a:p>
          <a:p>
            <a:endParaRPr lang="en-US" sz="2000" dirty="0" smtClean="0"/>
          </a:p>
          <a:p>
            <a:r>
              <a:rPr lang="en-US" sz="2000" dirty="0"/>
              <a:t>Bootstrap also requires a containing element to wrap site contents</a:t>
            </a:r>
            <a:r>
              <a:rPr lang="en-US" sz="2000" dirty="0" smtClean="0"/>
              <a:t>.</a:t>
            </a:r>
            <a:endParaRPr lang="en-US" sz="2000" dirty="0"/>
          </a:p>
          <a:p>
            <a:r>
              <a:rPr lang="en-US" sz="2000" dirty="0"/>
              <a:t>There are two container classes to choose from</a:t>
            </a:r>
            <a:r>
              <a:rPr lang="en-US" sz="2000" dirty="0" smtClean="0"/>
              <a:t>:</a:t>
            </a:r>
            <a:endParaRPr lang="en-US" sz="2000" dirty="0"/>
          </a:p>
          <a:p>
            <a:pPr marL="457200" indent="-457200">
              <a:buFont typeface="+mj-lt"/>
              <a:buAutoNum type="arabicPeriod"/>
            </a:pPr>
            <a:r>
              <a:rPr lang="en-US" sz="2000" dirty="0"/>
              <a:t>The .</a:t>
            </a:r>
            <a:r>
              <a:rPr lang="en-US" sz="2000" dirty="0">
                <a:solidFill>
                  <a:srgbClr val="00B0F0"/>
                </a:solidFill>
              </a:rPr>
              <a:t>container </a:t>
            </a:r>
            <a:r>
              <a:rPr lang="en-US" sz="2000" dirty="0"/>
              <a:t>class provides a responsive </a:t>
            </a:r>
            <a:r>
              <a:rPr lang="en-US" sz="2000" b="1" dirty="0"/>
              <a:t>fixed width container</a:t>
            </a:r>
          </a:p>
          <a:p>
            <a:pPr marL="457200" indent="-457200">
              <a:buFont typeface="+mj-lt"/>
              <a:buAutoNum type="arabicPeriod"/>
            </a:pPr>
            <a:r>
              <a:rPr lang="en-US" sz="2000" dirty="0"/>
              <a:t>The </a:t>
            </a:r>
            <a:r>
              <a:rPr lang="en-US" sz="2000" dirty="0">
                <a:solidFill>
                  <a:srgbClr val="C00000"/>
                </a:solidFill>
              </a:rPr>
              <a:t>.</a:t>
            </a:r>
            <a:r>
              <a:rPr lang="en-US" sz="2000" dirty="0">
                <a:solidFill>
                  <a:srgbClr val="00B0F0"/>
                </a:solidFill>
              </a:rPr>
              <a:t>container-fluid</a:t>
            </a:r>
            <a:r>
              <a:rPr lang="en-US" sz="2000" dirty="0">
                <a:solidFill>
                  <a:srgbClr val="C00000"/>
                </a:solidFill>
              </a:rPr>
              <a:t> </a:t>
            </a:r>
            <a:r>
              <a:rPr lang="en-US" sz="2000" dirty="0"/>
              <a:t>class provides a </a:t>
            </a:r>
            <a:r>
              <a:rPr lang="en-US" sz="2000" b="1" dirty="0"/>
              <a:t>full width container</a:t>
            </a:r>
            <a:r>
              <a:rPr lang="en-US" sz="2000" dirty="0"/>
              <a:t>, spanning the entire width of the viewport</a:t>
            </a:r>
          </a:p>
          <a:p>
            <a:r>
              <a:rPr lang="en-US" sz="2000" dirty="0"/>
              <a:t>Note: Containers are not </a:t>
            </a:r>
            <a:r>
              <a:rPr lang="en-US" sz="2000" dirty="0" err="1"/>
              <a:t>nestable</a:t>
            </a:r>
            <a:r>
              <a:rPr lang="en-US" sz="2000" dirty="0"/>
              <a:t> (</a:t>
            </a:r>
            <a:r>
              <a:rPr lang="en-US" sz="2000" i="1" dirty="0"/>
              <a:t>you cannot put a container inside another container</a:t>
            </a:r>
            <a:r>
              <a:rPr lang="en-US" sz="2000" dirty="0"/>
              <a:t>).</a:t>
            </a:r>
          </a:p>
        </p:txBody>
      </p:sp>
    </p:spTree>
    <p:extLst>
      <p:ext uri="{BB962C8B-B14F-4D97-AF65-F5344CB8AC3E}">
        <p14:creationId xmlns:p14="http://schemas.microsoft.com/office/powerpoint/2010/main" val="398109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791909" y="109182"/>
            <a:ext cx="8596312" cy="876300"/>
          </a:xfrm>
        </p:spPr>
        <p:txBody>
          <a:bodyPr>
            <a:normAutofit/>
          </a:bodyPr>
          <a:lstStyle/>
          <a:p>
            <a:pPr eaLnBrk="1" hangingPunct="1"/>
            <a:r>
              <a:rPr lang="en-US" altLang="en-US" sz="3200" dirty="0" smtClean="0">
                <a:solidFill>
                  <a:srgbClr val="FFFF00"/>
                </a:solidFill>
                <a:latin typeface="Arial" panose="020B0604020202020204" pitchFamily="34" charset="0"/>
                <a:cs typeface="Arial" panose="020B0604020202020204" pitchFamily="34" charset="0"/>
              </a:rPr>
              <a:t>What is a Grid?</a:t>
            </a:r>
          </a:p>
        </p:txBody>
      </p:sp>
      <p:sp>
        <p:nvSpPr>
          <p:cNvPr id="27651" name="Content Placeholder 2"/>
          <p:cNvSpPr>
            <a:spLocks noGrp="1"/>
          </p:cNvSpPr>
          <p:nvPr>
            <p:ph idx="1"/>
          </p:nvPr>
        </p:nvSpPr>
        <p:spPr>
          <a:xfrm>
            <a:off x="1614488" y="1211263"/>
            <a:ext cx="10409237" cy="5646737"/>
          </a:xfrm>
        </p:spPr>
        <p:txBody>
          <a:bodyPr>
            <a:normAutofit fontScale="92500" lnSpcReduction="10000"/>
          </a:bodyPr>
          <a:lstStyle/>
          <a:p>
            <a:pPr eaLnBrk="1" hangingPunct="1">
              <a:lnSpc>
                <a:spcPct val="150000"/>
              </a:lnSpc>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Grid is a structure (usually two-dimensional) made up of a series of intersecting straight (vertical, horizontal) lines used to structure the content.</a:t>
            </a:r>
          </a:p>
          <a:p>
            <a:pPr eaLnBrk="1" hangingPunct="1">
              <a:lnSpc>
                <a:spcPct val="150000"/>
              </a:lnSpc>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In web design, it is a very effective method to create a consistent layout rapidly and effectively using HTML and CSS.</a:t>
            </a:r>
          </a:p>
          <a:p>
            <a:pPr eaLnBrk="1" hangingPunct="1">
              <a:lnSpc>
                <a:spcPct val="150000"/>
              </a:lnSpc>
              <a:buFont typeface="Arial" panose="020B0604020202020204" pitchFamily="34" charset="0"/>
              <a:buChar char="•"/>
            </a:pPr>
            <a:r>
              <a:rPr lang="en-US" altLang="en-US" sz="2800" dirty="0" smtClean="0">
                <a:solidFill>
                  <a:schemeClr val="tx1"/>
                </a:solidFill>
                <a:latin typeface="Arial" panose="020B0604020202020204" pitchFamily="34" charset="0"/>
                <a:cs typeface="Arial" panose="020B0604020202020204" pitchFamily="34" charset="0"/>
              </a:rPr>
              <a:t>It organize and structure content, makes the websites easy to scan and reduces the load on users</a:t>
            </a:r>
            <a:r>
              <a:rPr lang="en-US" altLang="en-US" sz="2800" dirty="0" smtClean="0">
                <a:solidFill>
                  <a:schemeClr val="tx1"/>
                </a:solidFill>
                <a:latin typeface="Arial" panose="020B0604020202020204" pitchFamily="34" charset="0"/>
                <a:cs typeface="Arial" panose="020B0604020202020204" pitchFamily="34" charset="0"/>
              </a:rPr>
              <a:t>.</a:t>
            </a:r>
          </a:p>
          <a:p>
            <a:pPr>
              <a:lnSpc>
                <a:spcPct val="150000"/>
              </a:lnSpc>
            </a:pPr>
            <a:r>
              <a:rPr lang="en-US" dirty="0">
                <a:solidFill>
                  <a:schemeClr val="tx1"/>
                </a:solidFill>
                <a:latin typeface="Arial" panose="020B0604020202020204" pitchFamily="34" charset="0"/>
                <a:cs typeface="Arial" panose="020B0604020202020204" pitchFamily="34" charset="0"/>
              </a:rPr>
              <a:t>Bootstrap's grid system is responsive, and the columns will re-arrange automatically depending on the screen size.</a:t>
            </a:r>
            <a:endParaRPr lang="en-US"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16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2368</TotalTime>
  <Words>1788</Words>
  <Application>Microsoft Office PowerPoint</Application>
  <PresentationFormat>Widescreen</PresentationFormat>
  <Paragraphs>372</Paragraphs>
  <Slides>49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Corbel</vt:lpstr>
      <vt:lpstr>Helvetica Neue</vt:lpstr>
      <vt:lpstr>Trebuchet MS</vt:lpstr>
      <vt:lpstr>Wingdings 3</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Grid?</vt:lpstr>
      <vt:lpstr>Grid System Description</vt:lpstr>
      <vt:lpstr>Grid System Structure</vt:lpstr>
      <vt:lpstr>Working of Bootstrap Grid System</vt:lpstr>
      <vt:lpstr>Grid Classes</vt:lpstr>
      <vt:lpstr>Grid options</vt:lpstr>
      <vt:lpstr>BASIC GRID STRUCTURE </vt:lpstr>
      <vt:lpstr>Bootstrap Grid System Example:</vt:lpstr>
      <vt:lpstr>Bootstrap Grid System Example: Three Equal Columns</vt:lpstr>
      <vt:lpstr>Bootstrap Grid System Example: Two Unequal Columns</vt:lpstr>
      <vt:lpstr>Bootstrap Grid System Example: Stacked-to-horizontal </vt:lpstr>
      <vt:lpstr>Stacked-to-horizontal </vt:lpstr>
      <vt:lpstr>Column Wrapping</vt:lpstr>
      <vt:lpstr>Responsive column resets</vt:lpstr>
      <vt:lpstr>Offsetting columns</vt:lpstr>
      <vt:lpstr>Nesting columns</vt:lpstr>
      <vt:lpstr>Column Ordering</vt:lpstr>
      <vt:lpstr>Typography </vt:lpstr>
      <vt:lpstr>Typography </vt:lpstr>
      <vt:lpstr>Inline text elements</vt:lpstr>
      <vt:lpstr>Alignment classes</vt:lpstr>
      <vt:lpstr>Abbreviations</vt:lpstr>
      <vt:lpstr>PowerPoint Presentation</vt:lpstr>
      <vt:lpstr>PowerPoint Presentation</vt:lpstr>
      <vt:lpstr>Tables</vt:lpstr>
      <vt:lpstr>Tables</vt:lpstr>
      <vt:lpstr>Tables</vt:lpstr>
      <vt:lpstr>Tables</vt:lpstr>
      <vt:lpstr>Tables</vt:lpstr>
      <vt:lpstr>Tables</vt:lpstr>
      <vt:lpstr>Contextual classes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RR Donnelley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Prabakaran Kathirvel</dc:creator>
  <cp:lastModifiedBy>Prabakaran Kathirvel</cp:lastModifiedBy>
  <cp:revision>108</cp:revision>
  <dcterms:created xsi:type="dcterms:W3CDTF">2017-04-24T12:53:22Z</dcterms:created>
  <dcterms:modified xsi:type="dcterms:W3CDTF">2017-04-26T19:13:19Z</dcterms:modified>
</cp:coreProperties>
</file>