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8" r:id="rId66"/>
    <p:sldId id="327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9" r:id="rId75"/>
    <p:sldId id="340" r:id="rId76"/>
    <p:sldId id="337" r:id="rId77"/>
    <p:sldId id="338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9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91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44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6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52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8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6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8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6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F5EA28D-6DED-4760-BD7E-AE69E5269001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1C1D5C-7DD3-4C3E-9CB3-DEC9B47C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7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glyphicon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1667" y="1804916"/>
            <a:ext cx="8915399" cy="221844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Bootstrap Components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75582" y="196948"/>
            <a:ext cx="10227212" cy="6400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Sizing: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Button dropdowns work with buttons of all sizes.</a:t>
            </a:r>
          </a:p>
          <a:p>
            <a:pPr>
              <a:buNone/>
            </a:pPr>
            <a:endParaRPr lang="en-IN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</a:rPr>
              <a:t>Dropup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variation: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/>
              <a:t> Trigger dropdown menus above elements by adding .</a:t>
            </a:r>
            <a:r>
              <a:rPr lang="en-IN" sz="2400" dirty="0" err="1" smtClean="0"/>
              <a:t>dropup</a:t>
            </a:r>
            <a:r>
              <a:rPr lang="en-IN" sz="2400" dirty="0" smtClean="0"/>
              <a:t> to the parent.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2" descr="C:\Users\Sairam\Desktop\Components · Bootstr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985" y="1407234"/>
            <a:ext cx="2542027" cy="2165959"/>
          </a:xfrm>
          <a:prstGeom prst="rect">
            <a:avLst/>
          </a:prstGeom>
          <a:noFill/>
        </p:spPr>
      </p:pic>
      <p:pic>
        <p:nvPicPr>
          <p:cNvPr id="9" name="Picture 4" descr="C:\Users\Sairam\Desktop\Components · Bootstr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7262" y="4871377"/>
            <a:ext cx="4825218" cy="1205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97501" y="253217"/>
            <a:ext cx="10494499" cy="66047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3300" b="1" dirty="0" smtClean="0">
                <a:solidFill>
                  <a:schemeClr val="accent1">
                    <a:lumMod val="75000"/>
                  </a:schemeClr>
                </a:solidFill>
              </a:rPr>
              <a:t>Input groups: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000" dirty="0" smtClean="0"/>
              <a:t>Extend form controls by adding text or buttons before, after, or on both sides of any text-based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&lt;input&gt;. </a:t>
            </a:r>
            <a:r>
              <a:rPr lang="en-IN" sz="2000" dirty="0" smtClean="0"/>
              <a:t>Use .input-group with an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.input-group-</a:t>
            </a:r>
            <a:r>
              <a:rPr lang="en-IN" sz="2000" dirty="0" err="1" smtClean="0">
                <a:solidFill>
                  <a:schemeClr val="accent1">
                    <a:lumMod val="75000"/>
                  </a:schemeClr>
                </a:solidFill>
              </a:rPr>
              <a:t>addon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smtClean="0"/>
              <a:t>or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.input-group-</a:t>
            </a:r>
            <a:r>
              <a:rPr lang="en-IN" sz="2000" dirty="0" err="1" smtClean="0">
                <a:solidFill>
                  <a:schemeClr val="accent1">
                    <a:lumMod val="75000"/>
                  </a:schemeClr>
                </a:solidFill>
              </a:rPr>
              <a:t>btn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smtClean="0"/>
              <a:t>to </a:t>
            </a:r>
            <a:r>
              <a:rPr lang="en-IN" sz="2000" dirty="0" err="1" smtClean="0"/>
              <a:t>prepend</a:t>
            </a:r>
            <a:r>
              <a:rPr lang="en-IN" sz="2000" dirty="0" smtClean="0"/>
              <a:t> or append elements to a single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.form-control</a:t>
            </a:r>
            <a:r>
              <a:rPr lang="en-IN" sz="2000" dirty="0" smtClean="0"/>
              <a:t>.</a:t>
            </a:r>
          </a:p>
          <a:p>
            <a:pPr>
              <a:buNone/>
            </a:pPr>
            <a:endParaRPr lang="en-I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endParaRPr lang="en-IN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</a:rPr>
              <a:t>Place one add-on or button on either side of an input. You may also place one on both sides of</a:t>
            </a:r>
          </a:p>
          <a:p>
            <a:pPr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an input.</a:t>
            </a:r>
          </a:p>
          <a:p>
            <a:pPr>
              <a:buNone/>
            </a:pP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2" descr="C:\Users\Sairam\Desktop\Components · Bootstr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9582" y="1845596"/>
            <a:ext cx="9340947" cy="3938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0837" y="253217"/>
            <a:ext cx="10339753" cy="6105379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	Sizing: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/>
              <a:t> </a:t>
            </a:r>
            <a:r>
              <a:rPr lang="en-IN" sz="2200" dirty="0" smtClean="0"/>
              <a:t>Add the relative form sizing classes to the .</a:t>
            </a:r>
            <a:r>
              <a:rPr lang="en-IN" sz="2200" dirty="0" smtClean="0">
                <a:solidFill>
                  <a:schemeClr val="accent1">
                    <a:lumMod val="75000"/>
                  </a:schemeClr>
                </a:solidFill>
              </a:rPr>
              <a:t>input-group</a:t>
            </a:r>
            <a:r>
              <a:rPr lang="en-IN" sz="2200" dirty="0" smtClean="0"/>
              <a:t> itself and contents within will automatically resize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No need for repeating the form control size classes on each element.</a:t>
            </a:r>
            <a:endParaRPr lang="en-IN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C:\Users\Sairam\Desktop\Components · Bootstr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875" y="2824150"/>
            <a:ext cx="7781925" cy="25778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19311" y="267286"/>
            <a:ext cx="10213144" cy="6217920"/>
          </a:xfrm>
        </p:spPr>
        <p:txBody>
          <a:bodyPr/>
          <a:lstStyle/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Checkboxes and radio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</a:rPr>
              <a:t>addons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/>
              <a:t> </a:t>
            </a:r>
            <a:r>
              <a:rPr lang="en-IN" sz="2200" dirty="0" smtClean="0"/>
              <a:t>Checkbox or radio option will be placed within an input group's </a:t>
            </a:r>
            <a:r>
              <a:rPr lang="en-IN" sz="2200" dirty="0" err="1" smtClean="0"/>
              <a:t>addon</a:t>
            </a:r>
            <a:endParaRPr lang="en-IN" sz="2200" dirty="0" smtClean="0"/>
          </a:p>
          <a:p>
            <a:pPr>
              <a:buNone/>
            </a:pPr>
            <a:r>
              <a:rPr lang="en-IN" sz="2200" dirty="0" smtClean="0"/>
              <a:t>instead of text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Button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</a:rPr>
              <a:t>addons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Buttons in input groups are a bit different and require one extra level of</a:t>
            </a:r>
          </a:p>
          <a:p>
            <a:pPr>
              <a:buNone/>
            </a:pPr>
            <a:r>
              <a:rPr lang="en-IN" sz="2400" dirty="0" smtClean="0"/>
              <a:t>nesting. Instead of 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.input-group-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addon</a:t>
            </a:r>
            <a:r>
              <a:rPr lang="en-IN" sz="2400" dirty="0" smtClean="0"/>
              <a:t>, you'll need to use 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.input-group</a:t>
            </a:r>
          </a:p>
          <a:p>
            <a:pPr>
              <a:buNone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btn</a:t>
            </a:r>
            <a:r>
              <a:rPr lang="en-IN" sz="2400" dirty="0" smtClean="0"/>
              <a:t> to wrap the buttons.</a:t>
            </a:r>
          </a:p>
          <a:p>
            <a:pPr>
              <a:buNone/>
            </a:pP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11" name="Picture 7" descr="C:\Users\Sairam\Desktop\Components · Bootstr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0300" y="1575582"/>
            <a:ext cx="4418623" cy="925378"/>
          </a:xfrm>
          <a:prstGeom prst="rect">
            <a:avLst/>
          </a:prstGeom>
          <a:noFill/>
        </p:spPr>
      </p:pic>
      <p:pic>
        <p:nvPicPr>
          <p:cNvPr id="12" name="Picture 2" descr="C:\Users\Sairam\Desktop\Components · Bootstr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1669" y="2544664"/>
            <a:ext cx="4502198" cy="733425"/>
          </a:xfrm>
          <a:prstGeom prst="rect">
            <a:avLst/>
          </a:prstGeom>
          <a:noFill/>
        </p:spPr>
      </p:pic>
      <p:pic>
        <p:nvPicPr>
          <p:cNvPr id="14" name="Picture 3" descr="C:\Users\Sairam\Desktop\Components · Bootstr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7684" y="5306036"/>
            <a:ext cx="7762875" cy="80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61514" y="168812"/>
            <a:ext cx="10241280" cy="645707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Buttons with dropdowns: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IN" sz="2400" dirty="0" smtClean="0">
                <a:solidFill>
                  <a:schemeClr val="tx1"/>
                </a:solidFill>
              </a:rPr>
              <a:t>It shows the buttons with dropdowns.</a:t>
            </a: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Segmented buttons: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>
                <a:solidFill>
                  <a:schemeClr val="tx1"/>
                </a:solidFill>
              </a:rPr>
              <a:t>The input text can contain text, button and a dropdown.</a:t>
            </a:r>
          </a:p>
          <a:p>
            <a:pPr>
              <a:buNone/>
            </a:pP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</a:endParaRPr>
          </a:p>
          <a:p>
            <a:pPr fontAlgn="ctr">
              <a:buNone/>
            </a:pP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 descr="C:\Users\Sairam\Desktop\segmented butt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455" y="4702677"/>
            <a:ext cx="8076191" cy="990476"/>
          </a:xfrm>
          <a:prstGeom prst="rect">
            <a:avLst/>
          </a:prstGeom>
          <a:noFill/>
        </p:spPr>
      </p:pic>
      <p:pic>
        <p:nvPicPr>
          <p:cNvPr id="9" name="Picture 4" descr="C:\Users\Sairam\Desktop\buttons wid dr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4244" y="1853213"/>
            <a:ext cx="8076191" cy="1019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33378" y="309489"/>
            <a:ext cx="9971234" cy="624605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Multiple buttons</a:t>
            </a: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000" dirty="0" smtClean="0"/>
              <a:t> While you can only have one add-on per side, you can have multiple buttons inside a single .</a:t>
            </a:r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input-group-</a:t>
            </a:r>
            <a:r>
              <a:rPr lang="en-I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btn</a:t>
            </a:r>
            <a:r>
              <a:rPr lang="en-IN" sz="2000" dirty="0" smtClean="0"/>
              <a:t>.</a:t>
            </a:r>
          </a:p>
          <a:p>
            <a:pPr>
              <a:buNone/>
            </a:pPr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 descr="C:\Users\Sairam\Desktop\2017-03-07_9-41-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416" y="3466714"/>
            <a:ext cx="8019048" cy="10571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0"/>
            <a:ext cx="8911687" cy="6586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Nav</a:t>
            </a:r>
            <a:r>
              <a:rPr lang="en-US" dirty="0" err="1">
                <a:solidFill>
                  <a:schemeClr val="accent1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934" y="658642"/>
            <a:ext cx="10568066" cy="6199358"/>
          </a:xfrm>
        </p:spPr>
        <p:txBody>
          <a:bodyPr>
            <a:normAutofit/>
          </a:bodyPr>
          <a:lstStyle/>
          <a:p>
            <a:r>
              <a:rPr lang="en-US" sz="2400" dirty="0"/>
              <a:t>Bootstrap provides an easy and quick way to create basic </a:t>
            </a:r>
            <a:r>
              <a:rPr lang="en-US" sz="2400" dirty="0" err="1"/>
              <a:t>nav</a:t>
            </a:r>
            <a:r>
              <a:rPr lang="en-US" sz="2400" dirty="0"/>
              <a:t> components like tabs and pills which are very flexible and elegant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All the Bootstrap's </a:t>
            </a:r>
            <a:r>
              <a:rPr lang="en-US" sz="2400" dirty="0" err="1"/>
              <a:t>nav</a:t>
            </a:r>
            <a:r>
              <a:rPr lang="en-US" sz="2400" dirty="0"/>
              <a:t> components—tabs and pills—share the same base markup and styles through the </a:t>
            </a:r>
            <a:r>
              <a:rPr lang="en-US" sz="2400" dirty="0" smtClean="0"/>
              <a:t>base .</a:t>
            </a:r>
            <a:r>
              <a:rPr lang="en-US" sz="2400" dirty="0" err="1" smtClean="0"/>
              <a:t>nav</a:t>
            </a:r>
            <a:r>
              <a:rPr lang="en-US" sz="2400" dirty="0" smtClean="0"/>
              <a:t> class.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Tabs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Tabs are created with</a:t>
            </a:r>
            <a:r>
              <a:rPr lang="en-US" sz="2400" dirty="0">
                <a:solidFill>
                  <a:schemeClr val="accent1"/>
                </a:solidFill>
              </a:rPr>
              <a:t> &lt;</a:t>
            </a:r>
            <a:r>
              <a:rPr lang="en-US" sz="2400" dirty="0" err="1">
                <a:solidFill>
                  <a:schemeClr val="accent1"/>
                </a:solidFill>
              </a:rPr>
              <a:t>ul</a:t>
            </a:r>
            <a:r>
              <a:rPr lang="en-US" sz="2400" dirty="0">
                <a:solidFill>
                  <a:schemeClr val="accent1"/>
                </a:solidFill>
              </a:rPr>
              <a:t> class="</a:t>
            </a:r>
            <a:r>
              <a:rPr lang="en-US" sz="2400" dirty="0" err="1">
                <a:solidFill>
                  <a:schemeClr val="accent1"/>
                </a:solidFill>
              </a:rPr>
              <a:t>nav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nav</a:t>
            </a:r>
            <a:r>
              <a:rPr lang="en-US" sz="2400" dirty="0">
                <a:solidFill>
                  <a:schemeClr val="accent1"/>
                </a:solidFill>
              </a:rPr>
              <a:t>-tabs</a:t>
            </a:r>
            <a:r>
              <a:rPr lang="en-US" sz="2400" dirty="0" smtClean="0">
                <a:solidFill>
                  <a:schemeClr val="accent1"/>
                </a:solidFill>
              </a:rPr>
              <a:t>"&gt;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Also </a:t>
            </a:r>
            <a:r>
              <a:rPr lang="en-US" sz="2400" dirty="0">
                <a:solidFill>
                  <a:schemeClr val="tx1"/>
                </a:solidFill>
              </a:rPr>
              <a:t>mark the current page with</a:t>
            </a:r>
            <a:r>
              <a:rPr lang="en-US" sz="2400" dirty="0">
                <a:solidFill>
                  <a:schemeClr val="accent1"/>
                </a:solidFill>
              </a:rPr>
              <a:t> &lt;li class="active</a:t>
            </a:r>
            <a:r>
              <a:rPr lang="en-US" sz="2400" dirty="0" smtClean="0">
                <a:solidFill>
                  <a:schemeClr val="accent1"/>
                </a:solidFill>
              </a:rPr>
              <a:t>"&gt;.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34" y="4195049"/>
            <a:ext cx="53530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755" y="0"/>
            <a:ext cx="8911687" cy="600501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Pills: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042" y="600500"/>
            <a:ext cx="8810382" cy="6257499"/>
          </a:xfrm>
        </p:spPr>
        <p:txBody>
          <a:bodyPr/>
          <a:lstStyle/>
          <a:p>
            <a:r>
              <a:rPr lang="en-US" dirty="0"/>
              <a:t>Pills are created with </a:t>
            </a: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ul</a:t>
            </a:r>
            <a:r>
              <a:rPr lang="en-US" dirty="0">
                <a:solidFill>
                  <a:schemeClr val="accent1"/>
                </a:solidFill>
              </a:rPr>
              <a:t> class="</a:t>
            </a:r>
            <a:r>
              <a:rPr lang="en-US" dirty="0" err="1">
                <a:solidFill>
                  <a:schemeClr val="accent1"/>
                </a:solidFill>
              </a:rPr>
              <a:t>nav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nav</a:t>
            </a:r>
            <a:r>
              <a:rPr lang="en-US" dirty="0">
                <a:solidFill>
                  <a:schemeClr val="accent1"/>
                </a:solidFill>
              </a:rPr>
              <a:t>-pills"&gt;. </a:t>
            </a:r>
            <a:r>
              <a:rPr lang="en-US" dirty="0"/>
              <a:t>Also mark the current page with </a:t>
            </a:r>
            <a:r>
              <a:rPr lang="en-US" dirty="0">
                <a:solidFill>
                  <a:schemeClr val="accent1"/>
                </a:solidFill>
              </a:rPr>
              <a:t>&lt;li class="active</a:t>
            </a:r>
            <a:r>
              <a:rPr lang="en-US" dirty="0" smtClean="0">
                <a:solidFill>
                  <a:schemeClr val="accent1"/>
                </a:solidFill>
              </a:rPr>
              <a:t>"&gt;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Pills are also vertically stackable. Just </a:t>
            </a:r>
            <a:r>
              <a:rPr lang="en-US" dirty="0" smtClean="0"/>
              <a:t>add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nav.stacked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97" y="1305635"/>
            <a:ext cx="5095875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97" y="3891317"/>
            <a:ext cx="41433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2" y="0"/>
            <a:ext cx="8911687" cy="559557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chemeClr val="accent1"/>
                </a:solidFill>
              </a:rPr>
              <a:t>Justified: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581" y="559558"/>
            <a:ext cx="9976663" cy="6298441"/>
          </a:xfrm>
        </p:spPr>
        <p:txBody>
          <a:bodyPr>
            <a:normAutofit/>
          </a:bodyPr>
          <a:lstStyle/>
          <a:p>
            <a:r>
              <a:rPr lang="en-US" dirty="0"/>
              <a:t>Easily make tabs or pills equal widths of their parent at screens wider than 768px with .</a:t>
            </a:r>
            <a:r>
              <a:rPr lang="en-US" dirty="0" err="1"/>
              <a:t>nav</a:t>
            </a:r>
            <a:r>
              <a:rPr lang="en-US" dirty="0"/>
              <a:t>-justified. On smaller screens, the </a:t>
            </a:r>
            <a:r>
              <a:rPr lang="en-US" dirty="0" err="1"/>
              <a:t>nav</a:t>
            </a:r>
            <a:r>
              <a:rPr lang="en-US" dirty="0"/>
              <a:t> links are stacked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Disabled links:</a:t>
            </a:r>
          </a:p>
          <a:p>
            <a:pPr marL="0" indent="0">
              <a:buNone/>
            </a:pPr>
            <a:r>
              <a:rPr lang="en-US" dirty="0"/>
              <a:t>For any </a:t>
            </a:r>
            <a:r>
              <a:rPr lang="en-US" dirty="0" err="1"/>
              <a:t>nav</a:t>
            </a:r>
            <a:r>
              <a:rPr lang="en-US" dirty="0"/>
              <a:t> component (tabs or pills), </a:t>
            </a:r>
            <a:r>
              <a:rPr lang="en-US" dirty="0" smtClean="0"/>
              <a:t>add </a:t>
            </a:r>
            <a:r>
              <a:rPr lang="en-US" dirty="0"/>
              <a:t>.disabled for gray links and no hover effects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82" y="1335988"/>
            <a:ext cx="7581900" cy="265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039" y="4962525"/>
            <a:ext cx="62007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1" y="1"/>
            <a:ext cx="8911687" cy="46402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Using </a:t>
            </a:r>
            <a:r>
              <a:rPr lang="en-US" sz="2800" b="1" dirty="0" smtClean="0">
                <a:solidFill>
                  <a:schemeClr val="accent1"/>
                </a:solidFill>
              </a:rPr>
              <a:t>dropdowns:</a:t>
            </a:r>
            <a:br>
              <a:rPr lang="en-US" sz="2800" b="1" dirty="0" smtClean="0">
                <a:solidFill>
                  <a:schemeClr val="accent1"/>
                </a:solidFill>
              </a:rPr>
            </a:br>
            <a:r>
              <a:rPr lang="en-US" sz="2400" dirty="0"/>
              <a:t>Add dropdown </a:t>
            </a:r>
            <a:r>
              <a:rPr lang="en-US" sz="2400" dirty="0" smtClean="0"/>
              <a:t>menus for tabs and pills by using this syntax classes:</a:t>
            </a:r>
            <a:br>
              <a:rPr lang="en-US" sz="2400" dirty="0" smtClean="0"/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Tabs </a:t>
            </a:r>
            <a:r>
              <a:rPr lang="en-US" sz="2400" b="1" dirty="0">
                <a:solidFill>
                  <a:schemeClr val="accent1"/>
                </a:solidFill>
              </a:rPr>
              <a:t>with </a:t>
            </a:r>
            <a:r>
              <a:rPr lang="en-US" sz="2400" b="1" dirty="0" smtClean="0">
                <a:solidFill>
                  <a:schemeClr val="accent1"/>
                </a:solidFill>
              </a:rPr>
              <a:t>dropdowns:</a:t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/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/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/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/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763" y="2218898"/>
            <a:ext cx="9157798" cy="45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119143"/>
            <a:ext cx="8911687" cy="82255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Glyphicons</a:t>
            </a:r>
            <a:r>
              <a:rPr lang="en-US" b="1" dirty="0"/>
              <a:t/>
            </a:r>
            <a:br>
              <a:rPr lang="en-US" b="1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287437"/>
            <a:ext cx="8915400" cy="529078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Bootstrap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provides</a:t>
            </a:r>
            <a:r>
              <a:rPr lang="en-US" dirty="0"/>
              <a:t> </a:t>
            </a:r>
            <a:r>
              <a:rPr lang="en-US" dirty="0" smtClean="0"/>
              <a:t>250 to 260 </a:t>
            </a:r>
            <a:r>
              <a:rPr lang="en-US" dirty="0" err="1"/>
              <a:t>glyphicons</a:t>
            </a:r>
            <a:r>
              <a:rPr lang="en-US" dirty="0"/>
              <a:t> from the </a:t>
            </a:r>
            <a:r>
              <a:rPr lang="en-US" dirty="0" err="1">
                <a:hlinkClick r:id="rId2"/>
              </a:rPr>
              <a:t>Glyphicons</a:t>
            </a:r>
            <a:r>
              <a:rPr lang="en-US" dirty="0"/>
              <a:t> Halflings </a:t>
            </a:r>
            <a:r>
              <a:rPr lang="en-US" dirty="0" smtClean="0"/>
              <a:t>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Glyphicons</a:t>
            </a:r>
            <a:r>
              <a:rPr lang="en-US" dirty="0"/>
              <a:t> can be used in text, buttons, toolbars, navigation, forms,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Glyphicon</a:t>
            </a:r>
            <a:r>
              <a:rPr lang="en-US" b="1" dirty="0"/>
              <a:t> </a:t>
            </a:r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&lt;span class="</a:t>
            </a:r>
            <a:r>
              <a:rPr lang="en-US" dirty="0" err="1">
                <a:solidFill>
                  <a:schemeClr val="accent1"/>
                </a:solidFill>
              </a:rPr>
              <a:t>glyphicon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glyphicon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i="1" dirty="0">
                <a:solidFill>
                  <a:schemeClr val="accent1"/>
                </a:solidFill>
              </a:rPr>
              <a:t>name</a:t>
            </a:r>
            <a:r>
              <a:rPr lang="en-US" dirty="0"/>
              <a:t>"&gt;&lt;/span&gt;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88" y="2523094"/>
            <a:ext cx="3912287" cy="25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78" y="119143"/>
            <a:ext cx="8911687" cy="56324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Pills with dropdowns: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878" y="819056"/>
            <a:ext cx="9266979" cy="46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2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Navbar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582" y="640445"/>
            <a:ext cx="10554418" cy="59936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navigation bar is a navigation header that is placed at the top of the </a:t>
            </a:r>
            <a:r>
              <a:rPr lang="en-US" dirty="0" smtClean="0"/>
              <a:t>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navigation bar can extend or collapse, depending on the screen size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standard navigation bar is created with </a:t>
            </a: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nav</a:t>
            </a:r>
            <a:r>
              <a:rPr lang="en-US" dirty="0">
                <a:solidFill>
                  <a:schemeClr val="accent1"/>
                </a:solidFill>
              </a:rPr>
              <a:t> class="</a:t>
            </a:r>
            <a:r>
              <a:rPr lang="en-US" dirty="0" err="1">
                <a:solidFill>
                  <a:schemeClr val="accent1"/>
                </a:solidFill>
              </a:rPr>
              <a:t>navbar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navbar</a:t>
            </a:r>
            <a:r>
              <a:rPr lang="en-US" dirty="0" smtClean="0">
                <a:solidFill>
                  <a:schemeClr val="accent1"/>
                </a:solidFill>
              </a:rPr>
              <a:t>-default"&gt;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Example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Syntax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00" y="2151614"/>
            <a:ext cx="878205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00" y="3484226"/>
            <a:ext cx="5749278" cy="337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3" y="0"/>
            <a:ext cx="8911687" cy="6414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Inverted </a:t>
            </a:r>
            <a:r>
              <a:rPr lang="en-US" b="1" dirty="0" err="1">
                <a:solidFill>
                  <a:schemeClr val="accent1"/>
                </a:solidFill>
              </a:rPr>
              <a:t>navbar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460" y="946244"/>
            <a:ext cx="8915400" cy="53317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Just change the .</a:t>
            </a:r>
            <a:r>
              <a:rPr lang="en-US" sz="2400" dirty="0" err="1" smtClean="0"/>
              <a:t>navbar</a:t>
            </a:r>
            <a:r>
              <a:rPr lang="en-US" sz="2400" dirty="0" smtClean="0"/>
              <a:t>-default class into .</a:t>
            </a:r>
            <a:r>
              <a:rPr lang="en-US" sz="2400" dirty="0" err="1" smtClean="0"/>
              <a:t>navbar</a:t>
            </a:r>
            <a:r>
              <a:rPr lang="en-US" sz="2400" dirty="0" smtClean="0"/>
              <a:t>-inverse.</a:t>
            </a:r>
          </a:p>
          <a:p>
            <a:pPr marL="0" indent="0">
              <a:buNone/>
            </a:pPr>
            <a:r>
              <a:rPr lang="en-US" sz="2400" b="1" dirty="0" smtClean="0"/>
              <a:t>Example 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Syntax: </a:t>
            </a:r>
          </a:p>
          <a:p>
            <a:pPr marL="0" indent="0">
              <a:buNone/>
            </a:pPr>
            <a:endParaRPr lang="en-US" sz="2400" b="1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60" y="2120680"/>
            <a:ext cx="891540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37" y="3465135"/>
            <a:ext cx="4985296" cy="13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-1"/>
            <a:ext cx="8911687" cy="723331"/>
          </a:xfrm>
        </p:spPr>
        <p:txBody>
          <a:bodyPr>
            <a:normAutofit fontScale="90000"/>
          </a:bodyPr>
          <a:lstStyle/>
          <a:p>
            <a:r>
              <a:rPr lang="en-US" sz="3100" b="1" dirty="0" err="1" smtClean="0">
                <a:solidFill>
                  <a:schemeClr val="accent1"/>
                </a:solidFill>
              </a:rPr>
              <a:t>Navbar</a:t>
            </a:r>
            <a:r>
              <a:rPr lang="en-US" sz="3100" b="1" dirty="0" smtClean="0">
                <a:solidFill>
                  <a:schemeClr val="accent1"/>
                </a:solidFill>
              </a:rPr>
              <a:t> Brand </a:t>
            </a:r>
            <a:r>
              <a:rPr lang="en-US" sz="3100" b="1" dirty="0">
                <a:solidFill>
                  <a:schemeClr val="accent1"/>
                </a:solidFill>
              </a:rPr>
              <a:t>image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934" y="873456"/>
            <a:ext cx="10568066" cy="62458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Replace </a:t>
            </a:r>
            <a:r>
              <a:rPr lang="en-US" sz="2400" dirty="0"/>
              <a:t>the </a:t>
            </a:r>
            <a:r>
              <a:rPr lang="en-US" sz="2400" dirty="0" err="1"/>
              <a:t>navbar</a:t>
            </a:r>
            <a:r>
              <a:rPr lang="en-US" sz="2400" dirty="0"/>
              <a:t> brand with your own image by swapping the text for </a:t>
            </a:r>
            <a:r>
              <a:rPr lang="en-US" sz="2400" dirty="0" smtClean="0"/>
              <a:t>an </a:t>
            </a:r>
            <a:r>
              <a:rPr lang="en-US" sz="2400" dirty="0" smtClean="0">
                <a:solidFill>
                  <a:schemeClr val="accent1"/>
                </a:solidFill>
              </a:rPr>
              <a:t>&lt;</a:t>
            </a:r>
            <a:r>
              <a:rPr lang="en-US" sz="2400" dirty="0" err="1" smtClean="0">
                <a:solidFill>
                  <a:schemeClr val="accent1"/>
                </a:solidFill>
              </a:rPr>
              <a:t>img</a:t>
            </a:r>
            <a:r>
              <a:rPr lang="en-US" sz="2400" dirty="0" smtClean="0">
                <a:solidFill>
                  <a:schemeClr val="accent1"/>
                </a:solidFill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Syntax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365" y="2546520"/>
            <a:ext cx="5431959" cy="30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492" y="59140"/>
            <a:ext cx="10466507" cy="6798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accent1"/>
                </a:solidFill>
              </a:rPr>
              <a:t>Navbar</a:t>
            </a:r>
            <a:r>
              <a:rPr lang="en-US" sz="2800" b="1" dirty="0">
                <a:solidFill>
                  <a:schemeClr val="accent1"/>
                </a:solidFill>
              </a:rPr>
              <a:t>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add form elements inside the </a:t>
            </a:r>
            <a:r>
              <a:rPr lang="en-US" sz="2400" dirty="0" err="1"/>
              <a:t>navbar</a:t>
            </a:r>
            <a:r>
              <a:rPr lang="en-US" sz="2400" dirty="0"/>
              <a:t>, add the 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  <a:r>
              <a:rPr lang="en-US" sz="2400" dirty="0" err="1">
                <a:solidFill>
                  <a:schemeClr val="accent1"/>
                </a:solidFill>
              </a:rPr>
              <a:t>navbar</a:t>
            </a:r>
            <a:r>
              <a:rPr lang="en-US" sz="2400" dirty="0">
                <a:solidFill>
                  <a:schemeClr val="accent1"/>
                </a:solidFill>
              </a:rPr>
              <a:t>-form. </a:t>
            </a:r>
            <a:r>
              <a:rPr lang="en-US" sz="2400" dirty="0"/>
              <a:t>class to a form element and add an input(s).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have added a </a:t>
            </a:r>
            <a:r>
              <a:rPr lang="en-US" sz="2400" dirty="0">
                <a:solidFill>
                  <a:schemeClr val="accent1"/>
                </a:solidFill>
              </a:rPr>
              <a:t>.form-group </a:t>
            </a:r>
            <a:r>
              <a:rPr lang="en-US" sz="2400" dirty="0"/>
              <a:t>class to the div container holding the input. This adds proper padding if you have more than one </a:t>
            </a:r>
            <a:r>
              <a:rPr lang="en-US" sz="2400" dirty="0" smtClean="0"/>
              <a:t>inputs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b="1" dirty="0" err="1" smtClean="0">
                <a:solidFill>
                  <a:schemeClr val="accent1"/>
                </a:solidFill>
              </a:rPr>
              <a:t>Navbar</a:t>
            </a:r>
            <a:r>
              <a:rPr lang="en-US" sz="2800" b="1" dirty="0" smtClean="0">
                <a:solidFill>
                  <a:schemeClr val="accent1"/>
                </a:solidFill>
              </a:rPr>
              <a:t> Buttons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Add </a:t>
            </a:r>
            <a:r>
              <a:rPr lang="en-US" sz="2400" dirty="0"/>
              <a:t>buttons inside the </a:t>
            </a:r>
            <a:r>
              <a:rPr lang="en-US" sz="2400" dirty="0" err="1"/>
              <a:t>navbar</a:t>
            </a:r>
            <a:r>
              <a:rPr lang="en-US" sz="2400" dirty="0"/>
              <a:t>, add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  <a:r>
              <a:rPr lang="en-US" sz="2400" dirty="0" err="1" smtClean="0">
                <a:solidFill>
                  <a:schemeClr val="accent1"/>
                </a:solidFill>
              </a:rPr>
              <a:t>navbar-btn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class on a button.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chemeClr val="accent1"/>
                </a:solidFill>
              </a:rPr>
              <a:t>Navbar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strings of text in an element </a:t>
            </a:r>
            <a:r>
              <a:rPr lang="en-US" sz="2400" dirty="0" smtClean="0"/>
              <a:t>with .</a:t>
            </a:r>
            <a:r>
              <a:rPr lang="en-US" sz="2400" dirty="0" err="1" smtClean="0"/>
              <a:t>navbar</a:t>
            </a:r>
            <a:r>
              <a:rPr lang="en-US" sz="2400" dirty="0"/>
              <a:t>-text </a:t>
            </a:r>
            <a:r>
              <a:rPr lang="en-US" sz="2400" dirty="0" smtClean="0"/>
              <a:t>with </a:t>
            </a:r>
            <a:r>
              <a:rPr lang="en-US" sz="2400" dirty="0"/>
              <a:t>proper padding and text </a:t>
            </a:r>
            <a:r>
              <a:rPr lang="en-US" sz="2400" dirty="0" smtClean="0"/>
              <a:t>color.(</a:t>
            </a:r>
            <a:r>
              <a:rPr lang="en-US" sz="2400" dirty="0"/>
              <a:t>vertical alignment </a:t>
            </a:r>
            <a:r>
              <a:rPr lang="en-US" sz="2400" dirty="0" smtClean="0"/>
              <a:t>of </a:t>
            </a:r>
            <a:r>
              <a:rPr lang="en-US" sz="2400" dirty="0"/>
              <a:t>elements inside the </a:t>
            </a:r>
            <a:r>
              <a:rPr lang="en-US" sz="2400" dirty="0" err="1" smtClean="0"/>
              <a:t>navbar</a:t>
            </a:r>
            <a:r>
              <a:rPr lang="en-US" sz="2400" dirty="0" smtClean="0"/>
              <a:t> in bootstrap)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85" y="2301282"/>
            <a:ext cx="881062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585" y="4073678"/>
            <a:ext cx="87725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585" y="6124575"/>
            <a:ext cx="8839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638" y="0"/>
            <a:ext cx="8911687" cy="6404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Fixed Navigation Bar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808" y="640444"/>
            <a:ext cx="10575191" cy="62175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navigation bar can also be fixed at the top or at the bottom of the page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fixed navigation bar stays visible in a fixed position (top or bottom) independent of the page scroll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Fixed to 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  <a:r>
              <a:rPr lang="en-US" sz="2400" dirty="0" err="1">
                <a:solidFill>
                  <a:schemeClr val="accent1"/>
                </a:solidFill>
              </a:rPr>
              <a:t>n</a:t>
            </a:r>
            <a:r>
              <a:rPr lang="en-US" sz="2400" dirty="0" err="1" smtClean="0">
                <a:solidFill>
                  <a:schemeClr val="accent1"/>
                </a:solidFill>
              </a:rPr>
              <a:t>avbar</a:t>
            </a:r>
            <a:r>
              <a:rPr lang="en-US" sz="2400" dirty="0" smtClean="0">
                <a:solidFill>
                  <a:schemeClr val="accent1"/>
                </a:solidFill>
              </a:rPr>
              <a:t>-fixed-top </a:t>
            </a:r>
            <a:r>
              <a:rPr lang="en-US" sz="2400" dirty="0"/>
              <a:t>class makes the navigation bar fixed at the </a:t>
            </a:r>
            <a:r>
              <a:rPr lang="en-US" sz="2400" dirty="0" smtClean="0"/>
              <a:t>top.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Fixed to </a:t>
            </a:r>
            <a:r>
              <a:rPr lang="en-US" sz="2400" b="1" dirty="0" smtClean="0">
                <a:solidFill>
                  <a:schemeClr val="accent1"/>
                </a:solidFill>
              </a:rPr>
              <a:t>bottom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  <a:r>
              <a:rPr lang="en-US" sz="2400" dirty="0" err="1" smtClean="0">
                <a:solidFill>
                  <a:schemeClr val="accent1"/>
                </a:solidFill>
              </a:rPr>
              <a:t>navbar</a:t>
            </a:r>
            <a:r>
              <a:rPr lang="en-US" sz="2400" dirty="0" smtClean="0">
                <a:solidFill>
                  <a:schemeClr val="accent1"/>
                </a:solidFill>
              </a:rPr>
              <a:t>-fixed-bottom </a:t>
            </a:r>
            <a:r>
              <a:rPr lang="en-US" sz="2400" dirty="0"/>
              <a:t>class makes the navigation bar fixed at the </a:t>
            </a:r>
            <a:r>
              <a:rPr lang="en-US" sz="2400" dirty="0" smtClean="0"/>
              <a:t>bottom.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Static </a:t>
            </a:r>
            <a:r>
              <a:rPr lang="en-US" sz="2400" b="1" dirty="0" smtClean="0">
                <a:solidFill>
                  <a:schemeClr val="accent1"/>
                </a:solidFill>
              </a:rPr>
              <a:t>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navbar</a:t>
            </a:r>
            <a:r>
              <a:rPr lang="en-US" sz="2400" dirty="0" smtClean="0"/>
              <a:t> </a:t>
            </a:r>
            <a:r>
              <a:rPr lang="en-US" sz="2400" dirty="0"/>
              <a:t>that scrolls away with the </a:t>
            </a:r>
            <a:r>
              <a:rPr lang="en-US" sz="2400" dirty="0" smtClean="0"/>
              <a:t>page by adding the class 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  <a:r>
              <a:rPr lang="en-US" sz="2400" dirty="0" err="1" smtClean="0">
                <a:solidFill>
                  <a:schemeClr val="accent1"/>
                </a:solidFill>
              </a:rPr>
              <a:t>navbar</a:t>
            </a:r>
            <a:r>
              <a:rPr lang="en-US" sz="2400" dirty="0" smtClean="0">
                <a:solidFill>
                  <a:schemeClr val="accent1"/>
                </a:solidFill>
              </a:rPr>
              <a:t>-static-top.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7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468" y="0"/>
            <a:ext cx="8911687" cy="6960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Breadcrumbs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754" y="696036"/>
            <a:ext cx="10476245" cy="61619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breadcrumb is a navigation scheme that indicates current page's location to the user within a website or application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Breadcrumb navigation can greatly enhance the accessibility of the websites having a large number of pages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20" y="2471878"/>
            <a:ext cx="7350670" cy="43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639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Pagination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925" y="640444"/>
            <a:ext cx="9106919" cy="62175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web site with lots of pages, you may wish to add some sort of pagination to each page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92" y="1569493"/>
            <a:ext cx="6010702" cy="52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286" y="3725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/>
                </a:solidFill>
              </a:rPr>
              <a:t>Active </a:t>
            </a:r>
            <a:r>
              <a:rPr lang="en-US" sz="3100" b="1" dirty="0" smtClean="0">
                <a:solidFill>
                  <a:schemeClr val="accent1"/>
                </a:solidFill>
              </a:rPr>
              <a:t>State</a:t>
            </a:r>
            <a:br>
              <a:rPr lang="en-US" sz="3100" b="1" dirty="0" smtClean="0">
                <a:solidFill>
                  <a:schemeClr val="accent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700" dirty="0"/>
              <a:t/>
            </a:r>
            <a:br>
              <a:rPr lang="en-US" sz="27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573" y="540222"/>
            <a:ext cx="9516352" cy="63177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active state shows what is the current </a:t>
            </a:r>
            <a:r>
              <a:rPr lang="en-US" sz="2400" dirty="0" smtClean="0"/>
              <a:t>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Add class </a:t>
            </a:r>
            <a:r>
              <a:rPr lang="en-US" sz="2400" dirty="0" smtClean="0">
                <a:solidFill>
                  <a:schemeClr val="accent1"/>
                </a:solidFill>
              </a:rPr>
              <a:t>.active </a:t>
            </a:r>
            <a:r>
              <a:rPr lang="en-US" sz="2400" dirty="0"/>
              <a:t>to let the user know which page he/she is </a:t>
            </a:r>
            <a:r>
              <a:rPr lang="en-US" sz="2400" dirty="0" smtClean="0"/>
              <a:t>on.</a:t>
            </a:r>
          </a:p>
          <a:p>
            <a:pPr marL="0" indent="0">
              <a:buNone/>
            </a:pPr>
            <a:r>
              <a:rPr lang="en-US" sz="2400" b="1" dirty="0" smtClean="0"/>
              <a:t>Example: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Disabled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disabled link cannot be clicked</a:t>
            </a:r>
            <a:r>
              <a:rPr lang="en-US" sz="24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Add class </a:t>
            </a:r>
            <a:r>
              <a:rPr lang="en-US" sz="2400" dirty="0" smtClean="0">
                <a:solidFill>
                  <a:schemeClr val="accent1"/>
                </a:solidFill>
              </a:rPr>
              <a:t>.disabled</a:t>
            </a:r>
            <a:r>
              <a:rPr lang="en-US" sz="2400" dirty="0" smtClean="0"/>
              <a:t> if a link is disabled.</a:t>
            </a:r>
          </a:p>
          <a:p>
            <a:pPr marL="0" indent="0">
              <a:buNone/>
            </a:pPr>
            <a:r>
              <a:rPr lang="en-US" sz="2400" b="1" dirty="0" smtClean="0"/>
              <a:t>Example :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68" y="2070567"/>
            <a:ext cx="3121641" cy="1054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029" y="5400674"/>
            <a:ext cx="3258120" cy="10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1" y="119143"/>
            <a:ext cx="8911687" cy="672427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/>
                </a:solidFill>
              </a:rPr>
              <a:t>Pagination Sizing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581" y="791570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Pagination </a:t>
            </a:r>
            <a:r>
              <a:rPr lang="en-US" sz="2400" dirty="0" smtClean="0"/>
              <a:t>blocks </a:t>
            </a:r>
            <a:r>
              <a:rPr lang="en-US" sz="2400" dirty="0"/>
              <a:t>can also be sized to a larger size or a smaller </a:t>
            </a:r>
            <a:r>
              <a:rPr lang="en-US" sz="2400" dirty="0" smtClean="0"/>
              <a:t>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class </a:t>
            </a:r>
            <a:r>
              <a:rPr lang="en-US" sz="2400" dirty="0" smtClean="0">
                <a:solidFill>
                  <a:schemeClr val="accent1"/>
                </a:solidFill>
              </a:rPr>
              <a:t>.pagination-</a:t>
            </a:r>
            <a:r>
              <a:rPr lang="en-US" sz="2400" dirty="0" err="1" smtClean="0">
                <a:solidFill>
                  <a:schemeClr val="accent1"/>
                </a:solidFill>
              </a:rPr>
              <a:t>lg</a:t>
            </a:r>
            <a:r>
              <a:rPr lang="en-US" sz="2400" dirty="0" smtClean="0"/>
              <a:t> for larger blocks 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class </a:t>
            </a:r>
            <a:r>
              <a:rPr lang="en-US" sz="2400" dirty="0" smtClean="0">
                <a:solidFill>
                  <a:schemeClr val="accent1"/>
                </a:solidFill>
              </a:rPr>
              <a:t>.pagination-</a:t>
            </a:r>
            <a:r>
              <a:rPr lang="en-US" sz="2400" dirty="0" err="1" smtClean="0">
                <a:solidFill>
                  <a:schemeClr val="accent1"/>
                </a:solidFill>
              </a:rPr>
              <a:t>sm</a:t>
            </a:r>
            <a:r>
              <a:rPr lang="en-US" sz="2400" dirty="0" smtClean="0"/>
              <a:t> </a:t>
            </a:r>
            <a:r>
              <a:rPr lang="en-US" sz="2400" dirty="0"/>
              <a:t>for larger </a:t>
            </a:r>
            <a:r>
              <a:rPr lang="en-US" sz="2400" dirty="0" smtClean="0"/>
              <a:t>blocks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02" y="2680381"/>
            <a:ext cx="7424532" cy="421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665" y="0"/>
            <a:ext cx="8911687" cy="1280890"/>
          </a:xfrm>
        </p:spPr>
        <p:txBody>
          <a:bodyPr/>
          <a:lstStyle/>
          <a:p>
            <a:r>
              <a:rPr lang="en-US" dirty="0" smtClean="0"/>
              <a:t>Dropdowns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952" y="990599"/>
            <a:ext cx="10540048" cy="586740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dropdown menu is a </a:t>
            </a:r>
            <a:r>
              <a:rPr lang="en-US" sz="2000" dirty="0" err="1">
                <a:solidFill>
                  <a:schemeClr val="tx1"/>
                </a:solidFill>
              </a:rPr>
              <a:t>toggleable</a:t>
            </a:r>
            <a:r>
              <a:rPr lang="en-US" sz="2000" dirty="0">
                <a:solidFill>
                  <a:schemeClr val="tx1"/>
                </a:solidFill>
              </a:rPr>
              <a:t> menu that allows the user to choose one value from a predefined </a:t>
            </a:r>
            <a:r>
              <a:rPr lang="en-US" sz="2000" dirty="0" smtClean="0">
                <a:solidFill>
                  <a:schemeClr val="tx1"/>
                </a:solidFill>
              </a:rPr>
              <a:t>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accent1"/>
                </a:solidFill>
              </a:rPr>
              <a:t>.dropdown </a:t>
            </a:r>
            <a:r>
              <a:rPr lang="en-US" sz="2000" dirty="0">
                <a:solidFill>
                  <a:schemeClr val="tx1"/>
                </a:solidFill>
              </a:rPr>
              <a:t>class indicates a dropdown menu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 open the dropdown menu, use a button or a link with a class of </a:t>
            </a:r>
            <a:r>
              <a:rPr lang="en-US" sz="2000" dirty="0">
                <a:solidFill>
                  <a:schemeClr val="accent1"/>
                </a:solidFill>
              </a:rPr>
              <a:t>.dropdown-toggle</a:t>
            </a:r>
            <a:r>
              <a:rPr lang="en-US" sz="2000" dirty="0">
                <a:solidFill>
                  <a:schemeClr val="tx1"/>
                </a:solidFill>
              </a:rPr>
              <a:t> and the </a:t>
            </a:r>
            <a:r>
              <a:rPr lang="en-US" sz="2000" dirty="0">
                <a:solidFill>
                  <a:schemeClr val="accent1"/>
                </a:solidFill>
              </a:rPr>
              <a:t>data-toggle="dropdown" </a:t>
            </a:r>
            <a:r>
              <a:rPr lang="en-US" sz="2000" dirty="0">
                <a:solidFill>
                  <a:schemeClr val="tx1"/>
                </a:solidFill>
              </a:rPr>
              <a:t>attribute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accent1"/>
                </a:solidFill>
              </a:rPr>
              <a:t>.caret</a:t>
            </a:r>
            <a:r>
              <a:rPr lang="en-US" sz="2000" dirty="0">
                <a:solidFill>
                  <a:schemeClr val="tx1"/>
                </a:solidFill>
              </a:rPr>
              <a:t> class creates a caret arrow icon (), which indicates that the button is a dropdown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Add the </a:t>
            </a:r>
            <a:r>
              <a:rPr lang="en-US" sz="2000" dirty="0">
                <a:solidFill>
                  <a:schemeClr val="accent1"/>
                </a:solidFill>
              </a:rPr>
              <a:t>.dropdown-menu</a:t>
            </a:r>
            <a:r>
              <a:rPr lang="en-US" sz="2000" dirty="0">
                <a:solidFill>
                  <a:schemeClr val="tx1"/>
                </a:solidFill>
              </a:rPr>
              <a:t> class to a </a:t>
            </a:r>
            <a:r>
              <a:rPr lang="en-US" sz="2000" dirty="0">
                <a:solidFill>
                  <a:schemeClr val="accent1"/>
                </a:solidFill>
              </a:rPr>
              <a:t>&lt;</a:t>
            </a:r>
            <a:r>
              <a:rPr lang="en-US" sz="2000" dirty="0" err="1">
                <a:solidFill>
                  <a:schemeClr val="accent1"/>
                </a:solidFill>
              </a:rPr>
              <a:t>ul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> element to actually build the dropdown menu.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9588" y="2271489"/>
            <a:ext cx="2374782" cy="20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90" y="0"/>
            <a:ext cx="8911687" cy="6823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990" y="682388"/>
            <a:ext cx="10609010" cy="61756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Pager provides previous and next buttons </a:t>
            </a:r>
            <a:r>
              <a:rPr lang="en-US" sz="2400" dirty="0" smtClean="0"/>
              <a:t>or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Previous/next buttons created by add </a:t>
            </a:r>
            <a:r>
              <a:rPr lang="en-US" sz="2400" dirty="0" smtClean="0">
                <a:solidFill>
                  <a:schemeClr val="accent1"/>
                </a:solidFill>
              </a:rPr>
              <a:t>.pager </a:t>
            </a:r>
            <a:r>
              <a:rPr lang="en-US" sz="2400" dirty="0" smtClean="0"/>
              <a:t>class to </a:t>
            </a:r>
            <a:r>
              <a:rPr lang="en-US" sz="2400" dirty="0" smtClean="0">
                <a:solidFill>
                  <a:schemeClr val="accent1"/>
                </a:solidFill>
              </a:rPr>
              <a:t>&lt;</a:t>
            </a:r>
            <a:r>
              <a:rPr lang="en-US" sz="2400" dirty="0" err="1" smtClean="0">
                <a:solidFill>
                  <a:schemeClr val="accent1"/>
                </a:solidFill>
              </a:rPr>
              <a:t>ul</a:t>
            </a:r>
            <a:r>
              <a:rPr lang="en-US" sz="2400" dirty="0" smtClean="0">
                <a:solidFill>
                  <a:schemeClr val="accent1"/>
                </a:solidFill>
              </a:rPr>
              <a:t>&gt; </a:t>
            </a:r>
            <a:r>
              <a:rPr lang="en-US" sz="2400" dirty="0" smtClean="0"/>
              <a:t>element.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Aligned </a:t>
            </a:r>
            <a:r>
              <a:rPr lang="en-US" sz="2400" b="1" dirty="0" smtClean="0">
                <a:solidFill>
                  <a:schemeClr val="accent1"/>
                </a:solidFill>
              </a:rPr>
              <a:t>links or Buttons:</a:t>
            </a:r>
            <a:r>
              <a:rPr lang="en-US" sz="2400" dirty="0"/>
              <a:t> align each </a:t>
            </a:r>
            <a:r>
              <a:rPr lang="en-US" sz="2400" dirty="0" smtClean="0"/>
              <a:t>link or a button </a:t>
            </a:r>
            <a:r>
              <a:rPr lang="en-US" sz="2400" dirty="0"/>
              <a:t>to the sides of the </a:t>
            </a:r>
            <a:r>
              <a:rPr lang="en-US" sz="2400" dirty="0" smtClean="0"/>
              <a:t>page.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63" y="1700639"/>
            <a:ext cx="7362825" cy="237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563" y="5329451"/>
            <a:ext cx="8080541" cy="13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287" y="0"/>
            <a:ext cx="8911687" cy="4731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Labels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287" y="473123"/>
            <a:ext cx="10581713" cy="63848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Labels are used </a:t>
            </a:r>
            <a:r>
              <a:rPr lang="en-US" sz="2400" dirty="0" smtClean="0"/>
              <a:t>to </a:t>
            </a:r>
            <a:r>
              <a:rPr lang="en-US" sz="2400" dirty="0"/>
              <a:t>provide additional information about </a:t>
            </a:r>
            <a:r>
              <a:rPr lang="en-US" sz="2400" dirty="0" smtClean="0"/>
              <a:t>something.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8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Available </a:t>
            </a:r>
            <a:r>
              <a:rPr lang="en-US" sz="2400" b="1" dirty="0" err="1" smtClean="0">
                <a:solidFill>
                  <a:schemeClr val="accent1"/>
                </a:solidFill>
              </a:rPr>
              <a:t>variations:</a:t>
            </a:r>
            <a:r>
              <a:rPr lang="en-US" sz="2400" dirty="0" err="1" smtClean="0"/>
              <a:t>Add</a:t>
            </a:r>
            <a:r>
              <a:rPr lang="en-US" sz="2400" dirty="0" smtClean="0"/>
              <a:t> </a:t>
            </a:r>
            <a:r>
              <a:rPr lang="en-US" sz="2400" dirty="0"/>
              <a:t>any of the below mentioned modifier classes to change the appearance of a label.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98" y="946246"/>
            <a:ext cx="5715000" cy="3190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98" y="4981575"/>
            <a:ext cx="38195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0"/>
            <a:ext cx="8911687" cy="6404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Badges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934" y="640444"/>
            <a:ext cx="10568066" cy="62175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Badges are numerical indicators of how many items are associated with a </a:t>
            </a:r>
            <a:r>
              <a:rPr lang="en-US" sz="2400" dirty="0" smtClean="0"/>
              <a:t>link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Active </a:t>
            </a:r>
            <a:r>
              <a:rPr lang="en-US" sz="2400" b="1" dirty="0" err="1"/>
              <a:t>nav</a:t>
            </a:r>
            <a:r>
              <a:rPr lang="en-US" sz="2400" b="1" dirty="0"/>
              <a:t> </a:t>
            </a:r>
            <a:r>
              <a:rPr lang="en-US" sz="2400" b="1" dirty="0" err="1" smtClean="0"/>
              <a:t>states:</a:t>
            </a:r>
            <a:r>
              <a:rPr lang="en-US" sz="2400" dirty="0" err="1"/>
              <a:t>Built-in</a:t>
            </a:r>
            <a:r>
              <a:rPr lang="en-US" sz="2400" dirty="0"/>
              <a:t> styles are included for placing badges in active states in pill navigations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76" y="1434646"/>
            <a:ext cx="3981450" cy="231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76" y="4943474"/>
            <a:ext cx="65532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639" y="0"/>
            <a:ext cx="8911687" cy="61414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Jumbotron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38" y="532262"/>
            <a:ext cx="10595361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jumbotron</a:t>
            </a:r>
            <a:r>
              <a:rPr lang="en-US" sz="2400" dirty="0"/>
              <a:t> indicates a big box for calling extra attention to some special content or information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jumbotron</a:t>
            </a:r>
            <a:r>
              <a:rPr lang="en-US" sz="2400" dirty="0"/>
              <a:t> is displayed as a grey box with rounded corners. It also enlarges the font sizes of the text inside it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Use a </a:t>
            </a:r>
            <a:r>
              <a:rPr lang="en-US" sz="2400" dirty="0" smtClean="0">
                <a:solidFill>
                  <a:schemeClr val="accent1"/>
                </a:solidFill>
              </a:rPr>
              <a:t>&lt;div&gt; </a:t>
            </a:r>
            <a:r>
              <a:rPr lang="en-US" sz="2400" dirty="0" smtClean="0"/>
              <a:t>element with class 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  <a:r>
              <a:rPr lang="en-US" sz="2400" dirty="0" err="1" smtClean="0">
                <a:solidFill>
                  <a:schemeClr val="accent1"/>
                </a:solidFill>
              </a:rPr>
              <a:t>jumbotron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to create a </a:t>
            </a:r>
            <a:r>
              <a:rPr lang="en-US" sz="2400" dirty="0" err="1" smtClean="0"/>
              <a:t>jumbotron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35" y="3130917"/>
            <a:ext cx="87820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0"/>
            <a:ext cx="8911687" cy="6277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 header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934" y="627796"/>
            <a:ext cx="10568066" cy="62302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page header is like a section </a:t>
            </a:r>
            <a:r>
              <a:rPr lang="en-US" sz="2400" dirty="0" smtClean="0"/>
              <a:t>divider.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1"/>
                </a:solidFill>
              </a:rPr>
              <a:t>.page-header </a:t>
            </a:r>
            <a:r>
              <a:rPr lang="en-US" sz="2400" dirty="0"/>
              <a:t>class adds a horizontal line under the heading (+ adds some extra space around the element)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09" y="2366482"/>
            <a:ext cx="8216736" cy="344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399" y="0"/>
            <a:ext cx="8911687" cy="5595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Thumbnails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399" y="559558"/>
            <a:ext cx="10522574" cy="62984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thumbnail component to easily display grids of images, videos, text, and </a:t>
            </a:r>
            <a:r>
              <a:rPr lang="en-US" sz="2400" dirty="0" smtClean="0"/>
              <a:t>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an </a:t>
            </a:r>
            <a:r>
              <a:rPr lang="en-US" sz="2400" dirty="0">
                <a:solidFill>
                  <a:schemeClr val="accent1"/>
                </a:solidFill>
              </a:rPr>
              <a:t>&lt;a&gt;</a:t>
            </a:r>
            <a:r>
              <a:rPr lang="en-US" sz="2400" dirty="0"/>
              <a:t> tag with the class of </a:t>
            </a:r>
            <a:r>
              <a:rPr lang="en-US" sz="2400" b="1" dirty="0">
                <a:solidFill>
                  <a:schemeClr val="accent1"/>
                </a:solidFill>
              </a:rPr>
              <a:t>.thumbnail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around an </a:t>
            </a:r>
            <a:r>
              <a:rPr lang="en-US" sz="2400" dirty="0" smtClean="0"/>
              <a:t>image.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Syntax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54" y="1925187"/>
            <a:ext cx="7953375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54" y="4857678"/>
            <a:ext cx="4065700" cy="200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38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0"/>
            <a:ext cx="8911687" cy="6005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Adding Custom Content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934" y="600500"/>
            <a:ext cx="10568066" cy="62574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it's possible to add any kind of HTML content like headings, paragraphs, or buttons into thumbnails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10" y="1555844"/>
            <a:ext cx="8470711" cy="50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75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105496"/>
            <a:ext cx="8911687" cy="440414"/>
          </a:xfrm>
        </p:spPr>
        <p:txBody>
          <a:bodyPr>
            <a:noAutofit/>
          </a:bodyPr>
          <a:lstStyle/>
          <a:p>
            <a:r>
              <a:rPr lang="en-US" sz="2800" dirty="0" smtClean="0"/>
              <a:t>Syntax: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934" y="860779"/>
            <a:ext cx="10568066" cy="45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92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0"/>
            <a:ext cx="8911687" cy="4367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Alerts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934" y="436728"/>
            <a:ext cx="10568066" cy="61390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Bootstrap provides an easy way to create predefined alert </a:t>
            </a:r>
            <a:r>
              <a:rPr lang="en-US" sz="2400" dirty="0" smtClean="0"/>
              <a:t>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Alerts are created with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1"/>
                </a:solidFill>
              </a:rPr>
              <a:t>.alert </a:t>
            </a:r>
            <a:r>
              <a:rPr lang="en-US" sz="2400" dirty="0"/>
              <a:t>class, followed by one of the four contextual classes 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alert-success, alert-info, alert-warning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chemeClr val="accent1"/>
                </a:solidFill>
              </a:rPr>
              <a:t>alert-danger.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Syntax: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98" y="5568288"/>
            <a:ext cx="5718625" cy="1201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98" y="2305903"/>
            <a:ext cx="7048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06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639" y="0"/>
            <a:ext cx="8911687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Dismissible alerts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926" y="545910"/>
            <a:ext cx="10599074" cy="63120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close the alert message, add a </a:t>
            </a:r>
            <a:r>
              <a:rPr lang="en-US" sz="2400" dirty="0">
                <a:solidFill>
                  <a:schemeClr val="accent1"/>
                </a:solidFill>
              </a:rPr>
              <a:t>.alert-</a:t>
            </a:r>
            <a:r>
              <a:rPr lang="en-US" sz="2400" dirty="0" err="1">
                <a:solidFill>
                  <a:schemeClr val="accent1"/>
                </a:solidFill>
              </a:rPr>
              <a:t>dismissable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class to the alert container. Then add </a:t>
            </a:r>
            <a:r>
              <a:rPr lang="en-US" sz="2400" dirty="0">
                <a:solidFill>
                  <a:schemeClr val="accent1"/>
                </a:solidFill>
              </a:rPr>
              <a:t>class="close"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1"/>
                </a:solidFill>
              </a:rPr>
              <a:t>data-dismiss="alert" </a:t>
            </a:r>
            <a:r>
              <a:rPr lang="en-US" sz="2400" dirty="0"/>
              <a:t>to a link or a button element (when you click on this the alert box will disappear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Example: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08" y="2330239"/>
            <a:ext cx="7804441" cy="3221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08" y="5924550"/>
            <a:ext cx="71532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572" y="0"/>
            <a:ext cx="8911687" cy="69972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Dropup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572" y="533614"/>
            <a:ext cx="10585427" cy="632438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dropdown menu to expand upwards instead of downwards, change the &lt;div&gt; element with class="dropdown" </a:t>
            </a:r>
            <a:r>
              <a:rPr lang="en-US" sz="2000" dirty="0" smtClean="0"/>
              <a:t>to “</a:t>
            </a:r>
            <a:r>
              <a:rPr lang="en-US" sz="2000" dirty="0" err="1" smtClean="0"/>
              <a:t>dropup</a:t>
            </a:r>
            <a:r>
              <a:rPr lang="en-US" sz="2000" dirty="0" smtClean="0"/>
              <a:t>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Example: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	</a:t>
            </a:r>
            <a:r>
              <a:rPr lang="en-US" sz="2000" dirty="0" smtClean="0"/>
              <a:t>Syntax :&lt;</a:t>
            </a:r>
            <a:r>
              <a:rPr lang="en-US" sz="2000" dirty="0"/>
              <a:t>div class="</a:t>
            </a:r>
            <a:r>
              <a:rPr lang="en-US" sz="2000" dirty="0" err="1" smtClean="0"/>
              <a:t>dropup</a:t>
            </a:r>
            <a:r>
              <a:rPr lang="en-US" sz="2000" dirty="0" smtClean="0"/>
              <a:t>"&gt;…….&lt;/div&gt;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Divider:</a:t>
            </a:r>
            <a:endParaRPr lang="en-US" sz="20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 a divider to separate series of links in a dropdown menu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Syntax:&lt;</a:t>
            </a:r>
            <a:r>
              <a:rPr lang="en-US" sz="2000" dirty="0" err="1"/>
              <a:t>ul</a:t>
            </a:r>
            <a:r>
              <a:rPr lang="en-US" sz="2000" dirty="0"/>
              <a:t> class="dropdown-menu" 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	...  </a:t>
            </a:r>
          </a:p>
          <a:p>
            <a:pPr marL="0" indent="0">
              <a:buNone/>
            </a:pPr>
            <a:r>
              <a:rPr lang="en-US" sz="2000" dirty="0" smtClean="0"/>
              <a:t>	&lt;</a:t>
            </a:r>
            <a:r>
              <a:rPr lang="en-US" sz="2000" dirty="0"/>
              <a:t>li role="separator" class="divider</a:t>
            </a:r>
            <a:r>
              <a:rPr lang="en-US" sz="2000" dirty="0" smtClean="0"/>
              <a:t>"&gt; &lt;/</a:t>
            </a:r>
            <a:r>
              <a:rPr lang="en-US" sz="2000" dirty="0"/>
              <a:t>li&gt;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...</a:t>
            </a:r>
          </a:p>
          <a:p>
            <a:pPr marL="0" indent="0">
              <a:buNone/>
            </a:pPr>
            <a:r>
              <a:rPr lang="en-US" sz="2000" dirty="0" smtClean="0"/>
              <a:t>	&lt;/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8085" y="1541486"/>
            <a:ext cx="16383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051" y="0"/>
            <a:ext cx="8911687" cy="6471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Links in alerts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338" y="647114"/>
            <a:ext cx="10615662" cy="62108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the </a:t>
            </a:r>
            <a:r>
              <a:rPr lang="en-US" sz="2400" dirty="0">
                <a:solidFill>
                  <a:schemeClr val="accent1"/>
                </a:solidFill>
              </a:rPr>
              <a:t>alert-link</a:t>
            </a:r>
            <a:r>
              <a:rPr lang="en-US" sz="2400" dirty="0"/>
              <a:t> class to any links inside the alert box to create "matching colored </a:t>
            </a:r>
            <a:r>
              <a:rPr lang="en-US" sz="2400" dirty="0" smtClean="0"/>
              <a:t>links“.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Syntax: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14" y="1673030"/>
            <a:ext cx="8718135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681" y="5027808"/>
            <a:ext cx="7972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58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91" y="0"/>
            <a:ext cx="8911687" cy="9007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Animated Alerts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991" y="1282890"/>
            <a:ext cx="9912137" cy="54591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1"/>
                </a:solidFill>
              </a:rPr>
              <a:t>.fade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1"/>
                </a:solidFill>
              </a:rPr>
              <a:t>.in </a:t>
            </a:r>
            <a:r>
              <a:rPr lang="en-US" sz="2800" dirty="0"/>
              <a:t>classes adds a fading effect when closing the alert </a:t>
            </a:r>
            <a:r>
              <a:rPr lang="en-US" sz="2800" dirty="0" smtClean="0"/>
              <a:t>message.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Syntax:</a:t>
            </a:r>
            <a:r>
              <a:rPr lang="en-US" sz="2800" dirty="0"/>
              <a:t>&lt;div class="alert alert-danger fade in"&gt;</a:t>
            </a:r>
          </a:p>
        </p:txBody>
      </p:sp>
    </p:spTree>
    <p:extLst>
      <p:ext uri="{BB962C8B-B14F-4D97-AF65-F5344CB8AC3E}">
        <p14:creationId xmlns:p14="http://schemas.microsoft.com/office/powerpoint/2010/main" val="1339792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2" y="0"/>
            <a:ext cx="8911687" cy="6550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Progress bars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868" y="655093"/>
            <a:ext cx="10558131" cy="60596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progress bar can be used to show a user how far along he/she is in a </a:t>
            </a:r>
            <a:r>
              <a:rPr lang="en-US" sz="2400" dirty="0" smtClean="0"/>
              <a:t>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default progress bar in Bootstrap looks like </a:t>
            </a:r>
            <a:r>
              <a:rPr lang="en-US" sz="2400" dirty="0" smtClean="0"/>
              <a:t>this:</a:t>
            </a:r>
          </a:p>
          <a:p>
            <a:pPr marL="0" indent="0">
              <a:buNone/>
            </a:pPr>
            <a:r>
              <a:rPr lang="en-US" sz="2400" b="1" dirty="0" smtClean="0"/>
              <a:t>    Example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create a default progress </a:t>
            </a:r>
            <a:r>
              <a:rPr lang="en-US" sz="2400" dirty="0" err="1" smtClean="0"/>
              <a:t>bar,add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chemeClr val="accent1"/>
                </a:solidFill>
              </a:rPr>
              <a:t>.progress </a:t>
            </a:r>
            <a:r>
              <a:rPr lang="en-US" sz="2400" dirty="0" smtClean="0"/>
              <a:t>class to a </a:t>
            </a:r>
            <a:r>
              <a:rPr lang="en-US" sz="2400" dirty="0" smtClean="0">
                <a:solidFill>
                  <a:schemeClr val="accent1"/>
                </a:solidFill>
              </a:rPr>
              <a:t>&lt;div&gt; </a:t>
            </a:r>
            <a:r>
              <a:rPr lang="en-US" sz="2400" dirty="0" smtClean="0"/>
              <a:t>element: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Syntax: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06" y="2543904"/>
            <a:ext cx="8820150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735" y="4157813"/>
            <a:ext cx="7311220" cy="19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46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2" y="0"/>
            <a:ext cx="10554418" cy="6687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Progress Bar With </a:t>
            </a:r>
            <a:r>
              <a:rPr lang="en-US" b="1" dirty="0" smtClean="0">
                <a:solidFill>
                  <a:schemeClr val="accent1"/>
                </a:solidFill>
              </a:rPr>
              <a:t>Label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dirty="0" smtClean="0"/>
              <a:t>A </a:t>
            </a:r>
            <a:r>
              <a:rPr lang="en-US" sz="3100" dirty="0"/>
              <a:t>progress bar with a label looks like this</a:t>
            </a:r>
            <a:r>
              <a:rPr lang="en-US" sz="3100" dirty="0" smtClean="0"/>
              <a:t>: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Remove the </a:t>
            </a:r>
            <a:r>
              <a:rPr lang="en-US" sz="3100" dirty="0" smtClean="0">
                <a:solidFill>
                  <a:schemeClr val="accent1"/>
                </a:solidFill>
              </a:rPr>
              <a:t>.</a:t>
            </a:r>
            <a:r>
              <a:rPr lang="en-US" sz="3100" dirty="0" err="1" smtClean="0">
                <a:solidFill>
                  <a:schemeClr val="accent1"/>
                </a:solidFill>
              </a:rPr>
              <a:t>sr</a:t>
            </a:r>
            <a:r>
              <a:rPr lang="en-US" sz="3100" dirty="0" smtClean="0">
                <a:solidFill>
                  <a:schemeClr val="accent1"/>
                </a:solidFill>
              </a:rPr>
              <a:t>-only </a:t>
            </a:r>
            <a:r>
              <a:rPr lang="en-US" sz="3100" dirty="0" smtClean="0"/>
              <a:t>class form the progress bar to show a visible percentage.</a:t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b="1" dirty="0" smtClean="0"/>
              <a:t>Syntax: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220" y="1739233"/>
            <a:ext cx="8763000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582" y="4555364"/>
            <a:ext cx="7022642" cy="15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15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91" y="0"/>
            <a:ext cx="8911687" cy="8052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Colored Progress Bars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990" y="805218"/>
            <a:ext cx="10609009" cy="60527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Contextual classes are used to provide "meaning through colors</a:t>
            </a:r>
            <a:r>
              <a:rPr lang="en-US" sz="2400" dirty="0" smtClean="0"/>
              <a:t>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contextual classes that can be used with progress bars are: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1" y="1965278"/>
            <a:ext cx="10378057" cy="39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6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30" y="0"/>
            <a:ext cx="8911687" cy="8325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Striped Progress Bars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230" y="832512"/>
            <a:ext cx="10540770" cy="60254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Progress bars can also be </a:t>
            </a:r>
            <a:r>
              <a:rPr lang="en-US" sz="2400" dirty="0" smtClean="0"/>
              <a:t>striped.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Add class .progress-bar-stripped to add stripes to the progress bars.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Animated Progress </a:t>
            </a:r>
            <a:r>
              <a:rPr lang="en-US" sz="3200" b="1" dirty="0" smtClean="0">
                <a:solidFill>
                  <a:schemeClr val="accent1"/>
                </a:solidFill>
              </a:rPr>
              <a:t>Bar</a:t>
            </a:r>
            <a:endParaRPr lang="en-US" sz="32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Add class .Active to animate the progress bar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Stacked Progress </a:t>
            </a:r>
            <a:r>
              <a:rPr lang="en-US" sz="3200" b="1" dirty="0" smtClean="0">
                <a:solidFill>
                  <a:schemeClr val="accent1"/>
                </a:solidFill>
              </a:rPr>
              <a:t>Bars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 a stacked progress bar by placing multiple bars into the </a:t>
            </a:r>
            <a:r>
              <a:rPr lang="en-US" sz="2400" dirty="0" smtClean="0"/>
              <a:t>same </a:t>
            </a:r>
            <a:r>
              <a:rPr lang="en-US" sz="2400" dirty="0"/>
              <a:t>&lt;div class="progress</a:t>
            </a:r>
            <a:r>
              <a:rPr lang="en-US" sz="2400" dirty="0" smtClean="0"/>
              <a:t>"&gt;.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32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29" y="1825814"/>
            <a:ext cx="875347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28" y="4438365"/>
            <a:ext cx="875347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528" y="6448424"/>
            <a:ext cx="87344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69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2" y="0"/>
            <a:ext cx="8911687" cy="6005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Media Objects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868" y="741528"/>
            <a:ext cx="10558131" cy="61164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Bootstrap provides an easy way to align media objects (like images or videos) to the left or to the right of some content.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can be used to display blog comments, tweets and so 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81" y="2128126"/>
            <a:ext cx="87630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27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91" y="0"/>
            <a:ext cx="8911687" cy="6112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Basic Media Object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991" y="611278"/>
            <a:ext cx="10031254" cy="6021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Left aligned 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Syntax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09" y="1263653"/>
            <a:ext cx="878205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67" y="3375262"/>
            <a:ext cx="6343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31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107" y="222914"/>
            <a:ext cx="10489893" cy="6635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Right Aligned :</a:t>
            </a:r>
          </a:p>
          <a:p>
            <a:pPr marL="0" indent="0">
              <a:buNone/>
            </a:pPr>
            <a:r>
              <a:rPr lang="en-US" sz="2400" dirty="0" smtClean="0"/>
              <a:t>Example 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Syntax: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55" y="1279015"/>
            <a:ext cx="8763000" cy="1019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55" y="3316032"/>
            <a:ext cx="8096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343" y="0"/>
            <a:ext cx="8911687" cy="5273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Top, Middle or Bottom Alignment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522489"/>
            <a:ext cx="10517188" cy="6742758"/>
          </a:xfrm>
        </p:spPr>
        <p:txBody>
          <a:bodyPr/>
          <a:lstStyle/>
          <a:p>
            <a:r>
              <a:rPr lang="en-US" dirty="0"/>
              <a:t>The media object can also be top, middle or bottom aligned with the </a:t>
            </a:r>
            <a:r>
              <a:rPr lang="en-US" dirty="0">
                <a:solidFill>
                  <a:schemeClr val="accent1"/>
                </a:solidFill>
              </a:rPr>
              <a:t>media-top, media-middle or media-bottom </a:t>
            </a:r>
            <a:r>
              <a:rPr lang="en-US" dirty="0" smtClean="0">
                <a:solidFill>
                  <a:schemeClr val="accent1"/>
                </a:solidFill>
              </a:rPr>
              <a:t>class.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07" y="1160060"/>
            <a:ext cx="8392924" cy="1809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106" y="2969206"/>
            <a:ext cx="8392924" cy="1821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106" y="4762499"/>
            <a:ext cx="8392924" cy="2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287" y="23609"/>
            <a:ext cx="8911687" cy="6314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Button Groups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574" y="548640"/>
            <a:ext cx="10585426" cy="6309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Bootstrap allows you to group a series of buttons together (on a single line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Use a </a:t>
            </a:r>
            <a:r>
              <a:rPr lang="en-US" dirty="0" smtClean="0">
                <a:solidFill>
                  <a:schemeClr val="accent1"/>
                </a:solidFill>
              </a:rPr>
              <a:t>&lt;div&gt; </a:t>
            </a:r>
            <a:r>
              <a:rPr lang="en-US" dirty="0" smtClean="0"/>
              <a:t>element with class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btn</a:t>
            </a:r>
            <a:r>
              <a:rPr lang="en-US" dirty="0" smtClean="0">
                <a:solidFill>
                  <a:schemeClr val="accent1"/>
                </a:solidFill>
              </a:rPr>
              <a:t>-group</a:t>
            </a:r>
            <a:r>
              <a:rPr lang="en-US" dirty="0" smtClean="0"/>
              <a:t> to create a button group.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Syntax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Button </a:t>
            </a:r>
            <a:r>
              <a:rPr lang="en-US" sz="2400" b="1" dirty="0" smtClean="0">
                <a:solidFill>
                  <a:schemeClr val="accent1"/>
                </a:solidFill>
              </a:rPr>
              <a:t>toolbar: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 smtClean="0"/>
              <a:t> Combine sets of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&lt;div class="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btn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-group"&gt; </a:t>
            </a:r>
            <a:r>
              <a:rPr lang="en-IN" dirty="0" smtClean="0"/>
              <a:t>into a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&lt;div class="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btn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-toolbar"&gt;</a:t>
            </a:r>
            <a:r>
              <a:rPr lang="en-IN" dirty="0" smtClean="0"/>
              <a:t> for more complex components.</a:t>
            </a:r>
          </a:p>
          <a:p>
            <a:pPr marL="0" indent="0">
              <a:buNone/>
            </a:pPr>
            <a:r>
              <a:rPr lang="en-IN" b="1" dirty="0" smtClean="0"/>
              <a:t>Example</a:t>
            </a:r>
            <a:r>
              <a:rPr lang="en-IN" dirty="0" smtClean="0"/>
              <a:t>:&lt;div class="</a:t>
            </a:r>
            <a:r>
              <a:rPr lang="en-IN" dirty="0" err="1" smtClean="0"/>
              <a:t>btn</a:t>
            </a:r>
            <a:r>
              <a:rPr lang="en-IN" dirty="0" smtClean="0"/>
              <a:t>-toolbar" role="toolbar" aria-label="..."&gt;</a:t>
            </a:r>
          </a:p>
          <a:p>
            <a:pPr marL="0" indent="0">
              <a:buNone/>
            </a:pPr>
            <a:r>
              <a:rPr lang="en-IN" dirty="0" smtClean="0"/>
              <a:t> 	&lt;div class="</a:t>
            </a:r>
            <a:r>
              <a:rPr lang="en-IN" dirty="0" err="1" smtClean="0"/>
              <a:t>btn</a:t>
            </a:r>
            <a:r>
              <a:rPr lang="en-IN" dirty="0" smtClean="0"/>
              <a:t>-group" role="group" aria-label="..."&gt;</a:t>
            </a:r>
          </a:p>
          <a:p>
            <a:pPr marL="0" indent="0">
              <a:buNone/>
            </a:pPr>
            <a:r>
              <a:rPr lang="en-IN" dirty="0" smtClean="0"/>
              <a:t>	&lt;/div&gt; &lt;div class="</a:t>
            </a:r>
            <a:r>
              <a:rPr lang="en-IN" dirty="0" err="1" smtClean="0"/>
              <a:t>btn</a:t>
            </a:r>
            <a:r>
              <a:rPr lang="en-IN" dirty="0" smtClean="0"/>
              <a:t>-group" role="group" aria-label="..."&gt;.</a:t>
            </a:r>
          </a:p>
          <a:p>
            <a:pPr marL="0" indent="0">
              <a:buNone/>
            </a:pPr>
            <a:r>
              <a:rPr lang="en-IN" dirty="0" smtClean="0"/>
              <a:t>	&lt;/div&gt; &lt;div class="</a:t>
            </a:r>
            <a:r>
              <a:rPr lang="en-IN" dirty="0" err="1" smtClean="0"/>
              <a:t>btn</a:t>
            </a:r>
            <a:r>
              <a:rPr lang="en-IN" dirty="0" smtClean="0"/>
              <a:t>-group" role="group" aria-label="..."&gt;</a:t>
            </a:r>
          </a:p>
          <a:p>
            <a:pPr marL="0" indent="0">
              <a:buNone/>
            </a:pPr>
            <a:r>
              <a:rPr lang="en-IN" dirty="0" smtClean="0"/>
              <a:t>	&lt;/div&gt; &lt;/div&gt;</a:t>
            </a:r>
          </a:p>
          <a:p>
            <a:pPr marL="0" indent="0">
              <a:buFont typeface="Wingdings" pitchFamily="2" charset="2"/>
              <a:buChar char="Ø"/>
            </a:pPr>
            <a:endParaRPr lang="en-IN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29" y="1258470"/>
            <a:ext cx="2108039" cy="823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1680" y="2757268"/>
            <a:ext cx="6654647" cy="12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287" y="50904"/>
            <a:ext cx="8911687" cy="6314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Nesting Media Objects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287" y="682387"/>
            <a:ext cx="10467982" cy="5895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Media </a:t>
            </a:r>
            <a:r>
              <a:rPr lang="en-US" sz="2400" dirty="0"/>
              <a:t>objects can also be nested (a media object inside a media object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728787"/>
            <a:ext cx="84296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77" y="0"/>
            <a:ext cx="8911687" cy="6414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Another Example of Nesting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522" y="764179"/>
            <a:ext cx="8791042" cy="59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2" y="23609"/>
            <a:ext cx="8911687" cy="6451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List Groups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868" y="668740"/>
            <a:ext cx="10007671" cy="6073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most basic list group is </a:t>
            </a:r>
            <a:r>
              <a:rPr lang="en-US" sz="2400" dirty="0" smtClean="0"/>
              <a:t>an </a:t>
            </a:r>
            <a:r>
              <a:rPr lang="en-US" sz="2400" dirty="0"/>
              <a:t>unordered list with list </a:t>
            </a:r>
            <a:r>
              <a:rPr lang="en-US" sz="2400" dirty="0" smtClean="0"/>
              <a:t>items.</a:t>
            </a:r>
          </a:p>
          <a:p>
            <a:pPr marL="0" indent="0">
              <a:buNone/>
            </a:pPr>
            <a:r>
              <a:rPr lang="en-US" sz="2400" b="1" dirty="0" smtClean="0"/>
              <a:t>Example:</a:t>
            </a:r>
          </a:p>
          <a:p>
            <a:pPr marL="0" indent="0">
              <a:buNone/>
            </a:pP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To create a basic list group, use an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ul</a:t>
            </a:r>
            <a:r>
              <a:rPr lang="en-US" sz="2400" dirty="0">
                <a:solidFill>
                  <a:schemeClr val="accent1"/>
                </a:solidFill>
              </a:rPr>
              <a:t>&gt; </a:t>
            </a:r>
            <a:r>
              <a:rPr lang="en-US" sz="2400" dirty="0"/>
              <a:t>element with class </a:t>
            </a:r>
            <a:r>
              <a:rPr lang="en-US" sz="2400" dirty="0">
                <a:solidFill>
                  <a:schemeClr val="accent1"/>
                </a:solidFill>
              </a:rPr>
              <a:t>.list-group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accent1"/>
                </a:solidFill>
              </a:rPr>
              <a:t>&lt;li&gt; </a:t>
            </a:r>
            <a:r>
              <a:rPr lang="en-US" sz="2400" dirty="0"/>
              <a:t>elements with class 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  <a:r>
              <a:rPr lang="en-US" sz="2400" dirty="0" smtClean="0">
                <a:solidFill>
                  <a:schemeClr val="accent1"/>
                </a:solidFill>
              </a:rPr>
              <a:t>list-group-item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 err="1">
                <a:solidFill>
                  <a:srgbClr val="A52A2A"/>
                </a:solidFill>
              </a:rPr>
              <a:t>ul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>First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>Second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>Third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</a:t>
            </a:r>
            <a:r>
              <a:rPr lang="en-US" sz="2400" dirty="0" err="1">
                <a:solidFill>
                  <a:srgbClr val="A52A2A"/>
                </a:solidFill>
              </a:rPr>
              <a:t>ul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87" y="1496562"/>
            <a:ext cx="87534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399" y="0"/>
            <a:ext cx="8911687" cy="6414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List Group With Badges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398" y="741528"/>
            <a:ext cx="10663601" cy="61164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can also add badges to a list group. The badges will automatically be positioned on the </a:t>
            </a:r>
            <a:r>
              <a:rPr lang="en-US" sz="2400" dirty="0" smtClean="0"/>
              <a:t>right.</a:t>
            </a:r>
          </a:p>
          <a:p>
            <a:pPr marL="0" indent="0">
              <a:buNone/>
            </a:pPr>
            <a:r>
              <a:rPr lang="en-US" sz="2400" b="1" dirty="0" smtClean="0"/>
              <a:t>Example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create a badge, create a </a:t>
            </a:r>
            <a:r>
              <a:rPr lang="en-US" sz="2400" dirty="0">
                <a:solidFill>
                  <a:schemeClr val="accent1"/>
                </a:solidFill>
              </a:rPr>
              <a:t>&lt;span&gt; </a:t>
            </a:r>
            <a:r>
              <a:rPr lang="en-US" sz="2400" dirty="0"/>
              <a:t>element with class </a:t>
            </a:r>
            <a:r>
              <a:rPr lang="en-US" sz="2400" dirty="0">
                <a:solidFill>
                  <a:schemeClr val="accent1"/>
                </a:solidFill>
              </a:rPr>
              <a:t>.badge </a:t>
            </a:r>
            <a:r>
              <a:rPr lang="en-US" sz="2400" dirty="0"/>
              <a:t>inside the list </a:t>
            </a:r>
            <a:r>
              <a:rPr lang="en-US" sz="2400" dirty="0" smtClean="0"/>
              <a:t>item.</a:t>
            </a:r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CD"/>
                </a:solidFill>
              </a:rPr>
              <a:t>&lt;</a:t>
            </a:r>
            <a:r>
              <a:rPr lang="en-US" sz="2400" dirty="0" err="1">
                <a:solidFill>
                  <a:srgbClr val="A52A2A"/>
                </a:solidFill>
              </a:rPr>
              <a:t>ul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>New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span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="badge"&gt;</a:t>
            </a:r>
            <a:r>
              <a:rPr lang="en-US" sz="2400" dirty="0"/>
              <a:t>12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/span</a:t>
            </a:r>
            <a:r>
              <a:rPr lang="en-US" sz="2400" dirty="0">
                <a:solidFill>
                  <a:srgbClr val="0000CD"/>
                </a:solidFill>
              </a:rPr>
              <a:t>&gt;&lt;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>Deleted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span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="badge"&gt;</a:t>
            </a:r>
            <a:r>
              <a:rPr lang="en-US" sz="2400" dirty="0"/>
              <a:t>5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/span</a:t>
            </a:r>
            <a:r>
              <a:rPr lang="en-US" sz="2400" dirty="0">
                <a:solidFill>
                  <a:srgbClr val="0000CD"/>
                </a:solidFill>
              </a:rPr>
              <a:t>&gt;&lt;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>Warnings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span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="badge"&gt;</a:t>
            </a:r>
            <a:r>
              <a:rPr lang="en-US" sz="2400" dirty="0"/>
              <a:t>3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/span</a:t>
            </a:r>
            <a:r>
              <a:rPr lang="en-US" sz="2400" dirty="0">
                <a:solidFill>
                  <a:srgbClr val="0000CD"/>
                </a:solidFill>
              </a:rPr>
              <a:t>&gt;&lt;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</a:t>
            </a:r>
            <a:r>
              <a:rPr lang="en-US" sz="2400" dirty="0" err="1">
                <a:solidFill>
                  <a:srgbClr val="A52A2A"/>
                </a:solidFill>
              </a:rPr>
              <a:t>ul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08" y="2159494"/>
            <a:ext cx="87058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3" y="0"/>
            <a:ext cx="8911687" cy="6277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List Group With Linked Items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172" y="627796"/>
            <a:ext cx="10499827" cy="62302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items in a list group can also be hyperlinks. This will add a grey background color on hover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create a list group with linked items, use </a:t>
            </a:r>
            <a:r>
              <a:rPr lang="en-US" sz="2400" dirty="0">
                <a:solidFill>
                  <a:schemeClr val="accent1"/>
                </a:solidFill>
              </a:rPr>
              <a:t>&lt;div&gt; </a:t>
            </a:r>
            <a:r>
              <a:rPr lang="en-US" sz="2400" dirty="0"/>
              <a:t>instead of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ul</a:t>
            </a:r>
            <a:r>
              <a:rPr lang="en-US" sz="2400" dirty="0">
                <a:solidFill>
                  <a:schemeClr val="accent1"/>
                </a:solidFill>
              </a:rPr>
              <a:t>&gt;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1"/>
                </a:solidFill>
              </a:rPr>
              <a:t>&lt;a&gt;</a:t>
            </a:r>
            <a:r>
              <a:rPr lang="en-US" sz="2400" dirty="0"/>
              <a:t> instead of </a:t>
            </a:r>
            <a:r>
              <a:rPr lang="en-US" sz="2400" dirty="0">
                <a:solidFill>
                  <a:schemeClr val="accent1"/>
                </a:solidFill>
              </a:rPr>
              <a:t>&lt;li</a:t>
            </a:r>
            <a:r>
              <a:rPr lang="en-US" sz="2400" dirty="0" smtClean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Example :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="#"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>First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="#"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>Second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="#"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>Third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24" y="2888633"/>
            <a:ext cx="87534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0"/>
            <a:ext cx="8911687" cy="6277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Active State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934" y="627797"/>
            <a:ext cx="10058550" cy="6086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 the </a:t>
            </a:r>
            <a:r>
              <a:rPr lang="en-US" sz="2400" dirty="0">
                <a:solidFill>
                  <a:schemeClr val="accent1"/>
                </a:solidFill>
              </a:rPr>
              <a:t>.active </a:t>
            </a:r>
            <a:r>
              <a:rPr lang="en-US" sz="2400" dirty="0"/>
              <a:t>class to highlight the current </a:t>
            </a:r>
            <a:r>
              <a:rPr lang="en-US" sz="2400" dirty="0" smtClean="0"/>
              <a:t>item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Example 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="#"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 active"&gt;</a:t>
            </a:r>
            <a:r>
              <a:rPr lang="en-US" sz="2400" dirty="0"/>
              <a:t>First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="#"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>Second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="#"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>Third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27" y="1719617"/>
            <a:ext cx="8801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3" y="0"/>
            <a:ext cx="8911687" cy="7369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Disabled Item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172" y="736978"/>
            <a:ext cx="10499827" cy="6121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disable an item, add the </a:t>
            </a:r>
            <a:r>
              <a:rPr lang="en-US" sz="2400" dirty="0">
                <a:solidFill>
                  <a:schemeClr val="accent1"/>
                </a:solidFill>
              </a:rPr>
              <a:t>.disabled </a:t>
            </a:r>
            <a:r>
              <a:rPr lang="en-US" sz="2400" dirty="0"/>
              <a:t>class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b="1" dirty="0" smtClean="0"/>
              <a:t>Example 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="#"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 disabled"&gt;</a:t>
            </a:r>
            <a:r>
              <a:rPr lang="en-US" sz="2400" dirty="0"/>
              <a:t>First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="#"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>Second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="#"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>Third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73" y="1733266"/>
            <a:ext cx="87725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286" y="0"/>
            <a:ext cx="8911687" cy="8734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Contextual Classes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403" y="645994"/>
            <a:ext cx="10226036" cy="62120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Contextual classes can be used to color list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classes for coloring list-items are: </a:t>
            </a:r>
            <a:r>
              <a:rPr lang="en-US" sz="2400" dirty="0">
                <a:solidFill>
                  <a:schemeClr val="accent1"/>
                </a:solidFill>
              </a:rPr>
              <a:t>.list-group-item-success, list-group-item-info, list-group-item-warning, and .</a:t>
            </a:r>
            <a:r>
              <a:rPr lang="en-US" sz="2400" dirty="0" smtClean="0">
                <a:solidFill>
                  <a:schemeClr val="accent1"/>
                </a:solidFill>
              </a:rPr>
              <a:t>list-group-item-danger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Example :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Syntax 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CD"/>
                </a:solidFill>
              </a:rPr>
              <a:t>&lt;</a:t>
            </a:r>
            <a:r>
              <a:rPr lang="en-US" sz="2400" dirty="0" err="1">
                <a:solidFill>
                  <a:srgbClr val="A52A2A"/>
                </a:solidFill>
              </a:rPr>
              <a:t>ul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 list-group-item-success"&gt;</a:t>
            </a:r>
            <a:r>
              <a:rPr lang="en-US" sz="2400" dirty="0"/>
              <a:t>First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 list-group-item-info"&gt;</a:t>
            </a:r>
            <a:r>
              <a:rPr lang="en-US" sz="2400" dirty="0"/>
              <a:t>Second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 list-group-item-warning"&gt;</a:t>
            </a:r>
            <a:r>
              <a:rPr lang="en-US" sz="2400" dirty="0"/>
              <a:t>Third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 list-group-item-danger"&gt;</a:t>
            </a:r>
            <a:r>
              <a:rPr lang="en-US" sz="2400" dirty="0"/>
              <a:t>Fourth item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</a:t>
            </a:r>
            <a:r>
              <a:rPr lang="en-US" sz="2400" dirty="0" err="1">
                <a:solidFill>
                  <a:srgbClr val="A52A2A"/>
                </a:solidFill>
              </a:rPr>
              <a:t>ul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48" y="2360991"/>
            <a:ext cx="87344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1" y="0"/>
            <a:ext cx="8911687" cy="6687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Custom Content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581" y="668740"/>
            <a:ext cx="10554419" cy="600728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dd  </a:t>
            </a:r>
            <a:r>
              <a:rPr lang="en-US" sz="2400" dirty="0"/>
              <a:t>any HTML inside a list group item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Bootstrap provides the classes </a:t>
            </a:r>
            <a:r>
              <a:rPr lang="en-US" sz="2400" dirty="0">
                <a:solidFill>
                  <a:schemeClr val="accent1"/>
                </a:solidFill>
              </a:rPr>
              <a:t>.list-group-item-heading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  <a:r>
              <a:rPr lang="en-US" sz="2400" dirty="0" smtClean="0">
                <a:solidFill>
                  <a:schemeClr val="accent1"/>
                </a:solidFill>
              </a:rPr>
              <a:t>list-group-item-text.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="#"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 active"&gt;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h4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="list-group-item-heading"&gt;</a:t>
            </a:r>
            <a:r>
              <a:rPr lang="en-US" sz="2400" dirty="0"/>
              <a:t>First List Group Item Heading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/h4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p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="list-group-item-text"&gt;</a:t>
            </a:r>
            <a:r>
              <a:rPr lang="en-US" sz="2400" dirty="0"/>
              <a:t>List Group Item Text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/p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="#"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h4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="list-group-item-heading"&gt;</a:t>
            </a:r>
            <a:r>
              <a:rPr lang="en-US" sz="2400" dirty="0"/>
              <a:t>Second List Group Item Heading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/h4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p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="list-group-item-text"&gt;</a:t>
            </a:r>
            <a:r>
              <a:rPr lang="en-US" sz="2400" dirty="0"/>
              <a:t>List Group Item Text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/p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="#"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h4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="list-group-item-heading"&gt;</a:t>
            </a:r>
            <a:r>
              <a:rPr lang="en-US" sz="2400" dirty="0"/>
              <a:t>Third List Group Item Heading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/h4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p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="list-group-item-text"&gt;</a:t>
            </a:r>
            <a:r>
              <a:rPr lang="en-US" sz="2400" dirty="0"/>
              <a:t>List Group Item Text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/p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415" y="37303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Example: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3" y="995665"/>
            <a:ext cx="9274365" cy="40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1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145" y="211014"/>
            <a:ext cx="10435467" cy="64570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Sizing: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IN" sz="2000" dirty="0" smtClean="0"/>
              <a:t>Instead of applying button sizing classes to every button in a group, just add </a:t>
            </a:r>
            <a:r>
              <a:rPr lang="en-IN" sz="20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IN" sz="2000" i="1" dirty="0" err="1" smtClean="0">
                <a:solidFill>
                  <a:schemeClr val="accent1">
                    <a:lumMod val="75000"/>
                  </a:schemeClr>
                </a:solidFill>
              </a:rPr>
              <a:t>btn</a:t>
            </a:r>
            <a:r>
              <a:rPr lang="en-IN" sz="2000" i="1" dirty="0" smtClean="0">
                <a:solidFill>
                  <a:schemeClr val="accent1">
                    <a:lumMod val="75000"/>
                  </a:schemeClr>
                </a:solidFill>
              </a:rPr>
              <a:t>-group-* </a:t>
            </a:r>
            <a:r>
              <a:rPr lang="en-IN" sz="2000" dirty="0" smtClean="0"/>
              <a:t>to each .</a:t>
            </a:r>
            <a:r>
              <a:rPr lang="en-IN" sz="2000" dirty="0" err="1" smtClean="0"/>
              <a:t>btn</a:t>
            </a:r>
            <a:r>
              <a:rPr lang="en-IN" sz="2000" dirty="0" smtClean="0"/>
              <a:t>-group, including when nesting multiple groups.</a:t>
            </a:r>
          </a:p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	&lt;div class="</a:t>
            </a:r>
            <a:r>
              <a:rPr lang="en-IN" sz="2400" dirty="0" err="1" smtClean="0">
                <a:solidFill>
                  <a:schemeClr val="tx1"/>
                </a:solidFill>
              </a:rPr>
              <a:t>btn</a:t>
            </a:r>
            <a:r>
              <a:rPr lang="en-IN" sz="2400" dirty="0" smtClean="0">
                <a:solidFill>
                  <a:schemeClr val="tx1"/>
                </a:solidFill>
              </a:rPr>
              <a:t>-group </a:t>
            </a:r>
            <a:r>
              <a:rPr lang="en-IN" sz="2400" dirty="0" err="1" smtClean="0">
                <a:solidFill>
                  <a:schemeClr val="tx1"/>
                </a:solidFill>
              </a:rPr>
              <a:t>btn</a:t>
            </a:r>
            <a:r>
              <a:rPr lang="en-IN" sz="2400" dirty="0" smtClean="0">
                <a:solidFill>
                  <a:schemeClr val="tx1"/>
                </a:solidFill>
              </a:rPr>
              <a:t>-group-</a:t>
            </a:r>
            <a:r>
              <a:rPr lang="en-IN" sz="2400" dirty="0" err="1" smtClean="0">
                <a:solidFill>
                  <a:schemeClr val="tx1"/>
                </a:solidFill>
              </a:rPr>
              <a:t>lg</a:t>
            </a:r>
            <a:r>
              <a:rPr lang="en-IN" sz="2400" dirty="0" smtClean="0">
                <a:solidFill>
                  <a:schemeClr val="tx1"/>
                </a:solidFill>
              </a:rPr>
              <a:t>" role="group" aria-label="..."&gt;</a:t>
            </a:r>
          </a:p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	&lt;/div&gt;&lt;div class="</a:t>
            </a:r>
            <a:r>
              <a:rPr lang="en-IN" sz="2400" dirty="0" err="1" smtClean="0">
                <a:solidFill>
                  <a:schemeClr val="tx1"/>
                </a:solidFill>
              </a:rPr>
              <a:t>btn</a:t>
            </a:r>
            <a:r>
              <a:rPr lang="en-IN" sz="2400" dirty="0" smtClean="0">
                <a:solidFill>
                  <a:schemeClr val="tx1"/>
                </a:solidFill>
              </a:rPr>
              <a:t>-group" role="group" aria-label="..."&gt;&lt;/div&gt;</a:t>
            </a:r>
          </a:p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	&lt;div class="</a:t>
            </a:r>
            <a:r>
              <a:rPr lang="en-IN" sz="2400" dirty="0" err="1" smtClean="0">
                <a:solidFill>
                  <a:schemeClr val="tx1"/>
                </a:solidFill>
              </a:rPr>
              <a:t>btn</a:t>
            </a:r>
            <a:r>
              <a:rPr lang="en-IN" sz="2400" dirty="0" smtClean="0">
                <a:solidFill>
                  <a:schemeClr val="tx1"/>
                </a:solidFill>
              </a:rPr>
              <a:t>-group </a:t>
            </a:r>
            <a:r>
              <a:rPr lang="en-IN" sz="2400" dirty="0" err="1" smtClean="0">
                <a:solidFill>
                  <a:schemeClr val="tx1"/>
                </a:solidFill>
              </a:rPr>
              <a:t>btn</a:t>
            </a:r>
            <a:r>
              <a:rPr lang="en-IN" sz="2400" dirty="0" smtClean="0">
                <a:solidFill>
                  <a:schemeClr val="tx1"/>
                </a:solidFill>
              </a:rPr>
              <a:t>-group-</a:t>
            </a:r>
            <a:r>
              <a:rPr lang="en-IN" sz="2400" dirty="0" err="1" smtClean="0">
                <a:solidFill>
                  <a:schemeClr val="tx1"/>
                </a:solidFill>
              </a:rPr>
              <a:t>sm</a:t>
            </a:r>
            <a:r>
              <a:rPr lang="en-IN" sz="2400" dirty="0" smtClean="0">
                <a:solidFill>
                  <a:schemeClr val="tx1"/>
                </a:solidFill>
              </a:rPr>
              <a:t>" role="group" aria-label="..."&gt;&lt;/div&gt;</a:t>
            </a:r>
          </a:p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	&lt;div class="</a:t>
            </a:r>
            <a:r>
              <a:rPr lang="en-IN" sz="2400" dirty="0" err="1" smtClean="0">
                <a:solidFill>
                  <a:schemeClr val="tx1"/>
                </a:solidFill>
              </a:rPr>
              <a:t>btn</a:t>
            </a:r>
            <a:r>
              <a:rPr lang="en-IN" sz="2400" dirty="0" smtClean="0">
                <a:solidFill>
                  <a:schemeClr val="tx1"/>
                </a:solidFill>
              </a:rPr>
              <a:t>-group </a:t>
            </a:r>
            <a:r>
              <a:rPr lang="en-IN" sz="2400" dirty="0" err="1" smtClean="0">
                <a:solidFill>
                  <a:schemeClr val="tx1"/>
                </a:solidFill>
              </a:rPr>
              <a:t>btn</a:t>
            </a:r>
            <a:r>
              <a:rPr lang="en-IN" sz="2400" dirty="0" smtClean="0">
                <a:solidFill>
                  <a:schemeClr val="tx1"/>
                </a:solidFill>
              </a:rPr>
              <a:t>-group-</a:t>
            </a:r>
            <a:r>
              <a:rPr lang="en-IN" sz="2400" dirty="0" err="1" smtClean="0">
                <a:solidFill>
                  <a:schemeClr val="tx1"/>
                </a:solidFill>
              </a:rPr>
              <a:t>xs</a:t>
            </a:r>
            <a:r>
              <a:rPr lang="en-IN" sz="2400" dirty="0" smtClean="0">
                <a:solidFill>
                  <a:schemeClr val="tx1"/>
                </a:solidFill>
              </a:rPr>
              <a:t>" role="group" aria-label="..."&gt;&lt;/div&gt;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Sairam\Desktop\Components · Bootstr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520" y="1532084"/>
            <a:ext cx="2924175" cy="1872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9" y="0"/>
            <a:ext cx="8911687" cy="6277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Panels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228" y="619124"/>
            <a:ext cx="10540771" cy="62388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panel in bootstrap is </a:t>
            </a:r>
            <a:r>
              <a:rPr lang="en-US" sz="2400" dirty="0" smtClean="0"/>
              <a:t>a </a:t>
            </a:r>
            <a:r>
              <a:rPr lang="en-US" sz="2400" dirty="0"/>
              <a:t>bordered box with some padding around its </a:t>
            </a:r>
            <a:r>
              <a:rPr lang="en-US" sz="2400" dirty="0" smtClean="0"/>
              <a:t>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Panels are created with the </a:t>
            </a:r>
            <a:r>
              <a:rPr lang="en-US" sz="2400" dirty="0" smtClean="0">
                <a:solidFill>
                  <a:schemeClr val="accent1"/>
                </a:solidFill>
              </a:rPr>
              <a:t>.panel </a:t>
            </a:r>
            <a:r>
              <a:rPr lang="en-US" sz="2400" dirty="0" smtClean="0"/>
              <a:t>class, and the content inside the panel has a </a:t>
            </a:r>
            <a:r>
              <a:rPr lang="en-US" sz="2400" dirty="0" smtClean="0">
                <a:solidFill>
                  <a:schemeClr val="accent1"/>
                </a:solidFill>
              </a:rPr>
              <a:t>.panel-body </a:t>
            </a:r>
            <a:r>
              <a:rPr lang="en-US" sz="2400" dirty="0" smtClean="0"/>
              <a:t>class.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Syntax: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="panel panel-default"&gt;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="panel-body"&gt;</a:t>
            </a:r>
            <a:r>
              <a:rPr lang="en-US" sz="2400" dirty="0"/>
              <a:t>A Basic Panel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14" y="2859792"/>
            <a:ext cx="87344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043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639" y="105495"/>
            <a:ext cx="8911687" cy="7270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Panel Heading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926" y="1014484"/>
            <a:ext cx="10599074" cy="5843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.panel-heading </a:t>
            </a:r>
            <a:r>
              <a:rPr lang="en-US" sz="2400" dirty="0"/>
              <a:t>class adds a heading to the </a:t>
            </a:r>
            <a:r>
              <a:rPr lang="en-US" sz="2400" dirty="0" smtClean="0"/>
              <a:t>panel.</a:t>
            </a:r>
          </a:p>
          <a:p>
            <a:pPr marL="0" indent="0">
              <a:buNone/>
            </a:pPr>
            <a:r>
              <a:rPr lang="en-US" sz="2400" dirty="0" smtClean="0"/>
              <a:t>Example 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Syntax: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="panel panel-default"&gt;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="panel-heading"&gt;</a:t>
            </a:r>
            <a:r>
              <a:rPr lang="en-US" sz="2400" dirty="0"/>
              <a:t>Panel Heading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="panel-body"&gt;</a:t>
            </a:r>
            <a:r>
              <a:rPr lang="en-US" sz="2400" dirty="0"/>
              <a:t>Panel Content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44" y="2027189"/>
            <a:ext cx="88296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21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91" y="146438"/>
            <a:ext cx="8911687" cy="79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Panel Footer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403" y="941696"/>
            <a:ext cx="9311635" cy="5349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.panel-footer </a:t>
            </a:r>
            <a:r>
              <a:rPr lang="en-US" sz="2400" dirty="0"/>
              <a:t>class adds a footer to the </a:t>
            </a:r>
            <a:r>
              <a:rPr lang="en-US" sz="2400" dirty="0" smtClean="0"/>
              <a:t>panel.</a:t>
            </a:r>
          </a:p>
          <a:p>
            <a:pPr marL="0" indent="0">
              <a:buNone/>
            </a:pPr>
            <a:r>
              <a:rPr lang="en-US" sz="2400" dirty="0" smtClean="0"/>
              <a:t>Example 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Syntax: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="panel panel-default"&gt;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="panel-body"&gt;</a:t>
            </a:r>
            <a:r>
              <a:rPr lang="en-US" sz="2400" dirty="0"/>
              <a:t>Panel Content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="panel-footer"&gt;</a:t>
            </a:r>
            <a:r>
              <a:rPr lang="en-US" sz="2400" dirty="0"/>
              <a:t>Panel Footer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66" y="2050853"/>
            <a:ext cx="87534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58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3" y="105495"/>
            <a:ext cx="8911687" cy="7543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Panel Group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173" y="859808"/>
            <a:ext cx="9922072" cy="5663821"/>
          </a:xfrm>
        </p:spPr>
        <p:txBody>
          <a:bodyPr>
            <a:noAutofit/>
          </a:bodyPr>
          <a:lstStyle/>
          <a:p>
            <a:r>
              <a:rPr lang="en-US" sz="2400" dirty="0"/>
              <a:t>To group many panels together, wrap a </a:t>
            </a:r>
            <a:r>
              <a:rPr lang="en-US" sz="2400" dirty="0">
                <a:solidFill>
                  <a:schemeClr val="accent1"/>
                </a:solidFill>
              </a:rPr>
              <a:t>&lt;div&gt; </a:t>
            </a:r>
            <a:r>
              <a:rPr lang="en-US" sz="2400" dirty="0"/>
              <a:t>with class .</a:t>
            </a:r>
            <a:r>
              <a:rPr lang="en-US" sz="2400" dirty="0">
                <a:solidFill>
                  <a:schemeClr val="accent1"/>
                </a:solidFill>
              </a:rPr>
              <a:t>panel-group</a:t>
            </a:r>
            <a:r>
              <a:rPr lang="en-US" sz="2400" dirty="0"/>
              <a:t> around them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.panel-group </a:t>
            </a:r>
            <a:r>
              <a:rPr lang="en-US" sz="2400" dirty="0"/>
              <a:t>class clears the bottom-margin of each </a:t>
            </a:r>
            <a:r>
              <a:rPr lang="en-US" sz="2400" dirty="0" smtClean="0"/>
              <a:t>panel.</a:t>
            </a:r>
          </a:p>
          <a:p>
            <a:pPr marL="0" indent="0">
              <a:buNone/>
            </a:pPr>
            <a:r>
              <a:rPr lang="en-US" sz="2400" dirty="0" smtClean="0"/>
              <a:t>Syntax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="panel-group"&gt;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="panel panel-default"&gt;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="panel-body"&gt;</a:t>
            </a:r>
            <a:r>
              <a:rPr lang="en-US" sz="2400" dirty="0"/>
              <a:t>Panel Content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="panel panel-default"&gt;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="panel-body"&gt;</a:t>
            </a:r>
            <a:r>
              <a:rPr lang="en-US" sz="2400" dirty="0"/>
              <a:t>Panel Content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/div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179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2" y="0"/>
            <a:ext cx="8911687" cy="64144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Panels with Contextual Classes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868" y="641445"/>
            <a:ext cx="10558131" cy="6323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color the panel, use contextual classes (</a:t>
            </a:r>
            <a:r>
              <a:rPr lang="en-US" sz="2400" dirty="0">
                <a:solidFill>
                  <a:schemeClr val="accent1"/>
                </a:solidFill>
              </a:rPr>
              <a:t>.panel-default, .panel-primary, .panel-success, .panel-info, .panel-warning, or .panel-danger</a:t>
            </a:r>
            <a:r>
              <a:rPr lang="en-US" sz="2400" dirty="0" smtClean="0"/>
              <a:t>).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94" y="1476375"/>
            <a:ext cx="86391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6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77" y="0"/>
            <a:ext cx="8911687" cy="55955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Responsive embed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877" y="559558"/>
            <a:ext cx="10527123" cy="629844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Bootstrap's responsive embed component provides an easy way to scale videos and slide shows to their containing block.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responsive embed component can be used on &lt;</a:t>
            </a:r>
            <a:r>
              <a:rPr lang="en-US" sz="2000" dirty="0" err="1"/>
              <a:t>iframe</a:t>
            </a:r>
            <a:r>
              <a:rPr lang="en-US" sz="2000" dirty="0"/>
              <a:t>&gt;, &lt;video&gt;, &lt;object&gt;, and &lt;embed&gt; elements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 apply the responsive embed component to one of these elements, wrap the element within a &lt;div&gt; element with the .embed-responsive class, along with an intrinsic ratio class (</a:t>
            </a:r>
            <a:r>
              <a:rPr lang="en-US" sz="2000" dirty="0" err="1"/>
              <a:t>eg</a:t>
            </a:r>
            <a:r>
              <a:rPr lang="en-US" sz="2000" dirty="0"/>
              <a:t>, .responsive-embed-16by9 or .responsive-embed-4by3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 smtClean="0"/>
              <a:t>Syntax: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95" y="3501717"/>
            <a:ext cx="7089602" cy="29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47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77" y="0"/>
            <a:ext cx="8911687" cy="7369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Wells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164" y="736979"/>
            <a:ext cx="10530836" cy="6121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1"/>
                </a:solidFill>
              </a:rPr>
              <a:t>.well </a:t>
            </a:r>
            <a:r>
              <a:rPr lang="en-US" sz="2000" dirty="0"/>
              <a:t>class adds a rounded border around an element with a gray background color and some </a:t>
            </a:r>
            <a:r>
              <a:rPr lang="en-US" sz="2000" dirty="0" smtClean="0"/>
              <a:t>padding</a:t>
            </a:r>
          </a:p>
          <a:p>
            <a:pPr marL="0" indent="0">
              <a:buNone/>
            </a:pPr>
            <a:r>
              <a:rPr lang="en-US" sz="2000" b="1" dirty="0" smtClean="0"/>
              <a:t>Example 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div</a:t>
            </a:r>
            <a:r>
              <a:rPr lang="en-US" sz="2000" dirty="0">
                <a:solidFill>
                  <a:srgbClr val="FF0000"/>
                </a:solidFill>
              </a:rPr>
              <a:t> class</a:t>
            </a:r>
            <a:r>
              <a:rPr lang="en-US" sz="2000" dirty="0">
                <a:solidFill>
                  <a:srgbClr val="0000CD"/>
                </a:solidFill>
              </a:rPr>
              <a:t>="well"&gt;</a:t>
            </a:r>
            <a:r>
              <a:rPr lang="en-US" sz="2000" dirty="0"/>
              <a:t>Basic Well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/div</a:t>
            </a:r>
            <a:r>
              <a:rPr lang="en-US" sz="2000" dirty="0" smtClean="0">
                <a:solidFill>
                  <a:srgbClr val="0000CD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Well size :</a:t>
            </a:r>
            <a:r>
              <a:rPr lang="en-US" sz="2000" dirty="0"/>
              <a:t>Change the size of the well by adding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accent1"/>
                </a:solidFill>
              </a:rPr>
              <a:t>.well-</a:t>
            </a:r>
            <a:r>
              <a:rPr lang="en-US" sz="2000" dirty="0" err="1" smtClean="0">
                <a:solidFill>
                  <a:schemeClr val="accent1"/>
                </a:solidFill>
              </a:rPr>
              <a:t>sm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class for small wells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chemeClr val="accent1"/>
                </a:solidFill>
              </a:rPr>
              <a:t>.well-</a:t>
            </a:r>
            <a:r>
              <a:rPr lang="en-US" sz="2000" dirty="0" err="1" smtClean="0">
                <a:solidFill>
                  <a:schemeClr val="accent1"/>
                </a:solidFill>
              </a:rPr>
              <a:t>lg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/>
              <a:t>class for large </a:t>
            </a:r>
            <a:r>
              <a:rPr lang="en-US" sz="2000" dirty="0" smtClean="0"/>
              <a:t>wells.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07" y="1921065"/>
            <a:ext cx="881062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45" y="4629151"/>
            <a:ext cx="87439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9" y="0"/>
            <a:ext cx="8911687" cy="6960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Modal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228" y="696036"/>
            <a:ext cx="10540772" cy="616196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Modal plugin is a dialog box/popup window that is displayed on top of the current </a:t>
            </a:r>
            <a:r>
              <a:rPr lang="en-US" sz="2000" dirty="0" smtClean="0"/>
              <a:t>page.</a:t>
            </a:r>
          </a:p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29" y="1695450"/>
            <a:ext cx="78200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164" y="0"/>
            <a:ext cx="8911687" cy="6178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Explanation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164" y="617836"/>
            <a:ext cx="10530836" cy="624016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The "Trigger" part: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To </a:t>
            </a:r>
            <a:r>
              <a:rPr lang="en-US" dirty="0"/>
              <a:t>trigger the modal window, you need to use a button or a link.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Then </a:t>
            </a:r>
            <a:r>
              <a:rPr lang="en-US" dirty="0"/>
              <a:t>include the two data-* attributes: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</a:t>
            </a:r>
            <a:r>
              <a:rPr lang="en-US" dirty="0"/>
              <a:t>data-toggle="modal" opens the modal window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data-target="#</a:t>
            </a:r>
            <a:r>
              <a:rPr lang="en-US" dirty="0" err="1"/>
              <a:t>myModal</a:t>
            </a:r>
            <a:r>
              <a:rPr lang="en-US" dirty="0"/>
              <a:t>" points to the id of the modal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The "Modal</a:t>
            </a:r>
            <a:r>
              <a:rPr lang="en-US" b="1" dirty="0"/>
              <a:t>" part: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parent &lt;div&gt; of the modal must have an ID that is the same as the value of the data-target attribute used to trigger the modal ("</a:t>
            </a:r>
            <a:r>
              <a:rPr lang="en-US" dirty="0" err="1"/>
              <a:t>myModal</a:t>
            </a:r>
            <a:r>
              <a:rPr lang="en-US" dirty="0"/>
              <a:t>").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.modal class identifies the content of &lt;div&gt; as a modal and brings focus to it.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.fade class adds a transition effect which fades the modal in and out. Remove this class if you do not want this effect.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attribute role="dialog" improves accessibility for people using screen readers.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.modal-dialog class sets the proper width and margin of the modal.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The </a:t>
            </a:r>
            <a:r>
              <a:rPr lang="en-US" b="1" dirty="0"/>
              <a:t>"Modal content" part: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&lt;div&gt; with class="modal-content" styles the modal (border, background-color, etc.). Inside this &lt;div&gt;, add the modal's header, body, and footer.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.modal-header class is used to define the style for the header of the modal. The &lt;button&gt; inside the header has a data-dismiss="modal" attribute which closes the modal if you click on it. The .close class styles the close button, and the .modal-title class styles the header with a proper line-height.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.modal-body class is used to define the style for the body of the modal. Add any HTML markup here; paragraphs, images, videos, etc.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.modal-footer class is used to define the style for the footer of the modal. Note that this area is right aligned by default.</a:t>
            </a:r>
          </a:p>
        </p:txBody>
      </p:sp>
    </p:spTree>
    <p:extLst>
      <p:ext uri="{BB962C8B-B14F-4D97-AF65-F5344CB8AC3E}">
        <p14:creationId xmlns:p14="http://schemas.microsoft.com/office/powerpoint/2010/main" val="23370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90" y="0"/>
            <a:ext cx="8911687" cy="846161"/>
          </a:xfrm>
        </p:spPr>
        <p:txBody>
          <a:bodyPr/>
          <a:lstStyle/>
          <a:p>
            <a:r>
              <a:rPr lang="en-US" dirty="0"/>
              <a:t>Model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990" y="1028130"/>
            <a:ext cx="10609010" cy="58298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Change the size of the modal by adding the .modal-</a:t>
            </a:r>
            <a:r>
              <a:rPr lang="en-US" sz="2400" dirty="0" err="1"/>
              <a:t>sm</a:t>
            </a:r>
            <a:r>
              <a:rPr lang="en-US" sz="2400" dirty="0"/>
              <a:t> class for small modals or  .modal-</a:t>
            </a:r>
            <a:r>
              <a:rPr lang="en-US" sz="2400" dirty="0" err="1"/>
              <a:t>lg</a:t>
            </a:r>
            <a:r>
              <a:rPr lang="en-US" sz="2400" dirty="0"/>
              <a:t> class for large modals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the size class to the &lt;div&gt; element with class .</a:t>
            </a:r>
            <a:r>
              <a:rPr lang="en-US" sz="2400" dirty="0" smtClean="0"/>
              <a:t>modal-dialog.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Small </a:t>
            </a:r>
            <a:r>
              <a:rPr lang="en-US" sz="2400" b="1" dirty="0" smtClean="0"/>
              <a:t>Modal: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="modal-dialog modal-</a:t>
            </a:r>
            <a:r>
              <a:rPr lang="en-US" sz="2400" dirty="0" err="1">
                <a:solidFill>
                  <a:srgbClr val="0000CD"/>
                </a:solidFill>
              </a:rPr>
              <a:t>sm</a:t>
            </a:r>
            <a:r>
              <a:rPr lang="en-US" sz="2400" dirty="0" smtClean="0">
                <a:solidFill>
                  <a:srgbClr val="0000CD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400" b="1" dirty="0"/>
              <a:t>Large </a:t>
            </a:r>
            <a:r>
              <a:rPr lang="en-US" sz="2400" b="1" dirty="0" smtClean="0"/>
              <a:t>Modal: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="modal-dialog modal-</a:t>
            </a:r>
            <a:r>
              <a:rPr lang="en-US" sz="2400" dirty="0" err="1">
                <a:solidFill>
                  <a:srgbClr val="0000CD"/>
                </a:solidFill>
              </a:rPr>
              <a:t>lg</a:t>
            </a:r>
            <a:r>
              <a:rPr lang="en-US" sz="2400" dirty="0">
                <a:solidFill>
                  <a:srgbClr val="0000CD"/>
                </a:solidFill>
              </a:rPr>
              <a:t>"&gt;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05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4905" y="281354"/>
            <a:ext cx="10069707" cy="65766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Nesting: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/>
              <a:t> Place a .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btn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-group</a:t>
            </a:r>
            <a:r>
              <a:rPr lang="en-IN" sz="2400" dirty="0" smtClean="0"/>
              <a:t> within another .</a:t>
            </a:r>
            <a:r>
              <a:rPr lang="en-IN" sz="2400" dirty="0" err="1" smtClean="0"/>
              <a:t>btn</a:t>
            </a:r>
            <a:r>
              <a:rPr lang="en-IN" sz="2400" dirty="0" smtClean="0"/>
              <a:t>-group when you want dropdown menus mixed with a series of buttons.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Vertical variation: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	Make a set of buttons appear vertically stacked rather than </a:t>
            </a:r>
          </a:p>
          <a:p>
            <a:pPr>
              <a:buNone/>
            </a:pPr>
            <a:r>
              <a:rPr lang="en-IN" sz="2400" dirty="0" smtClean="0"/>
              <a:t>horizontally.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3" descr="C:\Users\Sairam\Desktop\Components · Bootstr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4511" y="1754907"/>
            <a:ext cx="2371725" cy="590550"/>
          </a:xfrm>
          <a:prstGeom prst="rect">
            <a:avLst/>
          </a:prstGeom>
          <a:noFill/>
        </p:spPr>
      </p:pic>
      <p:pic>
        <p:nvPicPr>
          <p:cNvPr id="6" name="Picture 2" descr="C:\Users\Sairam\Desktop\Components · Bootstr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1712" y="3685734"/>
            <a:ext cx="1323975" cy="2986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9" y="0"/>
            <a:ext cx="8911687" cy="73697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Scrollspy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0346" y="736978"/>
            <a:ext cx="10421654" cy="612102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Scrollspy</a:t>
            </a:r>
            <a:r>
              <a:rPr lang="en-US" sz="2400" dirty="0"/>
              <a:t> plugin is used to automatically update links in a navigation list based on scroll </a:t>
            </a:r>
            <a:r>
              <a:rPr lang="en-US" sz="2400" dirty="0" smtClean="0"/>
              <a:t>position.</a:t>
            </a:r>
          </a:p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91" y="2426884"/>
            <a:ext cx="10031413" cy="330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050" y="0"/>
            <a:ext cx="10448949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&lt;!-- </a:t>
            </a:r>
            <a:r>
              <a:rPr lang="en-US" dirty="0">
                <a:solidFill>
                  <a:srgbClr val="008000"/>
                </a:solidFill>
              </a:rPr>
              <a:t>The scrollable area --&gt;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body</a:t>
            </a:r>
            <a:r>
              <a:rPr lang="en-US" dirty="0">
                <a:solidFill>
                  <a:srgbClr val="FF0000"/>
                </a:solidFill>
              </a:rPr>
              <a:t> data-spy</a:t>
            </a:r>
            <a:r>
              <a:rPr lang="en-US" dirty="0">
                <a:solidFill>
                  <a:srgbClr val="0000CD"/>
                </a:solidFill>
              </a:rPr>
              <a:t>="scroll"</a:t>
            </a:r>
            <a:r>
              <a:rPr lang="en-US" dirty="0">
                <a:solidFill>
                  <a:srgbClr val="FF0000"/>
                </a:solidFill>
              </a:rPr>
              <a:t> data-target</a:t>
            </a:r>
            <a:r>
              <a:rPr lang="en-US" dirty="0">
                <a:solidFill>
                  <a:srgbClr val="0000CD"/>
                </a:solidFill>
              </a:rPr>
              <a:t>=".</a:t>
            </a:r>
            <a:r>
              <a:rPr lang="en-US" dirty="0" err="1">
                <a:solidFill>
                  <a:srgbClr val="0000CD"/>
                </a:solidFill>
              </a:rPr>
              <a:t>navbar</a:t>
            </a:r>
            <a:r>
              <a:rPr lang="en-US" dirty="0">
                <a:solidFill>
                  <a:srgbClr val="0000CD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 data-offset</a:t>
            </a:r>
            <a:r>
              <a:rPr lang="en-US" dirty="0">
                <a:solidFill>
                  <a:srgbClr val="0000CD"/>
                </a:solidFill>
              </a:rPr>
              <a:t>="50"&gt;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&lt;!-- The </a:t>
            </a:r>
            <a:r>
              <a:rPr lang="en-US" dirty="0" err="1">
                <a:solidFill>
                  <a:srgbClr val="008000"/>
                </a:solidFill>
              </a:rPr>
              <a:t>navbar</a:t>
            </a:r>
            <a:r>
              <a:rPr lang="en-US" dirty="0">
                <a:solidFill>
                  <a:srgbClr val="008000"/>
                </a:solidFill>
              </a:rPr>
              <a:t> - The &lt;a&gt; elements are used to jump to a section in the scrollable area --&gt;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 err="1">
                <a:solidFill>
                  <a:srgbClr val="A52A2A"/>
                </a:solidFill>
              </a:rPr>
              <a:t>nav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r>
              <a:rPr lang="en-US" dirty="0">
                <a:solidFill>
                  <a:srgbClr val="0000CD"/>
                </a:solidFill>
              </a:rPr>
              <a:t>="</a:t>
            </a:r>
            <a:r>
              <a:rPr lang="en-US" dirty="0" err="1">
                <a:solidFill>
                  <a:srgbClr val="0000CD"/>
                </a:solidFill>
              </a:rPr>
              <a:t>navbar</a:t>
            </a:r>
            <a:r>
              <a:rPr lang="en-US" dirty="0">
                <a:solidFill>
                  <a:srgbClr val="0000CD"/>
                </a:solidFill>
              </a:rPr>
              <a:t> </a:t>
            </a:r>
            <a:r>
              <a:rPr lang="en-US" dirty="0" err="1">
                <a:solidFill>
                  <a:srgbClr val="0000CD"/>
                </a:solidFill>
              </a:rPr>
              <a:t>navbar</a:t>
            </a:r>
            <a:r>
              <a:rPr lang="en-US" dirty="0">
                <a:solidFill>
                  <a:srgbClr val="0000CD"/>
                </a:solidFill>
              </a:rPr>
              <a:t>-inverse </a:t>
            </a:r>
            <a:r>
              <a:rPr lang="en-US" dirty="0" err="1">
                <a:solidFill>
                  <a:srgbClr val="0000CD"/>
                </a:solidFill>
              </a:rPr>
              <a:t>navbar</a:t>
            </a:r>
            <a:r>
              <a:rPr lang="en-US" dirty="0">
                <a:solidFill>
                  <a:srgbClr val="0000CD"/>
                </a:solidFill>
              </a:rPr>
              <a:t>-fixed-top"&gt;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 err="1">
                <a:solidFill>
                  <a:srgbClr val="A52A2A"/>
                </a:solidFill>
              </a:rPr>
              <a:t>ul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r>
              <a:rPr lang="en-US" dirty="0">
                <a:solidFill>
                  <a:srgbClr val="0000CD"/>
                </a:solidFill>
              </a:rPr>
              <a:t>="</a:t>
            </a:r>
            <a:r>
              <a:rPr lang="en-US" dirty="0" err="1">
                <a:solidFill>
                  <a:srgbClr val="0000CD"/>
                </a:solidFill>
              </a:rPr>
              <a:t>nav</a:t>
            </a:r>
            <a:r>
              <a:rPr lang="en-US" dirty="0">
                <a:solidFill>
                  <a:srgbClr val="0000CD"/>
                </a:solidFill>
              </a:rPr>
              <a:t> </a:t>
            </a:r>
            <a:r>
              <a:rPr lang="en-US" dirty="0" err="1">
                <a:solidFill>
                  <a:srgbClr val="0000CD"/>
                </a:solidFill>
              </a:rPr>
              <a:t>navbar-nav</a:t>
            </a:r>
            <a:r>
              <a:rPr lang="en-US" dirty="0">
                <a:solidFill>
                  <a:srgbClr val="0000CD"/>
                </a:solidFill>
              </a:rPr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li</a:t>
            </a:r>
            <a:r>
              <a:rPr lang="en-US" dirty="0">
                <a:solidFill>
                  <a:srgbClr val="0000CD"/>
                </a:solidFill>
              </a:rPr>
              <a:t>&gt;&lt;</a:t>
            </a:r>
            <a:r>
              <a:rPr lang="en-US" dirty="0">
                <a:solidFill>
                  <a:srgbClr val="A52A2A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0000CD"/>
                </a:solidFill>
              </a:rPr>
              <a:t>="#section1"&gt;</a:t>
            </a:r>
            <a:r>
              <a:rPr lang="en-US" dirty="0"/>
              <a:t>Section 1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/a</a:t>
            </a:r>
            <a:r>
              <a:rPr lang="en-US" dirty="0">
                <a:solidFill>
                  <a:srgbClr val="0000CD"/>
                </a:solidFill>
              </a:rPr>
              <a:t>&gt;&lt;</a:t>
            </a:r>
            <a:r>
              <a:rPr lang="en-US" dirty="0">
                <a:solidFill>
                  <a:srgbClr val="A52A2A"/>
                </a:solidFill>
              </a:rPr>
              <a:t>/li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...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</a:t>
            </a:r>
            <a:r>
              <a:rPr lang="en-US" dirty="0" err="1">
                <a:solidFill>
                  <a:srgbClr val="A52A2A"/>
                </a:solidFill>
              </a:rPr>
              <a:t>nav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&lt;!-- Section 1 --&gt;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div</a:t>
            </a:r>
            <a:r>
              <a:rPr lang="en-US" dirty="0">
                <a:solidFill>
                  <a:srgbClr val="FF0000"/>
                </a:solidFill>
              </a:rPr>
              <a:t> id</a:t>
            </a:r>
            <a:r>
              <a:rPr lang="en-US" dirty="0">
                <a:solidFill>
                  <a:srgbClr val="0000CD"/>
                </a:solidFill>
              </a:rPr>
              <a:t>="section1"&gt;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h1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Section 1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/h1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p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Try to scroll this page and look at the navigation bar while scrolling!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/p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/div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/body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366" y="782470"/>
            <a:ext cx="10158633" cy="6075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 </a:t>
            </a:r>
            <a:r>
              <a:rPr lang="en-US" sz="2400" b="1" dirty="0" smtClean="0"/>
              <a:t>Explanation: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data-spy="scroll" to the element that should be used as the scrollable area (often this is the &lt;body&gt; element</a:t>
            </a:r>
            <a:r>
              <a:rPr lang="en-US" sz="2400" dirty="0" smtClean="0"/>
              <a:t>).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Then add the data-target attribute with a value of the id or the class name of the navigation bar (.</a:t>
            </a:r>
            <a:r>
              <a:rPr lang="en-US" sz="2400" dirty="0" err="1"/>
              <a:t>navbar</a:t>
            </a:r>
            <a:r>
              <a:rPr lang="en-US" sz="2400" dirty="0"/>
              <a:t>). This is to make sure that the </a:t>
            </a:r>
            <a:r>
              <a:rPr lang="en-US" sz="2400" dirty="0" err="1"/>
              <a:t>navbar</a:t>
            </a:r>
            <a:r>
              <a:rPr lang="en-US" sz="2400" dirty="0"/>
              <a:t> is connected with the scrollable area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Note that scrollable elements must match the ID of the links inside the </a:t>
            </a:r>
            <a:r>
              <a:rPr lang="en-US" sz="2400" dirty="0" err="1"/>
              <a:t>navbar's</a:t>
            </a:r>
            <a:r>
              <a:rPr lang="en-US" sz="2400" dirty="0"/>
              <a:t> list items </a:t>
            </a:r>
            <a:r>
              <a:rPr lang="en-US" sz="2400" dirty="0">
                <a:solidFill>
                  <a:srgbClr val="FF0000"/>
                </a:solidFill>
              </a:rPr>
              <a:t>(&lt;div id="section1"&gt; matches &lt;a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FF0000"/>
                </a:solidFill>
              </a:rPr>
              <a:t>="#section1</a:t>
            </a:r>
            <a:r>
              <a:rPr lang="en-US" sz="2400" dirty="0" smtClean="0">
                <a:solidFill>
                  <a:srgbClr val="FF0000"/>
                </a:solidFill>
              </a:rPr>
              <a:t>"&gt;</a:t>
            </a:r>
            <a:r>
              <a:rPr lang="en-US" sz="2400" dirty="0" smtClean="0"/>
              <a:t>).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optional data-offset attribute specifies the number of pixels to offset from top when calculating the position of scroll. This is useful when you feel that the links inside the </a:t>
            </a:r>
            <a:r>
              <a:rPr lang="en-US" sz="2400" dirty="0" err="1"/>
              <a:t>navbar</a:t>
            </a:r>
            <a:r>
              <a:rPr lang="en-US" sz="2400" dirty="0"/>
              <a:t> changes the active state too soon or too early when jumping to the scrollable elements. Default is 10 pixels.</a:t>
            </a:r>
          </a:p>
        </p:txBody>
      </p:sp>
    </p:spTree>
    <p:extLst>
      <p:ext uri="{BB962C8B-B14F-4D97-AF65-F5344CB8AC3E}">
        <p14:creationId xmlns:p14="http://schemas.microsoft.com/office/powerpoint/2010/main" val="6474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5" y="0"/>
            <a:ext cx="8911687" cy="6414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Carousel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4" y="327547"/>
            <a:ext cx="10276915" cy="65304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Carousel plugin is a component for cycling through elements, like a carousel (slideshow).</a:t>
            </a:r>
            <a:endParaRPr lang="en-US" sz="2400" dirty="0">
              <a:solidFill>
                <a:srgbClr val="0000CD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div</a:t>
            </a:r>
            <a:r>
              <a:rPr lang="en-US" sz="2400" dirty="0">
                <a:solidFill>
                  <a:srgbClr val="FF0000"/>
                </a:solidFill>
              </a:rPr>
              <a:t> id</a:t>
            </a:r>
            <a:r>
              <a:rPr lang="en-US" sz="2400" dirty="0">
                <a:solidFill>
                  <a:srgbClr val="0000CD"/>
                </a:solidFill>
              </a:rPr>
              <a:t>="</a:t>
            </a:r>
            <a:r>
              <a:rPr lang="en-US" sz="2400" dirty="0" err="1">
                <a:solidFill>
                  <a:srgbClr val="0000CD"/>
                </a:solidFill>
              </a:rPr>
              <a:t>myCarousel</a:t>
            </a:r>
            <a:r>
              <a:rPr lang="en-US" sz="2400" dirty="0">
                <a:solidFill>
                  <a:srgbClr val="0000CD"/>
                </a:solidFill>
              </a:rPr>
              <a:t>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="carousel slide"</a:t>
            </a:r>
            <a:r>
              <a:rPr lang="en-US" sz="2400" dirty="0">
                <a:solidFill>
                  <a:srgbClr val="FF0000"/>
                </a:solidFill>
              </a:rPr>
              <a:t> data-ride</a:t>
            </a:r>
            <a:r>
              <a:rPr lang="en-US" sz="2400" dirty="0">
                <a:solidFill>
                  <a:srgbClr val="0000CD"/>
                </a:solidFill>
              </a:rPr>
              <a:t>="carousel"&gt;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8000"/>
                </a:solidFill>
              </a:rPr>
              <a:t>&lt;!-- Indicators --&gt;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 err="1">
                <a:solidFill>
                  <a:srgbClr val="A52A2A"/>
                </a:solidFill>
              </a:rPr>
              <a:t>ol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="carousel-indicators"&gt;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data-target</a:t>
            </a:r>
            <a:r>
              <a:rPr lang="en-US" sz="2400" dirty="0">
                <a:solidFill>
                  <a:srgbClr val="0000CD"/>
                </a:solidFill>
              </a:rPr>
              <a:t>="#</a:t>
            </a:r>
            <a:r>
              <a:rPr lang="en-US" sz="2400" dirty="0" err="1">
                <a:solidFill>
                  <a:srgbClr val="0000CD"/>
                </a:solidFill>
              </a:rPr>
              <a:t>myCarousel</a:t>
            </a:r>
            <a:r>
              <a:rPr lang="en-US" sz="2400" dirty="0">
                <a:solidFill>
                  <a:srgbClr val="0000CD"/>
                </a:solidFill>
              </a:rPr>
              <a:t>"</a:t>
            </a:r>
            <a:r>
              <a:rPr lang="en-US" sz="2400" dirty="0">
                <a:solidFill>
                  <a:srgbClr val="FF0000"/>
                </a:solidFill>
              </a:rPr>
              <a:t> data-slide-to</a:t>
            </a:r>
            <a:r>
              <a:rPr lang="en-US" sz="2400" dirty="0">
                <a:solidFill>
                  <a:srgbClr val="0000CD"/>
                </a:solidFill>
              </a:rPr>
              <a:t>="0"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r>
              <a:rPr lang="en-US" sz="2400" dirty="0">
                <a:solidFill>
                  <a:srgbClr val="0000CD"/>
                </a:solidFill>
              </a:rPr>
              <a:t>="active"&gt;&lt;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data-target</a:t>
            </a:r>
            <a:r>
              <a:rPr lang="en-US" sz="2400" dirty="0">
                <a:solidFill>
                  <a:srgbClr val="0000CD"/>
                </a:solidFill>
              </a:rPr>
              <a:t>="#</a:t>
            </a:r>
            <a:r>
              <a:rPr lang="en-US" sz="2400" dirty="0" err="1">
                <a:solidFill>
                  <a:srgbClr val="0000CD"/>
                </a:solidFill>
              </a:rPr>
              <a:t>myCarousel</a:t>
            </a:r>
            <a:r>
              <a:rPr lang="en-US" sz="2400" dirty="0">
                <a:solidFill>
                  <a:srgbClr val="0000CD"/>
                </a:solidFill>
              </a:rPr>
              <a:t>"</a:t>
            </a:r>
            <a:r>
              <a:rPr lang="en-US" sz="2400" dirty="0">
                <a:solidFill>
                  <a:srgbClr val="FF0000"/>
                </a:solidFill>
              </a:rPr>
              <a:t> data-slide-to</a:t>
            </a:r>
            <a:r>
              <a:rPr lang="en-US" sz="2400" dirty="0">
                <a:solidFill>
                  <a:srgbClr val="0000CD"/>
                </a:solidFill>
              </a:rPr>
              <a:t>="1"&gt;&lt;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data-target</a:t>
            </a:r>
            <a:r>
              <a:rPr lang="en-US" sz="2400" dirty="0">
                <a:solidFill>
                  <a:srgbClr val="0000CD"/>
                </a:solidFill>
              </a:rPr>
              <a:t>="#</a:t>
            </a:r>
            <a:r>
              <a:rPr lang="en-US" sz="2400" dirty="0" err="1">
                <a:solidFill>
                  <a:srgbClr val="0000CD"/>
                </a:solidFill>
              </a:rPr>
              <a:t>myCarousel</a:t>
            </a:r>
            <a:r>
              <a:rPr lang="en-US" sz="2400" dirty="0">
                <a:solidFill>
                  <a:srgbClr val="0000CD"/>
                </a:solidFill>
              </a:rPr>
              <a:t>"</a:t>
            </a:r>
            <a:r>
              <a:rPr lang="en-US" sz="2400" dirty="0">
                <a:solidFill>
                  <a:srgbClr val="FF0000"/>
                </a:solidFill>
              </a:rPr>
              <a:t> data-slide-to</a:t>
            </a:r>
            <a:r>
              <a:rPr lang="en-US" sz="2400" dirty="0">
                <a:solidFill>
                  <a:srgbClr val="0000CD"/>
                </a:solidFill>
              </a:rPr>
              <a:t>="2"&gt;&lt;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data-target</a:t>
            </a:r>
            <a:r>
              <a:rPr lang="en-US" sz="2400" dirty="0">
                <a:solidFill>
                  <a:srgbClr val="0000CD"/>
                </a:solidFill>
              </a:rPr>
              <a:t>="#</a:t>
            </a:r>
            <a:r>
              <a:rPr lang="en-US" sz="2400" dirty="0" err="1">
                <a:solidFill>
                  <a:srgbClr val="0000CD"/>
                </a:solidFill>
              </a:rPr>
              <a:t>myCarousel</a:t>
            </a:r>
            <a:r>
              <a:rPr lang="en-US" sz="2400" dirty="0">
                <a:solidFill>
                  <a:srgbClr val="0000CD"/>
                </a:solidFill>
              </a:rPr>
              <a:t>"</a:t>
            </a:r>
            <a:r>
              <a:rPr lang="en-US" sz="2400" dirty="0">
                <a:solidFill>
                  <a:srgbClr val="FF0000"/>
                </a:solidFill>
              </a:rPr>
              <a:t> data-slide-to</a:t>
            </a:r>
            <a:r>
              <a:rPr lang="en-US" sz="2400" dirty="0">
                <a:solidFill>
                  <a:srgbClr val="0000CD"/>
                </a:solidFill>
              </a:rPr>
              <a:t>="3"&gt;&lt;</a:t>
            </a:r>
            <a:r>
              <a:rPr lang="en-US" sz="2400" dirty="0">
                <a:solidFill>
                  <a:srgbClr val="A52A2A"/>
                </a:solidFill>
              </a:rPr>
              <a:t>/li</a:t>
            </a:r>
            <a:r>
              <a:rPr lang="en-US" sz="2400" dirty="0" smtClean="0">
                <a:solidFill>
                  <a:srgbClr val="0000CD"/>
                </a:solidFill>
              </a:rPr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dirty="0" err="1" smtClean="0"/>
              <a:t>ol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26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278" y="-1"/>
            <a:ext cx="9539334" cy="6858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dirty="0">
                <a:solidFill>
                  <a:srgbClr val="008000"/>
                </a:solidFill>
              </a:rPr>
              <a:t>&lt;!-- Wrapper for slides --&gt;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div</a:t>
            </a:r>
            <a:r>
              <a:rPr lang="en-US" sz="2800" dirty="0">
                <a:solidFill>
                  <a:srgbClr val="FF0000"/>
                </a:solidFill>
              </a:rPr>
              <a:t> class</a:t>
            </a:r>
            <a:r>
              <a:rPr lang="en-US" sz="2800" dirty="0">
                <a:solidFill>
                  <a:srgbClr val="0000CD"/>
                </a:solidFill>
              </a:rPr>
              <a:t>="carousel-inner"</a:t>
            </a:r>
            <a:r>
              <a:rPr lang="en-US" sz="2800" dirty="0">
                <a:solidFill>
                  <a:srgbClr val="FF0000"/>
                </a:solidFill>
              </a:rPr>
              <a:t> role</a:t>
            </a:r>
            <a:r>
              <a:rPr lang="en-US" sz="2800" dirty="0">
                <a:solidFill>
                  <a:srgbClr val="0000CD"/>
                </a:solidFill>
              </a:rPr>
              <a:t>="</a:t>
            </a:r>
            <a:r>
              <a:rPr lang="en-US" sz="2800" dirty="0" err="1">
                <a:solidFill>
                  <a:srgbClr val="0000CD"/>
                </a:solidFill>
              </a:rPr>
              <a:t>listbox</a:t>
            </a:r>
            <a:r>
              <a:rPr lang="en-US" sz="2800" dirty="0">
                <a:solidFill>
                  <a:srgbClr val="0000CD"/>
                </a:solidFill>
              </a:rPr>
              <a:t>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div</a:t>
            </a:r>
            <a:r>
              <a:rPr lang="en-US" sz="2800" dirty="0">
                <a:solidFill>
                  <a:srgbClr val="FF0000"/>
                </a:solidFill>
              </a:rPr>
              <a:t> class</a:t>
            </a:r>
            <a:r>
              <a:rPr lang="en-US" sz="2800" dirty="0">
                <a:solidFill>
                  <a:srgbClr val="0000CD"/>
                </a:solidFill>
              </a:rPr>
              <a:t>="item active"&gt;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 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 err="1">
                <a:solidFill>
                  <a:srgbClr val="A52A2A"/>
                </a:solidFill>
              </a:rPr>
              <a:t>img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src</a:t>
            </a:r>
            <a:r>
              <a:rPr lang="en-US" sz="2800" dirty="0">
                <a:solidFill>
                  <a:srgbClr val="0000CD"/>
                </a:solidFill>
              </a:rPr>
              <a:t>="img_chania.jpg"</a:t>
            </a:r>
            <a:r>
              <a:rPr lang="en-US" sz="2800" dirty="0">
                <a:solidFill>
                  <a:srgbClr val="FF0000"/>
                </a:solidFill>
              </a:rPr>
              <a:t> alt</a:t>
            </a:r>
            <a:r>
              <a:rPr lang="en-US" sz="2800" dirty="0">
                <a:solidFill>
                  <a:srgbClr val="0000CD"/>
                </a:solidFill>
              </a:rPr>
              <a:t>="</a:t>
            </a:r>
            <a:r>
              <a:rPr lang="en-US" sz="2800" dirty="0" err="1">
                <a:solidFill>
                  <a:srgbClr val="0000CD"/>
                </a:solidFill>
              </a:rPr>
              <a:t>Chania</a:t>
            </a:r>
            <a:r>
              <a:rPr lang="en-US" sz="2800" dirty="0">
                <a:solidFill>
                  <a:srgbClr val="0000CD"/>
                </a:solidFill>
              </a:rPr>
              <a:t>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/div</a:t>
            </a:r>
            <a:r>
              <a:rPr lang="en-US" sz="2800" dirty="0" smtClean="0">
                <a:solidFill>
                  <a:srgbClr val="0000CD"/>
                </a:solidFill>
              </a:rPr>
              <a:t>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div</a:t>
            </a:r>
            <a:r>
              <a:rPr lang="en-US" sz="2800" dirty="0">
                <a:solidFill>
                  <a:srgbClr val="FF0000"/>
                </a:solidFill>
              </a:rPr>
              <a:t> class</a:t>
            </a:r>
            <a:r>
              <a:rPr lang="en-US" sz="2800" dirty="0">
                <a:solidFill>
                  <a:srgbClr val="0000CD"/>
                </a:solidFill>
              </a:rPr>
              <a:t>="item"&gt;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 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 err="1">
                <a:solidFill>
                  <a:srgbClr val="A52A2A"/>
                </a:solidFill>
              </a:rPr>
              <a:t>img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src</a:t>
            </a:r>
            <a:r>
              <a:rPr lang="en-US" sz="2800" dirty="0">
                <a:solidFill>
                  <a:srgbClr val="0000CD"/>
                </a:solidFill>
              </a:rPr>
              <a:t>="img_chania2.jpg"</a:t>
            </a:r>
            <a:r>
              <a:rPr lang="en-US" sz="2800" dirty="0">
                <a:solidFill>
                  <a:srgbClr val="FF0000"/>
                </a:solidFill>
              </a:rPr>
              <a:t> alt</a:t>
            </a:r>
            <a:r>
              <a:rPr lang="en-US" sz="2800" dirty="0">
                <a:solidFill>
                  <a:srgbClr val="0000CD"/>
                </a:solidFill>
              </a:rPr>
              <a:t>="</a:t>
            </a:r>
            <a:r>
              <a:rPr lang="en-US" sz="2800" dirty="0" err="1">
                <a:solidFill>
                  <a:srgbClr val="0000CD"/>
                </a:solidFill>
              </a:rPr>
              <a:t>Chania</a:t>
            </a:r>
            <a:r>
              <a:rPr lang="en-US" sz="2800" dirty="0">
                <a:solidFill>
                  <a:srgbClr val="0000CD"/>
                </a:solidFill>
              </a:rPr>
              <a:t>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/div</a:t>
            </a:r>
            <a:r>
              <a:rPr lang="en-US" sz="2800" dirty="0" smtClean="0">
                <a:solidFill>
                  <a:srgbClr val="0000CD"/>
                </a:solidFill>
              </a:rPr>
              <a:t>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div</a:t>
            </a:r>
            <a:r>
              <a:rPr lang="en-US" sz="2800" dirty="0">
                <a:solidFill>
                  <a:srgbClr val="FF0000"/>
                </a:solidFill>
              </a:rPr>
              <a:t> class</a:t>
            </a:r>
            <a:r>
              <a:rPr lang="en-US" sz="2800" dirty="0">
                <a:solidFill>
                  <a:srgbClr val="0000CD"/>
                </a:solidFill>
              </a:rPr>
              <a:t>="item"&gt;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 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 err="1">
                <a:solidFill>
                  <a:srgbClr val="A52A2A"/>
                </a:solidFill>
              </a:rPr>
              <a:t>img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src</a:t>
            </a:r>
            <a:r>
              <a:rPr lang="en-US" sz="2800" dirty="0">
                <a:solidFill>
                  <a:srgbClr val="0000CD"/>
                </a:solidFill>
              </a:rPr>
              <a:t>="img_flower.jpg"</a:t>
            </a:r>
            <a:r>
              <a:rPr lang="en-US" sz="2800" dirty="0">
                <a:solidFill>
                  <a:srgbClr val="FF0000"/>
                </a:solidFill>
              </a:rPr>
              <a:t> alt</a:t>
            </a:r>
            <a:r>
              <a:rPr lang="en-US" sz="2800" dirty="0">
                <a:solidFill>
                  <a:srgbClr val="0000CD"/>
                </a:solidFill>
              </a:rPr>
              <a:t>="Flower"&gt;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/div</a:t>
            </a:r>
            <a:r>
              <a:rPr lang="en-US" sz="2800" dirty="0" smtClean="0">
                <a:solidFill>
                  <a:srgbClr val="0000CD"/>
                </a:solidFill>
              </a:rPr>
              <a:t>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div</a:t>
            </a:r>
            <a:r>
              <a:rPr lang="en-US" sz="2800" dirty="0">
                <a:solidFill>
                  <a:srgbClr val="FF0000"/>
                </a:solidFill>
              </a:rPr>
              <a:t> class</a:t>
            </a:r>
            <a:r>
              <a:rPr lang="en-US" sz="2800" dirty="0">
                <a:solidFill>
                  <a:srgbClr val="0000CD"/>
                </a:solidFill>
              </a:rPr>
              <a:t>="item"&gt;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 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 err="1">
                <a:solidFill>
                  <a:srgbClr val="A52A2A"/>
                </a:solidFill>
              </a:rPr>
              <a:t>img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src</a:t>
            </a:r>
            <a:r>
              <a:rPr lang="en-US" sz="2800" dirty="0">
                <a:solidFill>
                  <a:srgbClr val="0000CD"/>
                </a:solidFill>
              </a:rPr>
              <a:t>="img_flower2.jpg"</a:t>
            </a:r>
            <a:r>
              <a:rPr lang="en-US" sz="2800" dirty="0">
                <a:solidFill>
                  <a:srgbClr val="FF0000"/>
                </a:solidFill>
              </a:rPr>
              <a:t> alt</a:t>
            </a:r>
            <a:r>
              <a:rPr lang="en-US" sz="2800" dirty="0">
                <a:solidFill>
                  <a:srgbClr val="0000CD"/>
                </a:solidFill>
              </a:rPr>
              <a:t>="Flower"&gt;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/div</a:t>
            </a:r>
            <a:r>
              <a:rPr lang="en-US" sz="2800" dirty="0">
                <a:solidFill>
                  <a:srgbClr val="0000CD"/>
                </a:solidFill>
              </a:rPr>
              <a:t>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/div</a:t>
            </a:r>
            <a:r>
              <a:rPr lang="en-US" sz="2800" dirty="0" smtClean="0">
                <a:solidFill>
                  <a:srgbClr val="0000CD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537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880" y="286602"/>
            <a:ext cx="10034967" cy="635985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8000"/>
                </a:solidFill>
              </a:rPr>
              <a:t>&lt;!-- Left and right controls --&gt;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 </a:t>
            </a:r>
            <a:r>
              <a:rPr lang="en-US" sz="2200" dirty="0">
                <a:solidFill>
                  <a:srgbClr val="0000CD"/>
                </a:solidFill>
              </a:rPr>
              <a:t>&lt;</a:t>
            </a:r>
            <a:r>
              <a:rPr lang="en-US" sz="2200" dirty="0">
                <a:solidFill>
                  <a:srgbClr val="A52A2A"/>
                </a:solidFill>
              </a:rPr>
              <a:t>a</a:t>
            </a:r>
            <a:r>
              <a:rPr lang="en-US" sz="2200" dirty="0">
                <a:solidFill>
                  <a:srgbClr val="FF0000"/>
                </a:solidFill>
              </a:rPr>
              <a:t> class</a:t>
            </a:r>
            <a:r>
              <a:rPr lang="en-US" sz="2200" dirty="0">
                <a:solidFill>
                  <a:srgbClr val="0000CD"/>
                </a:solidFill>
              </a:rPr>
              <a:t>="left carousel-control"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href</a:t>
            </a:r>
            <a:r>
              <a:rPr lang="en-US" sz="2200" dirty="0">
                <a:solidFill>
                  <a:srgbClr val="0000CD"/>
                </a:solidFill>
              </a:rPr>
              <a:t>="#</a:t>
            </a:r>
            <a:r>
              <a:rPr lang="en-US" sz="2200" dirty="0" err="1">
                <a:solidFill>
                  <a:srgbClr val="0000CD"/>
                </a:solidFill>
              </a:rPr>
              <a:t>myCarousel</a:t>
            </a:r>
            <a:r>
              <a:rPr lang="en-US" sz="2200" dirty="0">
                <a:solidFill>
                  <a:srgbClr val="0000CD"/>
                </a:solidFill>
              </a:rPr>
              <a:t>"</a:t>
            </a:r>
            <a:r>
              <a:rPr lang="en-US" sz="2200" dirty="0">
                <a:solidFill>
                  <a:srgbClr val="FF0000"/>
                </a:solidFill>
              </a:rPr>
              <a:t> role</a:t>
            </a:r>
            <a:r>
              <a:rPr lang="en-US" sz="2200" dirty="0">
                <a:solidFill>
                  <a:srgbClr val="0000CD"/>
                </a:solidFill>
              </a:rPr>
              <a:t>="button"</a:t>
            </a:r>
            <a:r>
              <a:rPr lang="en-US" sz="2200" dirty="0">
                <a:solidFill>
                  <a:srgbClr val="FF0000"/>
                </a:solidFill>
              </a:rPr>
              <a:t> data-slide</a:t>
            </a:r>
            <a:r>
              <a:rPr lang="en-US" sz="2200" dirty="0">
                <a:solidFill>
                  <a:srgbClr val="0000CD"/>
                </a:solidFill>
              </a:rPr>
              <a:t>="</a:t>
            </a:r>
            <a:r>
              <a:rPr lang="en-US" sz="2200" dirty="0" err="1">
                <a:solidFill>
                  <a:srgbClr val="0000CD"/>
                </a:solidFill>
              </a:rPr>
              <a:t>prev</a:t>
            </a:r>
            <a:r>
              <a:rPr lang="en-US" sz="2200" dirty="0">
                <a:solidFill>
                  <a:srgbClr val="0000CD"/>
                </a:solidFill>
              </a:rPr>
              <a:t>"&gt;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  </a:t>
            </a:r>
            <a:r>
              <a:rPr lang="en-US" sz="2200" dirty="0">
                <a:solidFill>
                  <a:srgbClr val="0000CD"/>
                </a:solidFill>
              </a:rPr>
              <a:t>&lt;</a:t>
            </a:r>
            <a:r>
              <a:rPr lang="en-US" sz="2200" dirty="0">
                <a:solidFill>
                  <a:srgbClr val="A52A2A"/>
                </a:solidFill>
              </a:rPr>
              <a:t>span</a:t>
            </a:r>
            <a:r>
              <a:rPr lang="en-US" sz="2200" dirty="0">
                <a:solidFill>
                  <a:srgbClr val="FF0000"/>
                </a:solidFill>
              </a:rPr>
              <a:t> class</a:t>
            </a:r>
            <a:r>
              <a:rPr lang="en-US" sz="2200" dirty="0">
                <a:solidFill>
                  <a:srgbClr val="0000CD"/>
                </a:solidFill>
              </a:rPr>
              <a:t>="</a:t>
            </a:r>
            <a:r>
              <a:rPr lang="en-US" sz="2200" dirty="0" err="1">
                <a:solidFill>
                  <a:srgbClr val="0000CD"/>
                </a:solidFill>
              </a:rPr>
              <a:t>glyphicon</a:t>
            </a:r>
            <a:r>
              <a:rPr lang="en-US" sz="2200" dirty="0">
                <a:solidFill>
                  <a:srgbClr val="0000CD"/>
                </a:solidFill>
              </a:rPr>
              <a:t> </a:t>
            </a:r>
            <a:r>
              <a:rPr lang="en-US" sz="2200" dirty="0" err="1">
                <a:solidFill>
                  <a:srgbClr val="0000CD"/>
                </a:solidFill>
              </a:rPr>
              <a:t>glyphicon</a:t>
            </a:r>
            <a:r>
              <a:rPr lang="en-US" sz="2200" dirty="0">
                <a:solidFill>
                  <a:srgbClr val="0000CD"/>
                </a:solidFill>
              </a:rPr>
              <a:t>-chevron-left"</a:t>
            </a:r>
            <a:r>
              <a:rPr lang="en-US" sz="2200" dirty="0">
                <a:solidFill>
                  <a:srgbClr val="FF0000"/>
                </a:solidFill>
              </a:rPr>
              <a:t> aria-hidden</a:t>
            </a:r>
            <a:r>
              <a:rPr lang="en-US" sz="2200" dirty="0">
                <a:solidFill>
                  <a:srgbClr val="0000CD"/>
                </a:solidFill>
              </a:rPr>
              <a:t>="true"&gt;&lt;</a:t>
            </a:r>
            <a:r>
              <a:rPr lang="en-US" sz="2200" dirty="0">
                <a:solidFill>
                  <a:srgbClr val="A52A2A"/>
                </a:solidFill>
              </a:rPr>
              <a:t>/span</a:t>
            </a:r>
            <a:r>
              <a:rPr lang="en-US" sz="2200" dirty="0">
                <a:solidFill>
                  <a:srgbClr val="0000CD"/>
                </a:solidFill>
              </a:rPr>
              <a:t>&gt;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  </a:t>
            </a:r>
            <a:r>
              <a:rPr lang="en-US" sz="2200" dirty="0">
                <a:solidFill>
                  <a:srgbClr val="0000CD"/>
                </a:solidFill>
              </a:rPr>
              <a:t>&lt;</a:t>
            </a:r>
            <a:r>
              <a:rPr lang="en-US" sz="2200" dirty="0">
                <a:solidFill>
                  <a:srgbClr val="A52A2A"/>
                </a:solidFill>
              </a:rPr>
              <a:t>span</a:t>
            </a:r>
            <a:r>
              <a:rPr lang="en-US" sz="2200" dirty="0">
                <a:solidFill>
                  <a:srgbClr val="FF0000"/>
                </a:solidFill>
              </a:rPr>
              <a:t> class</a:t>
            </a:r>
            <a:r>
              <a:rPr lang="en-US" sz="2200" dirty="0">
                <a:solidFill>
                  <a:srgbClr val="0000CD"/>
                </a:solidFill>
              </a:rPr>
              <a:t>="</a:t>
            </a:r>
            <a:r>
              <a:rPr lang="en-US" sz="2200" dirty="0" err="1">
                <a:solidFill>
                  <a:srgbClr val="0000CD"/>
                </a:solidFill>
              </a:rPr>
              <a:t>sr</a:t>
            </a:r>
            <a:r>
              <a:rPr lang="en-US" sz="2200" dirty="0">
                <a:solidFill>
                  <a:srgbClr val="0000CD"/>
                </a:solidFill>
              </a:rPr>
              <a:t>-only"&gt;</a:t>
            </a:r>
            <a:r>
              <a:rPr lang="en-US" sz="2200" dirty="0"/>
              <a:t>Previous</a:t>
            </a:r>
            <a:r>
              <a:rPr lang="en-US" sz="2200" dirty="0">
                <a:solidFill>
                  <a:srgbClr val="0000CD"/>
                </a:solidFill>
              </a:rPr>
              <a:t>&lt;</a:t>
            </a:r>
            <a:r>
              <a:rPr lang="en-US" sz="2200" dirty="0">
                <a:solidFill>
                  <a:srgbClr val="A52A2A"/>
                </a:solidFill>
              </a:rPr>
              <a:t>/span</a:t>
            </a:r>
            <a:r>
              <a:rPr lang="en-US" sz="2200" dirty="0">
                <a:solidFill>
                  <a:srgbClr val="0000CD"/>
                </a:solidFill>
              </a:rPr>
              <a:t>&gt;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 </a:t>
            </a:r>
            <a:r>
              <a:rPr lang="en-US" sz="2200" dirty="0">
                <a:solidFill>
                  <a:srgbClr val="0000CD"/>
                </a:solidFill>
              </a:rPr>
              <a:t>&lt;</a:t>
            </a:r>
            <a:r>
              <a:rPr lang="en-US" sz="2200" dirty="0">
                <a:solidFill>
                  <a:srgbClr val="A52A2A"/>
                </a:solidFill>
              </a:rPr>
              <a:t>/a</a:t>
            </a:r>
            <a:r>
              <a:rPr lang="en-US" sz="2200" dirty="0">
                <a:solidFill>
                  <a:srgbClr val="0000CD"/>
                </a:solidFill>
              </a:rPr>
              <a:t>&gt;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 </a:t>
            </a:r>
            <a:r>
              <a:rPr lang="en-US" sz="2200" dirty="0">
                <a:solidFill>
                  <a:srgbClr val="0000CD"/>
                </a:solidFill>
              </a:rPr>
              <a:t>&lt;</a:t>
            </a:r>
            <a:r>
              <a:rPr lang="en-US" sz="2200" dirty="0">
                <a:solidFill>
                  <a:srgbClr val="A52A2A"/>
                </a:solidFill>
              </a:rPr>
              <a:t>a</a:t>
            </a:r>
            <a:r>
              <a:rPr lang="en-US" sz="2200" dirty="0">
                <a:solidFill>
                  <a:srgbClr val="FF0000"/>
                </a:solidFill>
              </a:rPr>
              <a:t> class</a:t>
            </a:r>
            <a:r>
              <a:rPr lang="en-US" sz="2200" dirty="0">
                <a:solidFill>
                  <a:srgbClr val="0000CD"/>
                </a:solidFill>
              </a:rPr>
              <a:t>="right carousel-control"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href</a:t>
            </a:r>
            <a:r>
              <a:rPr lang="en-US" sz="2200" dirty="0">
                <a:solidFill>
                  <a:srgbClr val="0000CD"/>
                </a:solidFill>
              </a:rPr>
              <a:t>="#</a:t>
            </a:r>
            <a:r>
              <a:rPr lang="en-US" sz="2200" dirty="0" err="1">
                <a:solidFill>
                  <a:srgbClr val="0000CD"/>
                </a:solidFill>
              </a:rPr>
              <a:t>myCarousel</a:t>
            </a:r>
            <a:r>
              <a:rPr lang="en-US" sz="2200" dirty="0">
                <a:solidFill>
                  <a:srgbClr val="0000CD"/>
                </a:solidFill>
              </a:rPr>
              <a:t>"</a:t>
            </a:r>
            <a:r>
              <a:rPr lang="en-US" sz="2200" dirty="0">
                <a:solidFill>
                  <a:srgbClr val="FF0000"/>
                </a:solidFill>
              </a:rPr>
              <a:t> role</a:t>
            </a:r>
            <a:r>
              <a:rPr lang="en-US" sz="2200" dirty="0">
                <a:solidFill>
                  <a:srgbClr val="0000CD"/>
                </a:solidFill>
              </a:rPr>
              <a:t>="button"</a:t>
            </a:r>
            <a:r>
              <a:rPr lang="en-US" sz="2200" dirty="0">
                <a:solidFill>
                  <a:srgbClr val="FF0000"/>
                </a:solidFill>
              </a:rPr>
              <a:t> data-slide</a:t>
            </a:r>
            <a:r>
              <a:rPr lang="en-US" sz="2200" dirty="0">
                <a:solidFill>
                  <a:srgbClr val="0000CD"/>
                </a:solidFill>
              </a:rPr>
              <a:t>="next"&gt;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  </a:t>
            </a:r>
            <a:r>
              <a:rPr lang="en-US" sz="2200" dirty="0">
                <a:solidFill>
                  <a:srgbClr val="0000CD"/>
                </a:solidFill>
              </a:rPr>
              <a:t>&lt;</a:t>
            </a:r>
            <a:r>
              <a:rPr lang="en-US" sz="2200" dirty="0">
                <a:solidFill>
                  <a:srgbClr val="A52A2A"/>
                </a:solidFill>
              </a:rPr>
              <a:t>span</a:t>
            </a:r>
            <a:r>
              <a:rPr lang="en-US" sz="2200" dirty="0">
                <a:solidFill>
                  <a:srgbClr val="FF0000"/>
                </a:solidFill>
              </a:rPr>
              <a:t> class</a:t>
            </a:r>
            <a:r>
              <a:rPr lang="en-US" sz="2200" dirty="0">
                <a:solidFill>
                  <a:srgbClr val="0000CD"/>
                </a:solidFill>
              </a:rPr>
              <a:t>="</a:t>
            </a:r>
            <a:r>
              <a:rPr lang="en-US" sz="2200" dirty="0" err="1">
                <a:solidFill>
                  <a:srgbClr val="0000CD"/>
                </a:solidFill>
              </a:rPr>
              <a:t>glyphicon</a:t>
            </a:r>
            <a:r>
              <a:rPr lang="en-US" sz="2200" dirty="0">
                <a:solidFill>
                  <a:srgbClr val="0000CD"/>
                </a:solidFill>
              </a:rPr>
              <a:t> </a:t>
            </a:r>
            <a:r>
              <a:rPr lang="en-US" sz="2200" dirty="0" err="1">
                <a:solidFill>
                  <a:srgbClr val="0000CD"/>
                </a:solidFill>
              </a:rPr>
              <a:t>glyphicon</a:t>
            </a:r>
            <a:r>
              <a:rPr lang="en-US" sz="2200" dirty="0">
                <a:solidFill>
                  <a:srgbClr val="0000CD"/>
                </a:solidFill>
              </a:rPr>
              <a:t>-chevron-right"</a:t>
            </a:r>
            <a:r>
              <a:rPr lang="en-US" sz="2200" dirty="0">
                <a:solidFill>
                  <a:srgbClr val="FF0000"/>
                </a:solidFill>
              </a:rPr>
              <a:t> aria-hidden</a:t>
            </a:r>
            <a:r>
              <a:rPr lang="en-US" sz="2200" dirty="0">
                <a:solidFill>
                  <a:srgbClr val="0000CD"/>
                </a:solidFill>
              </a:rPr>
              <a:t>="true"&gt;&lt;</a:t>
            </a:r>
            <a:r>
              <a:rPr lang="en-US" sz="2200" dirty="0">
                <a:solidFill>
                  <a:srgbClr val="A52A2A"/>
                </a:solidFill>
              </a:rPr>
              <a:t>/span</a:t>
            </a:r>
            <a:r>
              <a:rPr lang="en-US" sz="2200" dirty="0">
                <a:solidFill>
                  <a:srgbClr val="0000CD"/>
                </a:solidFill>
              </a:rPr>
              <a:t>&gt;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  </a:t>
            </a:r>
            <a:r>
              <a:rPr lang="en-US" sz="2200" dirty="0">
                <a:solidFill>
                  <a:srgbClr val="0000CD"/>
                </a:solidFill>
              </a:rPr>
              <a:t>&lt;</a:t>
            </a:r>
            <a:r>
              <a:rPr lang="en-US" sz="2200" dirty="0">
                <a:solidFill>
                  <a:srgbClr val="A52A2A"/>
                </a:solidFill>
              </a:rPr>
              <a:t>span</a:t>
            </a:r>
            <a:r>
              <a:rPr lang="en-US" sz="2200" dirty="0">
                <a:solidFill>
                  <a:srgbClr val="FF0000"/>
                </a:solidFill>
              </a:rPr>
              <a:t> class</a:t>
            </a:r>
            <a:r>
              <a:rPr lang="en-US" sz="2200" dirty="0">
                <a:solidFill>
                  <a:srgbClr val="0000CD"/>
                </a:solidFill>
              </a:rPr>
              <a:t>="</a:t>
            </a:r>
            <a:r>
              <a:rPr lang="en-US" sz="2200" dirty="0" err="1">
                <a:solidFill>
                  <a:srgbClr val="0000CD"/>
                </a:solidFill>
              </a:rPr>
              <a:t>sr</a:t>
            </a:r>
            <a:r>
              <a:rPr lang="en-US" sz="2200" dirty="0">
                <a:solidFill>
                  <a:srgbClr val="0000CD"/>
                </a:solidFill>
              </a:rPr>
              <a:t>-only"&gt;</a:t>
            </a:r>
            <a:r>
              <a:rPr lang="en-US" sz="2200" dirty="0"/>
              <a:t>Next</a:t>
            </a:r>
            <a:r>
              <a:rPr lang="en-US" sz="2200" dirty="0">
                <a:solidFill>
                  <a:srgbClr val="0000CD"/>
                </a:solidFill>
              </a:rPr>
              <a:t>&lt;</a:t>
            </a:r>
            <a:r>
              <a:rPr lang="en-US" sz="2200" dirty="0">
                <a:solidFill>
                  <a:srgbClr val="A52A2A"/>
                </a:solidFill>
              </a:rPr>
              <a:t>/span</a:t>
            </a:r>
            <a:r>
              <a:rPr lang="en-US" sz="2200" dirty="0">
                <a:solidFill>
                  <a:srgbClr val="0000CD"/>
                </a:solidFill>
              </a:rPr>
              <a:t>&gt;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 </a:t>
            </a:r>
            <a:r>
              <a:rPr lang="en-US" sz="2200" dirty="0">
                <a:solidFill>
                  <a:srgbClr val="0000CD"/>
                </a:solidFill>
              </a:rPr>
              <a:t>&lt;</a:t>
            </a:r>
            <a:r>
              <a:rPr lang="en-US" sz="2200" dirty="0">
                <a:solidFill>
                  <a:srgbClr val="A52A2A"/>
                </a:solidFill>
              </a:rPr>
              <a:t>/a</a:t>
            </a:r>
            <a:r>
              <a:rPr lang="en-US" sz="2200" dirty="0">
                <a:solidFill>
                  <a:srgbClr val="0000CD"/>
                </a:solidFill>
              </a:rPr>
              <a:t>&gt;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00CD"/>
                </a:solidFill>
              </a:rPr>
              <a:t>&lt;</a:t>
            </a:r>
            <a:r>
              <a:rPr lang="en-US" sz="2200" dirty="0">
                <a:solidFill>
                  <a:srgbClr val="A52A2A"/>
                </a:solidFill>
              </a:rPr>
              <a:t>/div</a:t>
            </a:r>
            <a:r>
              <a:rPr lang="en-US" sz="2200" dirty="0">
                <a:solidFill>
                  <a:srgbClr val="0000CD"/>
                </a:solidFill>
              </a:rPr>
              <a:t>&gt;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2" y="119143"/>
            <a:ext cx="8911687" cy="7406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Affix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868" y="859808"/>
            <a:ext cx="10389809" cy="5418161"/>
          </a:xfrm>
        </p:spPr>
        <p:txBody>
          <a:bodyPr>
            <a:normAutofit/>
          </a:bodyPr>
          <a:lstStyle/>
          <a:p>
            <a:r>
              <a:rPr lang="en-US" dirty="0"/>
              <a:t>The Affix plugin allows an element to become affixed (locked) to an area on the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Navigation </a:t>
            </a:r>
            <a:r>
              <a:rPr lang="en-US" dirty="0"/>
              <a:t>menus or social icon buttons, to make them "stick" at a specific area while scrolling up and down the </a:t>
            </a:r>
            <a:r>
              <a:rPr lang="en-US" dirty="0" smtClean="0"/>
              <a:t>page.</a:t>
            </a:r>
          </a:p>
          <a:p>
            <a:r>
              <a:rPr lang="en-US" dirty="0"/>
              <a:t>The plugin toggles this behavior on and off (changes the value of CSS position from static to fixed), depending on scroll position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86" y="2814637"/>
            <a:ext cx="8886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725" y="433388"/>
            <a:ext cx="87820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4055" y="309489"/>
            <a:ext cx="10241280" cy="63445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Justified button groups: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With &lt;a&gt; elements: </a:t>
            </a:r>
            <a:r>
              <a:rPr lang="en-IN" sz="2200" dirty="0" smtClean="0"/>
              <a:t>Wrap a series of .</a:t>
            </a:r>
            <a:r>
              <a:rPr lang="en-IN" sz="2200" dirty="0" err="1" smtClean="0"/>
              <a:t>btns</a:t>
            </a:r>
            <a:r>
              <a:rPr lang="en-IN" sz="2200" dirty="0" smtClean="0"/>
              <a:t> in .</a:t>
            </a:r>
            <a:r>
              <a:rPr lang="en-IN" sz="2200" dirty="0" err="1" smtClean="0"/>
              <a:t>btn</a:t>
            </a:r>
            <a:r>
              <a:rPr lang="en-IN" sz="2200" dirty="0" smtClean="0"/>
              <a:t>-</a:t>
            </a:r>
            <a:r>
              <a:rPr lang="en-IN" sz="2200" dirty="0" err="1" smtClean="0"/>
              <a:t>group.btn</a:t>
            </a:r>
            <a:r>
              <a:rPr lang="en-IN" sz="2200" dirty="0" smtClean="0"/>
              <a:t>-group</a:t>
            </a:r>
          </a:p>
          <a:p>
            <a:pPr>
              <a:buNone/>
            </a:pPr>
            <a:r>
              <a:rPr lang="en-IN" sz="2200" dirty="0" smtClean="0"/>
              <a:t>justified.</a:t>
            </a:r>
          </a:p>
          <a:p>
            <a:pPr>
              <a:buNone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With &lt;button&gt; elements: </a:t>
            </a:r>
            <a:r>
              <a:rPr lang="en-IN" sz="2200" dirty="0" smtClean="0">
                <a:solidFill>
                  <a:schemeClr val="tx1"/>
                </a:solidFill>
              </a:rPr>
              <a:t>J</a:t>
            </a:r>
            <a:r>
              <a:rPr lang="en-IN" sz="2200" dirty="0" smtClean="0"/>
              <a:t>ustified button groups with  </a:t>
            </a:r>
          </a:p>
          <a:p>
            <a:pPr>
              <a:buNone/>
            </a:pPr>
            <a:r>
              <a:rPr lang="en-IN" sz="2200" dirty="0" smtClean="0"/>
              <a:t>&lt;button&gt; elements, must wrap each button in a button group. </a:t>
            </a:r>
            <a:endParaRPr lang="en-IN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3" descr="C:\Users\Sairam\Desktop\Components · Bootstr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5517" y="1521863"/>
            <a:ext cx="2771775" cy="1247775"/>
          </a:xfrm>
          <a:prstGeom prst="rect">
            <a:avLst/>
          </a:prstGeom>
          <a:noFill/>
        </p:spPr>
      </p:pic>
      <p:pic>
        <p:nvPicPr>
          <p:cNvPr id="9" name="Picture 2" descr="C:\Users\Sairam\Desktop\Components · Bootstr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7766" y="4149969"/>
            <a:ext cx="3502856" cy="14479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837" y="225083"/>
            <a:ext cx="10438228" cy="616164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000" b="1" dirty="0" smtClean="0">
                <a:solidFill>
                  <a:schemeClr val="accent1">
                    <a:lumMod val="75000"/>
                  </a:schemeClr>
                </a:solidFill>
              </a:rPr>
              <a:t>Button dropdowns: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/>
              <a:t>Use any button to trigger a dropdown menu by placing it within a .</a:t>
            </a:r>
            <a:r>
              <a:rPr lang="en-IN" sz="2400" dirty="0" err="1" smtClean="0"/>
              <a:t>btn</a:t>
            </a:r>
            <a:r>
              <a:rPr lang="en-IN" sz="2400" dirty="0" smtClean="0"/>
              <a:t>-group and providing the proper menu markup.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Single button dropdowns: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/>
              <a:t>Turn a button into a dropdown toggle with some markup changes.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Split button dropdowns: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create split button dropdowns with the same markup changes, only with a separate button.</a:t>
            </a:r>
          </a:p>
          <a:p>
            <a:pPr>
              <a:buFont typeface="Wingdings" pitchFamily="2" charset="2"/>
              <a:buChar char="Ø"/>
            </a:pP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3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 descr="C:\Users\Sairam\Desktop\Components · Bootstr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253" y="2686930"/>
            <a:ext cx="7526214" cy="900331"/>
          </a:xfrm>
          <a:prstGeom prst="rect">
            <a:avLst/>
          </a:prstGeom>
          <a:noFill/>
        </p:spPr>
      </p:pic>
      <p:pic>
        <p:nvPicPr>
          <p:cNvPr id="6" name="Picture 3" descr="C:\Users\Sairam\Desktop\Components · Bootstr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5403" y="5106010"/>
            <a:ext cx="7512148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2426</TotalTime>
  <Words>2800</Words>
  <Application>Microsoft Office PowerPoint</Application>
  <PresentationFormat>Widescreen</PresentationFormat>
  <Paragraphs>550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Corbel</vt:lpstr>
      <vt:lpstr>Wingdings</vt:lpstr>
      <vt:lpstr>Depth</vt:lpstr>
      <vt:lpstr>Bootstrap Components </vt:lpstr>
      <vt:lpstr>Glyphicons </vt:lpstr>
      <vt:lpstr>Dropdowns</vt:lpstr>
      <vt:lpstr>Dropup </vt:lpstr>
      <vt:lpstr>Button Groups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Navs</vt:lpstr>
      <vt:lpstr>Pills: </vt:lpstr>
      <vt:lpstr>Justified: </vt:lpstr>
      <vt:lpstr>Using dropdowns: Add dropdown menus for tabs and pills by using this syntax classes:  Tabs with dropdowns:            </vt:lpstr>
      <vt:lpstr>Pills with dropdowns:</vt:lpstr>
      <vt:lpstr>Navbar </vt:lpstr>
      <vt:lpstr>Inverted navbar </vt:lpstr>
      <vt:lpstr>Navbar Brand image </vt:lpstr>
      <vt:lpstr>PowerPoint Presentation</vt:lpstr>
      <vt:lpstr>Fixed Navigation Bar  </vt:lpstr>
      <vt:lpstr>Breadcrumbs </vt:lpstr>
      <vt:lpstr>Pagination </vt:lpstr>
      <vt:lpstr>Active State   </vt:lpstr>
      <vt:lpstr>Pagination Sizing </vt:lpstr>
      <vt:lpstr>Pager </vt:lpstr>
      <vt:lpstr>Labels </vt:lpstr>
      <vt:lpstr>Badges </vt:lpstr>
      <vt:lpstr>Jumbotron </vt:lpstr>
      <vt:lpstr>Page header </vt:lpstr>
      <vt:lpstr>Thumbnails </vt:lpstr>
      <vt:lpstr>Adding Custom Content </vt:lpstr>
      <vt:lpstr>Syntax:</vt:lpstr>
      <vt:lpstr>Alerts </vt:lpstr>
      <vt:lpstr>Dismissible alerts </vt:lpstr>
      <vt:lpstr>Links in alerts </vt:lpstr>
      <vt:lpstr>Animated Alerts </vt:lpstr>
      <vt:lpstr>Progress bars </vt:lpstr>
      <vt:lpstr>Progress Bar With Label  A progress bar with a label looks like this:   Remove the .sr-only class form the progress bar to show a visible percentage.  Syntax:</vt:lpstr>
      <vt:lpstr>Colored Progress Bars </vt:lpstr>
      <vt:lpstr>Striped Progress Bars </vt:lpstr>
      <vt:lpstr>Media Objects </vt:lpstr>
      <vt:lpstr>Basic Media Object </vt:lpstr>
      <vt:lpstr>PowerPoint Presentation</vt:lpstr>
      <vt:lpstr>Top, Middle or Bottom Alignment </vt:lpstr>
      <vt:lpstr>Nesting Media Objects </vt:lpstr>
      <vt:lpstr>Another Example of Nesting </vt:lpstr>
      <vt:lpstr>List Groups </vt:lpstr>
      <vt:lpstr>List Group With Badges </vt:lpstr>
      <vt:lpstr>List Group With Linked Items </vt:lpstr>
      <vt:lpstr>Active State </vt:lpstr>
      <vt:lpstr>Disabled Item </vt:lpstr>
      <vt:lpstr>Contextual Classes </vt:lpstr>
      <vt:lpstr>Custom Content </vt:lpstr>
      <vt:lpstr>PowerPoint Presentation</vt:lpstr>
      <vt:lpstr>Panels </vt:lpstr>
      <vt:lpstr>Panel Heading </vt:lpstr>
      <vt:lpstr>Panel Footer </vt:lpstr>
      <vt:lpstr>Panel Group </vt:lpstr>
      <vt:lpstr>Panels with Contextual Classes </vt:lpstr>
      <vt:lpstr>Responsive embed </vt:lpstr>
      <vt:lpstr>Wells </vt:lpstr>
      <vt:lpstr>Modal </vt:lpstr>
      <vt:lpstr>Example Explanation </vt:lpstr>
      <vt:lpstr>Model size </vt:lpstr>
      <vt:lpstr>Scrollspy </vt:lpstr>
      <vt:lpstr>PowerPoint Presentation</vt:lpstr>
      <vt:lpstr>PowerPoint Presentation</vt:lpstr>
      <vt:lpstr>Carousel </vt:lpstr>
      <vt:lpstr>PowerPoint Presentation</vt:lpstr>
      <vt:lpstr>PowerPoint Presentation</vt:lpstr>
      <vt:lpstr>Affix 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Prabakaran Kathirvel</cp:lastModifiedBy>
  <cp:revision>316</cp:revision>
  <dcterms:created xsi:type="dcterms:W3CDTF">2017-03-02T15:29:27Z</dcterms:created>
  <dcterms:modified xsi:type="dcterms:W3CDTF">2017-04-27T02:21:26Z</dcterms:modified>
</cp:coreProperties>
</file>