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8" r:id="rId3"/>
    <p:sldId id="292" r:id="rId4"/>
    <p:sldId id="279" r:id="rId5"/>
    <p:sldId id="280" r:id="rId6"/>
    <p:sldId id="277" r:id="rId7"/>
    <p:sldId id="288" r:id="rId8"/>
    <p:sldId id="276" r:id="rId9"/>
    <p:sldId id="283" r:id="rId10"/>
    <p:sldId id="284" r:id="rId11"/>
    <p:sldId id="285" r:id="rId12"/>
    <p:sldId id="287" r:id="rId13"/>
    <p:sldId id="286" r:id="rId14"/>
    <p:sldId id="289" r:id="rId15"/>
    <p:sldId id="290" r:id="rId16"/>
    <p:sldId id="291" r:id="rId17"/>
    <p:sldId id="281" r:id="rId18"/>
    <p:sldId id="278"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DBFF"/>
    <a:srgbClr val="4FD1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snapToGrid="0">
      <p:cViewPr varScale="1">
        <p:scale>
          <a:sx n="66" d="100"/>
          <a:sy n="66" d="100"/>
        </p:scale>
        <p:origin x="6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4AD02-085E-4CC2-94BE-A9BED0458244}" type="datetimeFigureOut">
              <a:rPr lang="en-US" smtClean="0"/>
              <a:t>7/12/2018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49B0E-FC90-4089-931B-35551B580ED4}" type="slidenum">
              <a:rPr lang="en-US" smtClean="0"/>
              <a:t>‹#›</a:t>
            </a:fld>
            <a:endParaRPr lang="en-US"/>
          </a:p>
        </p:txBody>
      </p:sp>
    </p:spTree>
    <p:extLst>
      <p:ext uri="{BB962C8B-B14F-4D97-AF65-F5344CB8AC3E}">
        <p14:creationId xmlns:p14="http://schemas.microsoft.com/office/powerpoint/2010/main" val="225526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5D96-0707-4BDA-8C33-82E4FBDEA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0ED5BE-C90F-4B95-8AEB-669108D57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E2F14-0CF3-42EF-9B63-4CD19134237C}"/>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5" name="Footer Placeholder 4">
            <a:extLst>
              <a:ext uri="{FF2B5EF4-FFF2-40B4-BE49-F238E27FC236}">
                <a16:creationId xmlns:a16="http://schemas.microsoft.com/office/drawing/2014/main" id="{6C0F8C89-DEEB-4C8B-A015-F32C233EC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A6B1A-9119-438D-B69F-955E80EF5F73}"/>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53832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57F-4A83-44BB-9961-F128E7E72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74632-A2D9-4F39-BB39-338552559C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171C4-74D0-4065-8598-E56654FBC845}"/>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5" name="Footer Placeholder 4">
            <a:extLst>
              <a:ext uri="{FF2B5EF4-FFF2-40B4-BE49-F238E27FC236}">
                <a16:creationId xmlns:a16="http://schemas.microsoft.com/office/drawing/2014/main" id="{DEF0F3B2-A2A8-4760-B43F-F55A29155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C4F8-8B28-4AF1-B840-D366610FEFD8}"/>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129172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C4536-95FA-43F0-BA42-AF79DFE36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C8879C-0A78-4C10-8256-0C11D89307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EB49B-2102-477C-90CA-00ED69892F65}"/>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5" name="Footer Placeholder 4">
            <a:extLst>
              <a:ext uri="{FF2B5EF4-FFF2-40B4-BE49-F238E27FC236}">
                <a16:creationId xmlns:a16="http://schemas.microsoft.com/office/drawing/2014/main" id="{F5E64945-240D-4921-8CA1-8E80B8238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F9374-5E4F-4E74-831E-9A0DB4E3AA37}"/>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11765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84F7-6124-4640-AFBD-A2D2491AC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B2A95-4349-45D0-A8C6-F23CAEE540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923A-0F06-49ED-8C12-676B5581B6BC}"/>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5" name="Footer Placeholder 4">
            <a:extLst>
              <a:ext uri="{FF2B5EF4-FFF2-40B4-BE49-F238E27FC236}">
                <a16:creationId xmlns:a16="http://schemas.microsoft.com/office/drawing/2014/main" id="{862903DD-E7AC-4AA9-A68D-19114D65B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7C11C-E761-47AF-931D-38D9A9541664}"/>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131353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8BAA-64FB-4043-BBE6-E1C4FAD31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BB3A39-D50A-40F6-9948-409A0DB81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1F8F40-67C5-4DE1-A9C9-CE1ED3550598}"/>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5" name="Footer Placeholder 4">
            <a:extLst>
              <a:ext uri="{FF2B5EF4-FFF2-40B4-BE49-F238E27FC236}">
                <a16:creationId xmlns:a16="http://schemas.microsoft.com/office/drawing/2014/main" id="{6C475BE6-935E-46B7-8D56-5BBFC9535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BFF0E-01B5-465E-8433-A309DACEC0AB}"/>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186059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DDF9-2B3C-4361-AA06-61120A08C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21EBB-3C66-469E-84E1-EF99AE2ED1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57C998-67E1-46D7-806C-B84A4F492B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EA1C50-E30F-4AE1-BA2E-7A61B72A9953}"/>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6" name="Footer Placeholder 5">
            <a:extLst>
              <a:ext uri="{FF2B5EF4-FFF2-40B4-BE49-F238E27FC236}">
                <a16:creationId xmlns:a16="http://schemas.microsoft.com/office/drawing/2014/main" id="{9C3CDA98-750F-4BDA-AD5E-C8DF6E0DF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013DF-CFC4-4BF7-B9FB-DA2163D435C7}"/>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301064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66F3-5AD5-4489-867B-585D8CF9C8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38A6E-00A8-4C64-866A-5E8B2E072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507F29-83F7-4349-97D9-DA138DEC53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375DBF-DE36-4224-AADE-C9B47BEA1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61F828-94DA-4103-80F1-52D22C210B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71ED2-DA90-4814-99CB-5222AEEDAF1B}"/>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8" name="Footer Placeholder 7">
            <a:extLst>
              <a:ext uri="{FF2B5EF4-FFF2-40B4-BE49-F238E27FC236}">
                <a16:creationId xmlns:a16="http://schemas.microsoft.com/office/drawing/2014/main" id="{8ED11C9C-38B0-47CB-BD14-0D6B4F030C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83AFE-09B9-4454-9376-E08F212D914C}"/>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365329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5244-0267-4F38-9338-C02279F15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521AE7-4548-456D-AFA8-77CF732A7242}"/>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4" name="Footer Placeholder 3">
            <a:extLst>
              <a:ext uri="{FF2B5EF4-FFF2-40B4-BE49-F238E27FC236}">
                <a16:creationId xmlns:a16="http://schemas.microsoft.com/office/drawing/2014/main" id="{638B0627-F9ED-4F33-84E1-458CBFD886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874D1-AF7D-4FAB-AFB1-25ADE470E806}"/>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387457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69459-09F3-4410-82DC-C46CB7DD41F1}"/>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3" name="Footer Placeholder 2">
            <a:extLst>
              <a:ext uri="{FF2B5EF4-FFF2-40B4-BE49-F238E27FC236}">
                <a16:creationId xmlns:a16="http://schemas.microsoft.com/office/drawing/2014/main" id="{9C5BE2C0-B867-46BD-A5EE-9273A31A0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AA96F-6B8F-4C1B-B258-1240E6E02D4C}"/>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308133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3E65-451E-474C-AF5A-7EBA9CB1F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76CFE8-5B9B-42F1-A2F1-9A2FC548E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CA9B6-A1B0-4559-BD55-2F2AEFBD1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05A15-0DF9-449C-82F6-E62AD9C90F23}"/>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6" name="Footer Placeholder 5">
            <a:extLst>
              <a:ext uri="{FF2B5EF4-FFF2-40B4-BE49-F238E27FC236}">
                <a16:creationId xmlns:a16="http://schemas.microsoft.com/office/drawing/2014/main" id="{E778AE6C-99A3-4AEB-8377-7674203A7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63837-3603-4543-A506-952D25296055}"/>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216015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8CBE-18B3-4DF4-B1ED-AA62860B9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097BA8-7E00-4213-98D5-BE63CB893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9E908-181D-48B8-8262-122398A2E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E9501C-7755-41DE-B71E-3B42C35B98A6}"/>
              </a:ext>
            </a:extLst>
          </p:cNvPr>
          <p:cNvSpPr>
            <a:spLocks noGrp="1"/>
          </p:cNvSpPr>
          <p:nvPr>
            <p:ph type="dt" sz="half" idx="10"/>
          </p:nvPr>
        </p:nvSpPr>
        <p:spPr/>
        <p:txBody>
          <a:bodyPr/>
          <a:lstStyle/>
          <a:p>
            <a:fld id="{9040EB32-F5B1-4C62-B819-5CC640A8F5E5}" type="datetimeFigureOut">
              <a:rPr lang="en-US" smtClean="0"/>
              <a:t>7/12/2018</a:t>
            </a:fld>
            <a:endParaRPr lang="en-US"/>
          </a:p>
        </p:txBody>
      </p:sp>
      <p:sp>
        <p:nvSpPr>
          <p:cNvPr id="6" name="Footer Placeholder 5">
            <a:extLst>
              <a:ext uri="{FF2B5EF4-FFF2-40B4-BE49-F238E27FC236}">
                <a16:creationId xmlns:a16="http://schemas.microsoft.com/office/drawing/2014/main" id="{E75F3C56-0436-45DF-BC96-C2A9C783C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8AA07-3B97-42BB-83AD-E179F2988435}"/>
              </a:ext>
            </a:extLst>
          </p:cNvPr>
          <p:cNvSpPr>
            <a:spLocks noGrp="1"/>
          </p:cNvSpPr>
          <p:nvPr>
            <p:ph type="sldNum" sz="quarter" idx="12"/>
          </p:nvPr>
        </p:nvSpPr>
        <p:spPr/>
        <p:txBody>
          <a:bodyPr/>
          <a:lstStyle/>
          <a:p>
            <a:fld id="{F079F7B5-9924-4C92-8080-E10A19427F80}" type="slidenum">
              <a:rPr lang="en-US" smtClean="0"/>
              <a:t>‹#›</a:t>
            </a:fld>
            <a:endParaRPr lang="en-US"/>
          </a:p>
        </p:txBody>
      </p:sp>
    </p:spTree>
    <p:extLst>
      <p:ext uri="{BB962C8B-B14F-4D97-AF65-F5344CB8AC3E}">
        <p14:creationId xmlns:p14="http://schemas.microsoft.com/office/powerpoint/2010/main" val="406111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5A5BD-D96A-47FB-9A65-B65C4668F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0A2565-55C9-4FA6-B91C-AD948BCB6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6C565-8E9B-4430-A428-D4F7DC28F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0EB32-F5B1-4C62-B819-5CC640A8F5E5}" type="datetimeFigureOut">
              <a:rPr lang="en-US" smtClean="0"/>
              <a:t>7/12/2018</a:t>
            </a:fld>
            <a:endParaRPr lang="en-US"/>
          </a:p>
        </p:txBody>
      </p:sp>
      <p:sp>
        <p:nvSpPr>
          <p:cNvPr id="5" name="Footer Placeholder 4">
            <a:extLst>
              <a:ext uri="{FF2B5EF4-FFF2-40B4-BE49-F238E27FC236}">
                <a16:creationId xmlns:a16="http://schemas.microsoft.com/office/drawing/2014/main" id="{109DF43C-4670-4752-B9A3-FD61B9D51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38E18-D4C9-44BF-99FB-CC681A766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9F7B5-9924-4C92-8080-E10A19427F80}" type="slidenum">
              <a:rPr lang="en-US" smtClean="0"/>
              <a:t>‹#›</a:t>
            </a:fld>
            <a:endParaRPr lang="en-US"/>
          </a:p>
        </p:txBody>
      </p:sp>
      <p:sp>
        <p:nvSpPr>
          <p:cNvPr id="7" name="Slide Number Placeholder 3">
            <a:extLst>
              <a:ext uri="{FF2B5EF4-FFF2-40B4-BE49-F238E27FC236}">
                <a16:creationId xmlns:a16="http://schemas.microsoft.com/office/drawing/2014/main" id="{74DB8D02-A110-4A7B-82AF-73C00A001EE1}"/>
              </a:ext>
            </a:extLst>
          </p:cNvPr>
          <p:cNvSpPr txBox="1">
            <a:spLocks/>
          </p:cNvSpPr>
          <p:nvPr userDrawn="1"/>
        </p:nvSpPr>
        <p:spPr>
          <a:xfrm>
            <a:off x="11829288" y="6520624"/>
            <a:ext cx="457200" cy="2238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45889D-2804-411A-8776-1CBC262C4025}" type="slidenum">
              <a:rPr lang="en-US" altLang="en-US" sz="1000" smtClean="0"/>
              <a:pPr/>
              <a:t>‹#›</a:t>
            </a:fld>
            <a:endParaRPr lang="en-US" altLang="en-US" sz="1000" dirty="0"/>
          </a:p>
        </p:txBody>
      </p:sp>
    </p:spTree>
    <p:extLst>
      <p:ext uri="{BB962C8B-B14F-4D97-AF65-F5344CB8AC3E}">
        <p14:creationId xmlns:p14="http://schemas.microsoft.com/office/powerpoint/2010/main" val="1462452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gif"/><Relationship Id="rId5" Type="http://schemas.openxmlformats.org/officeDocument/2006/relationships/image" Target="../media/image4.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3E12278-292B-41BA-B21A-C6D00BE8F58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98775" y="386762"/>
            <a:ext cx="4317614" cy="950574"/>
          </a:xfrm>
          <a:prstGeom prst="rect">
            <a:avLst/>
          </a:prstGeom>
        </p:spPr>
      </p:pic>
      <p:sp>
        <p:nvSpPr>
          <p:cNvPr id="5" name="Title 1">
            <a:extLst>
              <a:ext uri="{FF2B5EF4-FFF2-40B4-BE49-F238E27FC236}">
                <a16:creationId xmlns:a16="http://schemas.microsoft.com/office/drawing/2014/main" id="{7D4E7E2E-ECFF-44B0-B6D9-7FEC717B76E1}"/>
              </a:ext>
            </a:extLst>
          </p:cNvPr>
          <p:cNvSpPr>
            <a:spLocks noGrp="1"/>
          </p:cNvSpPr>
          <p:nvPr>
            <p:ph type="ctrTitle"/>
          </p:nvPr>
        </p:nvSpPr>
        <p:spPr>
          <a:xfrm>
            <a:off x="2130552" y="2817504"/>
            <a:ext cx="7543800" cy="2229984"/>
          </a:xfrm>
        </p:spPr>
        <p:txBody>
          <a:bodyPr>
            <a:normAutofit/>
          </a:bodyPr>
          <a:lstStyle/>
          <a:p>
            <a:pPr algn="ctr"/>
            <a:r>
              <a:rPr lang="en-GB" sz="4800" b="1" dirty="0"/>
              <a:t>Accounting Hub</a:t>
            </a:r>
            <a:br>
              <a:rPr lang="en-GB" sz="4800" b="1" dirty="0"/>
            </a:br>
            <a:br>
              <a:rPr lang="en-GB" sz="4800" b="1" dirty="0"/>
            </a:br>
            <a:r>
              <a:rPr lang="en-GB" sz="3600" dirty="0"/>
              <a:t>An Overview</a:t>
            </a:r>
            <a:endParaRPr lang="en-GB" sz="4800" dirty="0"/>
          </a:p>
        </p:txBody>
      </p:sp>
    </p:spTree>
    <p:extLst>
      <p:ext uri="{BB962C8B-B14F-4D97-AF65-F5344CB8AC3E}">
        <p14:creationId xmlns:p14="http://schemas.microsoft.com/office/powerpoint/2010/main" val="379978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5941FCF9-601D-4BEB-BAD4-BE5EA415836A}"/>
              </a:ext>
            </a:extLst>
          </p:cNvPr>
          <p:cNvSpPr txBox="1">
            <a:spLocks/>
          </p:cNvSpPr>
          <p:nvPr/>
        </p:nvSpPr>
        <p:spPr>
          <a:xfrm>
            <a:off x="220570" y="388605"/>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100" normalizeH="0" baseline="0" noProof="0" dirty="0">
              <a:ln>
                <a:noFill/>
              </a:ln>
              <a:solidFill>
                <a:srgbClr val="2F2B20"/>
              </a:solidFill>
              <a:effectLst/>
              <a:uLnTx/>
              <a:uFillTx/>
              <a:latin typeface="Cambria"/>
              <a:ea typeface="+mj-ea"/>
              <a:cs typeface="+mj-cs"/>
            </a:endParaRPr>
          </a:p>
        </p:txBody>
      </p:sp>
      <p:sp>
        <p:nvSpPr>
          <p:cNvPr id="42" name="Rectangle 41">
            <a:extLst>
              <a:ext uri="{FF2B5EF4-FFF2-40B4-BE49-F238E27FC236}">
                <a16:creationId xmlns:a16="http://schemas.microsoft.com/office/drawing/2014/main" id="{C36BE7CF-695E-48C4-942F-3436E302F118}"/>
              </a:ext>
            </a:extLst>
          </p:cNvPr>
          <p:cNvSpPr/>
          <p:nvPr/>
        </p:nvSpPr>
        <p:spPr bwMode="auto">
          <a:xfrm>
            <a:off x="2600350" y="2202209"/>
            <a:ext cx="3379073" cy="1320775"/>
          </a:xfrm>
          <a:prstGeom prst="rect">
            <a:avLst/>
          </a:prstGeom>
          <a:solidFill>
            <a:srgbClr val="C89F5D">
              <a:lumMod val="75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rgbClr val="2F2B20"/>
                </a:solidFill>
                <a:effectLst/>
                <a:uLnTx/>
                <a:uFillTx/>
                <a:ea typeface="ＭＳ Ｐゴシック" pitchFamily="1" charset="-128"/>
              </a:rPr>
              <a:t>Channels</a:t>
            </a:r>
          </a:p>
        </p:txBody>
      </p:sp>
      <p:sp>
        <p:nvSpPr>
          <p:cNvPr id="43" name="Rectangle 42">
            <a:extLst>
              <a:ext uri="{FF2B5EF4-FFF2-40B4-BE49-F238E27FC236}">
                <a16:creationId xmlns:a16="http://schemas.microsoft.com/office/drawing/2014/main" id="{B4A41045-3782-40B9-A66E-F97772C28497}"/>
              </a:ext>
            </a:extLst>
          </p:cNvPr>
          <p:cNvSpPr/>
          <p:nvPr/>
        </p:nvSpPr>
        <p:spPr bwMode="auto">
          <a:xfrm>
            <a:off x="6398624" y="2706265"/>
            <a:ext cx="3136886" cy="818865"/>
          </a:xfrm>
          <a:prstGeom prst="rect">
            <a:avLst/>
          </a:prstGeom>
          <a:solidFill>
            <a:srgbClr val="9CBEBD">
              <a:lumMod val="20000"/>
              <a:lumOff val="8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rgbClr val="2F2B20"/>
                </a:solidFill>
                <a:effectLst/>
                <a:uLnTx/>
                <a:uFillTx/>
                <a:ea typeface="ＭＳ Ｐゴシック" pitchFamily="1" charset="-128"/>
              </a:rPr>
              <a:t>Gateways</a:t>
            </a:r>
          </a:p>
        </p:txBody>
      </p:sp>
      <p:sp>
        <p:nvSpPr>
          <p:cNvPr id="44" name="Rectangle 43">
            <a:extLst>
              <a:ext uri="{FF2B5EF4-FFF2-40B4-BE49-F238E27FC236}">
                <a16:creationId xmlns:a16="http://schemas.microsoft.com/office/drawing/2014/main" id="{9DD9C5E3-CEB5-4F59-BD69-25E8AB2D9421}"/>
              </a:ext>
            </a:extLst>
          </p:cNvPr>
          <p:cNvSpPr/>
          <p:nvPr/>
        </p:nvSpPr>
        <p:spPr bwMode="auto">
          <a:xfrm>
            <a:off x="4253544" y="3066305"/>
            <a:ext cx="882170"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sp>
        <p:nvSpPr>
          <p:cNvPr id="45" name="Rectangle 44">
            <a:extLst>
              <a:ext uri="{FF2B5EF4-FFF2-40B4-BE49-F238E27FC236}">
                <a16:creationId xmlns:a16="http://schemas.microsoft.com/office/drawing/2014/main" id="{54F7D885-449A-4E7F-B7D4-1C9515408697}"/>
              </a:ext>
            </a:extLst>
          </p:cNvPr>
          <p:cNvSpPr/>
          <p:nvPr/>
        </p:nvSpPr>
        <p:spPr bwMode="auto">
          <a:xfrm>
            <a:off x="5202661" y="3066305"/>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sp>
        <p:nvSpPr>
          <p:cNvPr id="46" name="Rectangle 45">
            <a:extLst>
              <a:ext uri="{FF2B5EF4-FFF2-40B4-BE49-F238E27FC236}">
                <a16:creationId xmlns:a16="http://schemas.microsoft.com/office/drawing/2014/main" id="{9FCB4B33-0982-4B85-B958-D5AFC2E5A41B}"/>
              </a:ext>
            </a:extLst>
          </p:cNvPr>
          <p:cNvSpPr/>
          <p:nvPr/>
        </p:nvSpPr>
        <p:spPr bwMode="auto">
          <a:xfrm>
            <a:off x="3213489" y="2584346"/>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sp>
        <p:nvSpPr>
          <p:cNvPr id="47" name="Rectangle 46">
            <a:extLst>
              <a:ext uri="{FF2B5EF4-FFF2-40B4-BE49-F238E27FC236}">
                <a16:creationId xmlns:a16="http://schemas.microsoft.com/office/drawing/2014/main" id="{8DB3E16F-7A02-4233-AF96-EE503C5175D2}"/>
              </a:ext>
            </a:extLst>
          </p:cNvPr>
          <p:cNvSpPr/>
          <p:nvPr/>
        </p:nvSpPr>
        <p:spPr bwMode="auto">
          <a:xfrm>
            <a:off x="3983363" y="2584346"/>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sp>
        <p:nvSpPr>
          <p:cNvPr id="48" name="Rectangle 47">
            <a:extLst>
              <a:ext uri="{FF2B5EF4-FFF2-40B4-BE49-F238E27FC236}">
                <a16:creationId xmlns:a16="http://schemas.microsoft.com/office/drawing/2014/main" id="{9C87EE01-8CCC-42CF-A60B-4179209AC472}"/>
              </a:ext>
            </a:extLst>
          </p:cNvPr>
          <p:cNvSpPr/>
          <p:nvPr/>
        </p:nvSpPr>
        <p:spPr bwMode="auto">
          <a:xfrm>
            <a:off x="6869446" y="3104325"/>
            <a:ext cx="1091324" cy="300251"/>
          </a:xfrm>
          <a:prstGeom prst="rect">
            <a:avLst/>
          </a:prstGeom>
          <a:solidFill>
            <a:srgbClr val="9CBEBD">
              <a:lumMod val="60000"/>
              <a:lumOff val="4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sp>
        <p:nvSpPr>
          <p:cNvPr id="49" name="Rectangle 48">
            <a:extLst>
              <a:ext uri="{FF2B5EF4-FFF2-40B4-BE49-F238E27FC236}">
                <a16:creationId xmlns:a16="http://schemas.microsoft.com/office/drawing/2014/main" id="{761AB1DA-E5B4-4E18-A3F0-E88543F351E3}"/>
              </a:ext>
            </a:extLst>
          </p:cNvPr>
          <p:cNvSpPr/>
          <p:nvPr/>
        </p:nvSpPr>
        <p:spPr bwMode="auto">
          <a:xfrm>
            <a:off x="8012559" y="3104325"/>
            <a:ext cx="718083" cy="300251"/>
          </a:xfrm>
          <a:prstGeom prst="rect">
            <a:avLst/>
          </a:prstGeom>
          <a:solidFill>
            <a:srgbClr val="9CBEBD">
              <a:lumMod val="60000"/>
              <a:lumOff val="4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cxnSp>
        <p:nvCxnSpPr>
          <p:cNvPr id="50" name="Straight Arrow Connector 49">
            <a:extLst>
              <a:ext uri="{FF2B5EF4-FFF2-40B4-BE49-F238E27FC236}">
                <a16:creationId xmlns:a16="http://schemas.microsoft.com/office/drawing/2014/main" id="{731433F5-602E-4C82-944F-F5B8E4F94BA0}"/>
              </a:ext>
            </a:extLst>
          </p:cNvPr>
          <p:cNvCxnSpPr>
            <a:stCxn id="46" idx="2"/>
            <a:endCxn id="54" idx="0"/>
          </p:cNvCxnSpPr>
          <p:nvPr/>
        </p:nvCxnSpPr>
        <p:spPr bwMode="auto">
          <a:xfrm>
            <a:off x="3572531" y="2884597"/>
            <a:ext cx="258983" cy="181708"/>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51" name="Straight Arrow Connector 50">
            <a:extLst>
              <a:ext uri="{FF2B5EF4-FFF2-40B4-BE49-F238E27FC236}">
                <a16:creationId xmlns:a16="http://schemas.microsoft.com/office/drawing/2014/main" id="{6D793741-05C1-44FE-A929-32950674F5F1}"/>
              </a:ext>
            </a:extLst>
          </p:cNvPr>
          <p:cNvCxnSpPr>
            <a:stCxn id="47" idx="2"/>
            <a:endCxn id="54" idx="0"/>
          </p:cNvCxnSpPr>
          <p:nvPr/>
        </p:nvCxnSpPr>
        <p:spPr bwMode="auto">
          <a:xfrm flipH="1">
            <a:off x="3831514" y="2884597"/>
            <a:ext cx="510891" cy="181708"/>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52" name="Rectangle 51">
            <a:extLst>
              <a:ext uri="{FF2B5EF4-FFF2-40B4-BE49-F238E27FC236}">
                <a16:creationId xmlns:a16="http://schemas.microsoft.com/office/drawing/2014/main" id="{D7803B3C-05DF-4633-B41D-F239530D91B8}"/>
              </a:ext>
            </a:extLst>
          </p:cNvPr>
          <p:cNvSpPr/>
          <p:nvPr/>
        </p:nvSpPr>
        <p:spPr bwMode="auto">
          <a:xfrm>
            <a:off x="5096940" y="4150218"/>
            <a:ext cx="2924633" cy="747520"/>
          </a:xfrm>
          <a:prstGeom prst="rect">
            <a:avLst/>
          </a:prstGeom>
          <a:solidFill>
            <a:srgbClr val="00B050"/>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rgbClr val="2F2B20"/>
                </a:solidFill>
                <a:effectLst/>
                <a:uLnTx/>
                <a:uFillTx/>
                <a:ea typeface="ＭＳ Ｐゴシック" pitchFamily="1" charset="-128"/>
              </a:rPr>
              <a:t>Unified Payment Engine</a:t>
            </a:r>
          </a:p>
        </p:txBody>
      </p:sp>
      <p:sp>
        <p:nvSpPr>
          <p:cNvPr id="53" name="Rectangle 52">
            <a:extLst>
              <a:ext uri="{FF2B5EF4-FFF2-40B4-BE49-F238E27FC236}">
                <a16:creationId xmlns:a16="http://schemas.microsoft.com/office/drawing/2014/main" id="{CE8B8E87-0AB3-4F79-A2F3-1A6E35842F67}"/>
              </a:ext>
            </a:extLst>
          </p:cNvPr>
          <p:cNvSpPr/>
          <p:nvPr/>
        </p:nvSpPr>
        <p:spPr bwMode="auto">
          <a:xfrm>
            <a:off x="5111306" y="5230338"/>
            <a:ext cx="2910267" cy="766950"/>
          </a:xfrm>
          <a:prstGeom prst="rect">
            <a:avLst/>
          </a:prstGeom>
          <a:solidFill>
            <a:srgbClr val="9FBA98"/>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rgbClr val="2F2B20"/>
                </a:solidFill>
                <a:effectLst/>
                <a:uLnTx/>
                <a:uFillTx/>
                <a:ea typeface="ＭＳ Ｐゴシック" pitchFamily="1" charset="-128"/>
              </a:rPr>
              <a:t>Universal Product Platform</a:t>
            </a:r>
          </a:p>
        </p:txBody>
      </p:sp>
      <p:sp>
        <p:nvSpPr>
          <p:cNvPr id="54" name="Rectangle 53">
            <a:extLst>
              <a:ext uri="{FF2B5EF4-FFF2-40B4-BE49-F238E27FC236}">
                <a16:creationId xmlns:a16="http://schemas.microsoft.com/office/drawing/2014/main" id="{B1FD654B-8485-41F2-9638-1B5B1B079C25}"/>
              </a:ext>
            </a:extLst>
          </p:cNvPr>
          <p:cNvSpPr/>
          <p:nvPr/>
        </p:nvSpPr>
        <p:spPr bwMode="auto">
          <a:xfrm>
            <a:off x="3472472" y="3066305"/>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sp>
        <p:nvSpPr>
          <p:cNvPr id="55" name="Rectangle 54">
            <a:extLst>
              <a:ext uri="{FF2B5EF4-FFF2-40B4-BE49-F238E27FC236}">
                <a16:creationId xmlns:a16="http://schemas.microsoft.com/office/drawing/2014/main" id="{A3BEA4F7-3A3A-457D-84A6-A794C5728067}"/>
              </a:ext>
            </a:extLst>
          </p:cNvPr>
          <p:cNvSpPr/>
          <p:nvPr/>
        </p:nvSpPr>
        <p:spPr bwMode="auto">
          <a:xfrm>
            <a:off x="2680384" y="3066304"/>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2F2B20"/>
              </a:solidFill>
              <a:effectLst/>
              <a:uLnTx/>
              <a:uFillTx/>
              <a:latin typeface="Arial" charset="0"/>
              <a:ea typeface="ＭＳ Ｐゴシック" pitchFamily="1" charset="-128"/>
            </a:endParaRPr>
          </a:p>
        </p:txBody>
      </p:sp>
      <p:cxnSp>
        <p:nvCxnSpPr>
          <p:cNvPr id="56" name="Straight Arrow Connector 55">
            <a:extLst>
              <a:ext uri="{FF2B5EF4-FFF2-40B4-BE49-F238E27FC236}">
                <a16:creationId xmlns:a16="http://schemas.microsoft.com/office/drawing/2014/main" id="{0E493E56-B20C-445D-8734-6B7FFB06449A}"/>
              </a:ext>
            </a:extLst>
          </p:cNvPr>
          <p:cNvCxnSpPr>
            <a:stCxn id="42" idx="2"/>
            <a:endCxn id="52" idx="0"/>
          </p:cNvCxnSpPr>
          <p:nvPr/>
        </p:nvCxnSpPr>
        <p:spPr bwMode="auto">
          <a:xfrm>
            <a:off x="4289887" y="3522984"/>
            <a:ext cx="2269370" cy="627234"/>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57" name="Straight Arrow Connector 56">
            <a:extLst>
              <a:ext uri="{FF2B5EF4-FFF2-40B4-BE49-F238E27FC236}">
                <a16:creationId xmlns:a16="http://schemas.microsoft.com/office/drawing/2014/main" id="{985470F1-1387-4314-A4BE-FF8AA1C93306}"/>
              </a:ext>
            </a:extLst>
          </p:cNvPr>
          <p:cNvCxnSpPr>
            <a:stCxn id="43" idx="2"/>
            <a:endCxn id="52" idx="0"/>
          </p:cNvCxnSpPr>
          <p:nvPr/>
        </p:nvCxnSpPr>
        <p:spPr bwMode="auto">
          <a:xfrm flipH="1">
            <a:off x="6559257" y="3525130"/>
            <a:ext cx="1407810" cy="625088"/>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58" name="Straight Arrow Connector 57">
            <a:extLst>
              <a:ext uri="{FF2B5EF4-FFF2-40B4-BE49-F238E27FC236}">
                <a16:creationId xmlns:a16="http://schemas.microsoft.com/office/drawing/2014/main" id="{7BC6479C-F3B8-4A79-9AAB-9721DC3DEB77}"/>
              </a:ext>
            </a:extLst>
          </p:cNvPr>
          <p:cNvCxnSpPr>
            <a:stCxn id="52" idx="2"/>
            <a:endCxn id="53" idx="0"/>
          </p:cNvCxnSpPr>
          <p:nvPr/>
        </p:nvCxnSpPr>
        <p:spPr bwMode="auto">
          <a:xfrm>
            <a:off x="6559257" y="4897738"/>
            <a:ext cx="7183" cy="332600"/>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2" name="Title 1">
            <a:extLst>
              <a:ext uri="{FF2B5EF4-FFF2-40B4-BE49-F238E27FC236}">
                <a16:creationId xmlns:a16="http://schemas.microsoft.com/office/drawing/2014/main" id="{009314A8-6D9E-41CA-BD9B-82E24E367D5D}"/>
              </a:ext>
            </a:extLst>
          </p:cNvPr>
          <p:cNvSpPr>
            <a:spLocks noGrp="1"/>
          </p:cNvSpPr>
          <p:nvPr>
            <p:ph type="title"/>
          </p:nvPr>
        </p:nvSpPr>
        <p:spPr/>
        <p:txBody>
          <a:bodyPr/>
          <a:lstStyle/>
          <a:p>
            <a:r>
              <a:rPr lang="en-GB" spc="-100" dirty="0">
                <a:solidFill>
                  <a:srgbClr val="2F2B20"/>
                </a:solidFill>
                <a:latin typeface="Cambria"/>
              </a:rPr>
              <a:t>Payments Systems - Utopia</a:t>
            </a:r>
            <a:endParaRPr lang="en-US" dirty="0"/>
          </a:p>
        </p:txBody>
      </p:sp>
    </p:spTree>
    <p:extLst>
      <p:ext uri="{BB962C8B-B14F-4D97-AF65-F5344CB8AC3E}">
        <p14:creationId xmlns:p14="http://schemas.microsoft.com/office/powerpoint/2010/main" val="410392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itle 1">
            <a:extLst>
              <a:ext uri="{FF2B5EF4-FFF2-40B4-BE49-F238E27FC236}">
                <a16:creationId xmlns:a16="http://schemas.microsoft.com/office/drawing/2014/main" id="{A011D861-4C1F-4BE5-A147-E18D58257D53}"/>
              </a:ext>
            </a:extLst>
          </p:cNvPr>
          <p:cNvSpPr txBox="1">
            <a:spLocks/>
          </p:cNvSpPr>
          <p:nvPr/>
        </p:nvSpPr>
        <p:spPr>
          <a:xfrm>
            <a:off x="390294"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100" normalizeH="0" baseline="0" noProof="0" dirty="0">
              <a:ln>
                <a:noFill/>
              </a:ln>
              <a:solidFill>
                <a:srgbClr val="2F2B20"/>
              </a:solidFill>
              <a:effectLst/>
              <a:uLnTx/>
              <a:uFillTx/>
              <a:latin typeface="Cambria"/>
              <a:ea typeface="+mj-ea"/>
              <a:cs typeface="+mj-cs"/>
            </a:endParaRPr>
          </a:p>
        </p:txBody>
      </p:sp>
      <p:sp>
        <p:nvSpPr>
          <p:cNvPr id="59" name="Rectangle 58">
            <a:extLst>
              <a:ext uri="{FF2B5EF4-FFF2-40B4-BE49-F238E27FC236}">
                <a16:creationId xmlns:a16="http://schemas.microsoft.com/office/drawing/2014/main" id="{D3E52E2F-9FC7-418A-9876-223C22387ADA}"/>
              </a:ext>
            </a:extLst>
          </p:cNvPr>
          <p:cNvSpPr/>
          <p:nvPr/>
        </p:nvSpPr>
        <p:spPr bwMode="auto">
          <a:xfrm>
            <a:off x="2568853" y="1628801"/>
            <a:ext cx="3379073" cy="1320775"/>
          </a:xfrm>
          <a:prstGeom prst="rect">
            <a:avLst/>
          </a:prstGeom>
          <a:solidFill>
            <a:srgbClr val="C89F5D">
              <a:lumMod val="75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rgbClr val="2F2B20"/>
                </a:solidFill>
                <a:effectLst/>
                <a:uLnTx/>
                <a:uFillTx/>
                <a:ea typeface="ＭＳ Ｐゴシック" pitchFamily="1" charset="-128"/>
              </a:rPr>
              <a:t>Channels</a:t>
            </a:r>
          </a:p>
        </p:txBody>
      </p:sp>
      <p:sp>
        <p:nvSpPr>
          <p:cNvPr id="60" name="Rectangle 59">
            <a:extLst>
              <a:ext uri="{FF2B5EF4-FFF2-40B4-BE49-F238E27FC236}">
                <a16:creationId xmlns:a16="http://schemas.microsoft.com/office/drawing/2014/main" id="{D5605199-6DFD-41ED-9BAE-79E6CA04F0E2}"/>
              </a:ext>
            </a:extLst>
          </p:cNvPr>
          <p:cNvSpPr/>
          <p:nvPr/>
        </p:nvSpPr>
        <p:spPr bwMode="auto">
          <a:xfrm>
            <a:off x="6367127" y="2132857"/>
            <a:ext cx="3136886" cy="818865"/>
          </a:xfrm>
          <a:prstGeom prst="rect">
            <a:avLst/>
          </a:prstGeom>
          <a:solidFill>
            <a:srgbClr val="9CBEBD">
              <a:lumMod val="20000"/>
              <a:lumOff val="8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1" i="0" u="none" strike="noStrike" kern="0" cap="none" spc="0" normalizeH="0" baseline="0" noProof="0" dirty="0">
                <a:ln>
                  <a:noFill/>
                </a:ln>
                <a:solidFill>
                  <a:srgbClr val="2F2B20"/>
                </a:solidFill>
                <a:effectLst/>
                <a:uLnTx/>
                <a:uFillTx/>
                <a:ea typeface="ＭＳ Ｐゴシック" pitchFamily="1" charset="-128"/>
              </a:rPr>
              <a:t>Gateways </a:t>
            </a:r>
          </a:p>
        </p:txBody>
      </p:sp>
      <p:sp>
        <p:nvSpPr>
          <p:cNvPr id="61" name="Rectangle 60">
            <a:extLst>
              <a:ext uri="{FF2B5EF4-FFF2-40B4-BE49-F238E27FC236}">
                <a16:creationId xmlns:a16="http://schemas.microsoft.com/office/drawing/2014/main" id="{4FAF3667-46E7-4896-ABF6-DC5D45208670}"/>
              </a:ext>
            </a:extLst>
          </p:cNvPr>
          <p:cNvSpPr/>
          <p:nvPr/>
        </p:nvSpPr>
        <p:spPr bwMode="auto">
          <a:xfrm>
            <a:off x="4319665" y="2492897"/>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a:ln>
                  <a:noFill/>
                </a:ln>
                <a:solidFill>
                  <a:srgbClr val="2F2B20"/>
                </a:solidFill>
                <a:effectLst/>
                <a:uLnTx/>
                <a:uFillTx/>
                <a:ea typeface="ＭＳ Ｐゴシック" pitchFamily="1" charset="-128"/>
              </a:rPr>
              <a:t>Galaxy</a:t>
            </a:r>
          </a:p>
        </p:txBody>
      </p:sp>
      <p:sp>
        <p:nvSpPr>
          <p:cNvPr id="62" name="Rectangle 61">
            <a:extLst>
              <a:ext uri="{FF2B5EF4-FFF2-40B4-BE49-F238E27FC236}">
                <a16:creationId xmlns:a16="http://schemas.microsoft.com/office/drawing/2014/main" id="{B408F10C-F6C5-49D2-BC48-A5C8F337297A}"/>
              </a:ext>
            </a:extLst>
          </p:cNvPr>
          <p:cNvSpPr/>
          <p:nvPr/>
        </p:nvSpPr>
        <p:spPr bwMode="auto">
          <a:xfrm>
            <a:off x="5136463" y="2492897"/>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a:ln>
                  <a:noFill/>
                </a:ln>
                <a:solidFill>
                  <a:srgbClr val="2F2B20"/>
                </a:solidFill>
                <a:effectLst/>
                <a:uLnTx/>
                <a:uFillTx/>
                <a:ea typeface="ＭＳ Ｐゴシック" pitchFamily="1" charset="-128"/>
              </a:rPr>
              <a:t>SOC</a:t>
            </a:r>
          </a:p>
        </p:txBody>
      </p:sp>
      <p:sp>
        <p:nvSpPr>
          <p:cNvPr id="63" name="Rectangle 62">
            <a:extLst>
              <a:ext uri="{FF2B5EF4-FFF2-40B4-BE49-F238E27FC236}">
                <a16:creationId xmlns:a16="http://schemas.microsoft.com/office/drawing/2014/main" id="{A5CE8B6E-0072-4682-AFD3-A322CBEF3F7A}"/>
              </a:ext>
            </a:extLst>
          </p:cNvPr>
          <p:cNvSpPr/>
          <p:nvPr/>
        </p:nvSpPr>
        <p:spPr bwMode="auto">
          <a:xfrm>
            <a:off x="3181992" y="2010938"/>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a:ln>
                  <a:noFill/>
                </a:ln>
                <a:solidFill>
                  <a:srgbClr val="2F2B20"/>
                </a:solidFill>
                <a:effectLst/>
                <a:uLnTx/>
                <a:uFillTx/>
                <a:ea typeface="ＭＳ Ｐゴシック" pitchFamily="1" charset="-128"/>
              </a:rPr>
              <a:t>COL</a:t>
            </a:r>
          </a:p>
        </p:txBody>
      </p:sp>
      <p:sp>
        <p:nvSpPr>
          <p:cNvPr id="64" name="Rectangle 63">
            <a:extLst>
              <a:ext uri="{FF2B5EF4-FFF2-40B4-BE49-F238E27FC236}">
                <a16:creationId xmlns:a16="http://schemas.microsoft.com/office/drawing/2014/main" id="{99311FE7-797B-4411-A1BD-CF8B80A7A6A1}"/>
              </a:ext>
            </a:extLst>
          </p:cNvPr>
          <p:cNvSpPr/>
          <p:nvPr/>
        </p:nvSpPr>
        <p:spPr bwMode="auto">
          <a:xfrm>
            <a:off x="3951866" y="2010938"/>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err="1">
                <a:ln>
                  <a:noFill/>
                </a:ln>
                <a:solidFill>
                  <a:srgbClr val="2F2B20"/>
                </a:solidFill>
                <a:effectLst/>
                <a:uLnTx/>
                <a:uFillTx/>
                <a:ea typeface="ＭＳ Ｐゴシック" pitchFamily="1" charset="-128"/>
              </a:rPr>
              <a:t>Loli</a:t>
            </a:r>
            <a:endParaRPr kumimoji="0" lang="en-GB" sz="1400" b="1" i="0" u="none" strike="noStrike" kern="0" cap="none" spc="0" normalizeH="0" baseline="0" noProof="0" dirty="0">
              <a:ln>
                <a:noFill/>
              </a:ln>
              <a:solidFill>
                <a:srgbClr val="2F2B20"/>
              </a:solidFill>
              <a:effectLst/>
              <a:uLnTx/>
              <a:uFillTx/>
              <a:ea typeface="ＭＳ Ｐゴシック" pitchFamily="1" charset="-128"/>
            </a:endParaRPr>
          </a:p>
        </p:txBody>
      </p:sp>
      <p:sp>
        <p:nvSpPr>
          <p:cNvPr id="65" name="Rectangle 64">
            <a:extLst>
              <a:ext uri="{FF2B5EF4-FFF2-40B4-BE49-F238E27FC236}">
                <a16:creationId xmlns:a16="http://schemas.microsoft.com/office/drawing/2014/main" id="{A1A6E2A7-A267-4A01-A5E8-BE6C1C2DCBEB}"/>
              </a:ext>
            </a:extLst>
          </p:cNvPr>
          <p:cNvSpPr/>
          <p:nvPr/>
        </p:nvSpPr>
        <p:spPr bwMode="auto">
          <a:xfrm>
            <a:off x="7211189" y="2530917"/>
            <a:ext cx="718083" cy="300251"/>
          </a:xfrm>
          <a:prstGeom prst="rect">
            <a:avLst/>
          </a:prstGeom>
          <a:solidFill>
            <a:srgbClr val="9CBEBD">
              <a:lumMod val="60000"/>
              <a:lumOff val="4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err="1">
                <a:ln>
                  <a:noFill/>
                </a:ln>
                <a:solidFill>
                  <a:srgbClr val="2F2B20"/>
                </a:solidFill>
                <a:effectLst/>
                <a:uLnTx/>
                <a:uFillTx/>
                <a:ea typeface="ＭＳ Ｐゴシック" pitchFamily="1" charset="-128"/>
              </a:rPr>
              <a:t>Stelink</a:t>
            </a:r>
            <a:endParaRPr kumimoji="0" lang="en-GB" sz="1400" b="1" i="0" u="none" strike="noStrike" kern="0" cap="none" spc="0" normalizeH="0" baseline="0" noProof="0" dirty="0">
              <a:ln>
                <a:noFill/>
              </a:ln>
              <a:solidFill>
                <a:srgbClr val="2F2B20"/>
              </a:solidFill>
              <a:effectLst/>
              <a:uLnTx/>
              <a:uFillTx/>
              <a:ea typeface="ＭＳ Ｐゴシック" pitchFamily="1" charset="-128"/>
            </a:endParaRPr>
          </a:p>
        </p:txBody>
      </p:sp>
      <p:sp>
        <p:nvSpPr>
          <p:cNvPr id="66" name="Rectangle 65">
            <a:extLst>
              <a:ext uri="{FF2B5EF4-FFF2-40B4-BE49-F238E27FC236}">
                <a16:creationId xmlns:a16="http://schemas.microsoft.com/office/drawing/2014/main" id="{0C9B18D9-6D83-4E91-9112-13CF414FD886}"/>
              </a:ext>
            </a:extLst>
          </p:cNvPr>
          <p:cNvSpPr/>
          <p:nvPr/>
        </p:nvSpPr>
        <p:spPr bwMode="auto">
          <a:xfrm>
            <a:off x="7981062" y="2530917"/>
            <a:ext cx="718083" cy="300251"/>
          </a:xfrm>
          <a:prstGeom prst="rect">
            <a:avLst/>
          </a:prstGeom>
          <a:solidFill>
            <a:srgbClr val="9CBEBD">
              <a:lumMod val="60000"/>
              <a:lumOff val="4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a:ln>
                  <a:noFill/>
                </a:ln>
                <a:solidFill>
                  <a:srgbClr val="2F2B20"/>
                </a:solidFill>
                <a:effectLst/>
                <a:uLnTx/>
                <a:uFillTx/>
                <a:ea typeface="ＭＳ Ｐゴシック" pitchFamily="1" charset="-128"/>
              </a:rPr>
              <a:t>ACI</a:t>
            </a:r>
          </a:p>
        </p:txBody>
      </p:sp>
      <p:cxnSp>
        <p:nvCxnSpPr>
          <p:cNvPr id="67" name="Straight Arrow Connector 66">
            <a:extLst>
              <a:ext uri="{FF2B5EF4-FFF2-40B4-BE49-F238E27FC236}">
                <a16:creationId xmlns:a16="http://schemas.microsoft.com/office/drawing/2014/main" id="{CE4C96E3-FF48-44DB-A7D0-3885DFE79BDF}"/>
              </a:ext>
            </a:extLst>
          </p:cNvPr>
          <p:cNvCxnSpPr>
            <a:stCxn id="63" idx="2"/>
            <a:endCxn id="82" idx="0"/>
          </p:cNvCxnSpPr>
          <p:nvPr/>
        </p:nvCxnSpPr>
        <p:spPr bwMode="auto">
          <a:xfrm>
            <a:off x="3541034" y="2311188"/>
            <a:ext cx="326971" cy="181708"/>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68" name="Straight Arrow Connector 67">
            <a:extLst>
              <a:ext uri="{FF2B5EF4-FFF2-40B4-BE49-F238E27FC236}">
                <a16:creationId xmlns:a16="http://schemas.microsoft.com/office/drawing/2014/main" id="{10B59AD0-D085-43C5-A653-40EEA8FD2048}"/>
              </a:ext>
            </a:extLst>
          </p:cNvPr>
          <p:cNvCxnSpPr>
            <a:stCxn id="64" idx="2"/>
            <a:endCxn id="82" idx="0"/>
          </p:cNvCxnSpPr>
          <p:nvPr/>
        </p:nvCxnSpPr>
        <p:spPr bwMode="auto">
          <a:xfrm flipH="1">
            <a:off x="3868005" y="2311188"/>
            <a:ext cx="442902" cy="181708"/>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69" name="Rectangle 68">
            <a:extLst>
              <a:ext uri="{FF2B5EF4-FFF2-40B4-BE49-F238E27FC236}">
                <a16:creationId xmlns:a16="http://schemas.microsoft.com/office/drawing/2014/main" id="{D09F967E-4607-4C20-970C-30AE1D5CFB17}"/>
              </a:ext>
            </a:extLst>
          </p:cNvPr>
          <p:cNvSpPr/>
          <p:nvPr/>
        </p:nvSpPr>
        <p:spPr bwMode="auto">
          <a:xfrm>
            <a:off x="4871576" y="3583064"/>
            <a:ext cx="2924633" cy="891536"/>
          </a:xfrm>
          <a:prstGeom prst="rect">
            <a:avLst/>
          </a:prstGeom>
          <a:solidFill>
            <a:srgbClr val="9FBA98"/>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ea typeface="ＭＳ Ｐゴシック" pitchFamily="1" charset="-128"/>
              </a:rPr>
              <a:t>Payment Engines, e.g.</a:t>
            </a:r>
          </a:p>
        </p:txBody>
      </p:sp>
      <p:sp>
        <p:nvSpPr>
          <p:cNvPr id="70" name="Rectangle 69">
            <a:extLst>
              <a:ext uri="{FF2B5EF4-FFF2-40B4-BE49-F238E27FC236}">
                <a16:creationId xmlns:a16="http://schemas.microsoft.com/office/drawing/2014/main" id="{308010FD-3571-457F-8CB7-237815A055A0}"/>
              </a:ext>
            </a:extLst>
          </p:cNvPr>
          <p:cNvSpPr/>
          <p:nvPr/>
        </p:nvSpPr>
        <p:spPr bwMode="auto">
          <a:xfrm>
            <a:off x="4904810" y="4041069"/>
            <a:ext cx="829676" cy="360040"/>
          </a:xfrm>
          <a:prstGeom prst="rect">
            <a:avLst/>
          </a:prstGeom>
          <a:solidFill>
            <a:srgbClr val="00B050"/>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50" b="1" i="0" u="none" strike="noStrike" kern="0" cap="none" spc="0" normalizeH="0" baseline="0" noProof="0" dirty="0">
                <a:ln>
                  <a:noFill/>
                </a:ln>
                <a:solidFill>
                  <a:srgbClr val="2F2B20"/>
                </a:solidFill>
                <a:effectLst/>
                <a:uLnTx/>
                <a:uFillTx/>
                <a:ea typeface="ＭＳ Ｐゴシック" pitchFamily="1" charset="-128"/>
              </a:rPr>
              <a:t>LCS (CHAPS)</a:t>
            </a:r>
          </a:p>
        </p:txBody>
      </p:sp>
      <p:sp>
        <p:nvSpPr>
          <p:cNvPr id="71" name="Rectangle 70">
            <a:extLst>
              <a:ext uri="{FF2B5EF4-FFF2-40B4-BE49-F238E27FC236}">
                <a16:creationId xmlns:a16="http://schemas.microsoft.com/office/drawing/2014/main" id="{416F9A80-A867-4364-9B96-42736648459E}"/>
              </a:ext>
            </a:extLst>
          </p:cNvPr>
          <p:cNvSpPr/>
          <p:nvPr/>
        </p:nvSpPr>
        <p:spPr bwMode="auto">
          <a:xfrm>
            <a:off x="5802694" y="4041068"/>
            <a:ext cx="994741" cy="360040"/>
          </a:xfrm>
          <a:prstGeom prst="rect">
            <a:avLst/>
          </a:prstGeom>
          <a:solidFill>
            <a:srgbClr val="00B050"/>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2F2B20"/>
                </a:solidFill>
                <a:effectLst/>
                <a:uLnTx/>
                <a:uFillTx/>
                <a:ea typeface="ＭＳ Ｐゴシック" pitchFamily="1" charset="-128"/>
              </a:rPr>
              <a:t>Common (International)</a:t>
            </a:r>
          </a:p>
        </p:txBody>
      </p:sp>
      <p:sp>
        <p:nvSpPr>
          <p:cNvPr id="72" name="Rectangle 71">
            <a:extLst>
              <a:ext uri="{FF2B5EF4-FFF2-40B4-BE49-F238E27FC236}">
                <a16:creationId xmlns:a16="http://schemas.microsoft.com/office/drawing/2014/main" id="{41AF9E27-F138-497C-9CF3-CFB75C8515C5}"/>
              </a:ext>
            </a:extLst>
          </p:cNvPr>
          <p:cNvSpPr/>
          <p:nvPr/>
        </p:nvSpPr>
        <p:spPr bwMode="auto">
          <a:xfrm>
            <a:off x="6865643" y="4041068"/>
            <a:ext cx="893928" cy="360040"/>
          </a:xfrm>
          <a:prstGeom prst="rect">
            <a:avLst/>
          </a:prstGeom>
          <a:solidFill>
            <a:srgbClr val="00B050"/>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2F2B20"/>
                </a:solidFill>
                <a:effectLst/>
                <a:uLnTx/>
                <a:uFillTx/>
                <a:ea typeface="ＭＳ Ｐゴシック" pitchFamily="1" charset="-128"/>
              </a:rPr>
              <a:t>STP</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2F2B20"/>
                </a:solidFill>
                <a:effectLst/>
                <a:uLnTx/>
                <a:uFillTx/>
                <a:ea typeface="ＭＳ Ｐゴシック" pitchFamily="1" charset="-128"/>
              </a:rPr>
              <a:t>(FPS, BACS)</a:t>
            </a:r>
          </a:p>
        </p:txBody>
      </p:sp>
      <p:sp>
        <p:nvSpPr>
          <p:cNvPr id="73" name="Rectangle 72">
            <a:extLst>
              <a:ext uri="{FF2B5EF4-FFF2-40B4-BE49-F238E27FC236}">
                <a16:creationId xmlns:a16="http://schemas.microsoft.com/office/drawing/2014/main" id="{085C8036-02D4-405C-9BEE-125ED04566FB}"/>
              </a:ext>
            </a:extLst>
          </p:cNvPr>
          <p:cNvSpPr/>
          <p:nvPr/>
        </p:nvSpPr>
        <p:spPr bwMode="auto">
          <a:xfrm>
            <a:off x="4284814" y="5229200"/>
            <a:ext cx="2838259" cy="1173269"/>
          </a:xfrm>
          <a:prstGeom prst="rect">
            <a:avLst/>
          </a:prstGeom>
          <a:solidFill>
            <a:srgbClr val="1CC6E8"/>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ea typeface="ＭＳ Ｐゴシック" pitchFamily="1" charset="-128"/>
              </a:rPr>
              <a:t>LTSB Product Platforms</a:t>
            </a:r>
          </a:p>
        </p:txBody>
      </p:sp>
      <p:sp>
        <p:nvSpPr>
          <p:cNvPr id="74" name="Rectangle 73">
            <a:extLst>
              <a:ext uri="{FF2B5EF4-FFF2-40B4-BE49-F238E27FC236}">
                <a16:creationId xmlns:a16="http://schemas.microsoft.com/office/drawing/2014/main" id="{2628D090-D2B6-4C5E-A92B-7B747A21252B}"/>
              </a:ext>
            </a:extLst>
          </p:cNvPr>
          <p:cNvSpPr/>
          <p:nvPr/>
        </p:nvSpPr>
        <p:spPr bwMode="auto">
          <a:xfrm>
            <a:off x="4427749" y="5995364"/>
            <a:ext cx="664574" cy="260890"/>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50" b="1" i="0" u="none" strike="noStrike" kern="0" cap="none" spc="0" normalizeH="0" baseline="0" noProof="0" dirty="0">
                <a:ln>
                  <a:noFill/>
                </a:ln>
                <a:solidFill>
                  <a:srgbClr val="2F2B20"/>
                </a:solidFill>
                <a:effectLst/>
                <a:uLnTx/>
                <a:uFillTx/>
                <a:ea typeface="ＭＳ Ｐゴシック" pitchFamily="1" charset="-128"/>
              </a:rPr>
              <a:t>CBS</a:t>
            </a:r>
          </a:p>
        </p:txBody>
      </p:sp>
      <p:sp>
        <p:nvSpPr>
          <p:cNvPr id="75" name="Rectangle 74">
            <a:extLst>
              <a:ext uri="{FF2B5EF4-FFF2-40B4-BE49-F238E27FC236}">
                <a16:creationId xmlns:a16="http://schemas.microsoft.com/office/drawing/2014/main" id="{3C7205F0-71F7-4D3C-B912-C2CDF7E415C2}"/>
              </a:ext>
            </a:extLst>
          </p:cNvPr>
          <p:cNvSpPr/>
          <p:nvPr/>
        </p:nvSpPr>
        <p:spPr bwMode="auto">
          <a:xfrm>
            <a:off x="5356835" y="5985316"/>
            <a:ext cx="664574" cy="260890"/>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50" b="1" i="0" u="none" strike="noStrike" kern="0" cap="none" spc="0" normalizeH="0" baseline="0" noProof="0" dirty="0">
                <a:ln>
                  <a:noFill/>
                </a:ln>
                <a:solidFill>
                  <a:srgbClr val="2F2B20"/>
                </a:solidFill>
                <a:effectLst/>
                <a:uLnTx/>
                <a:uFillTx/>
                <a:ea typeface="ＭＳ Ｐゴシック" pitchFamily="1" charset="-128"/>
              </a:rPr>
              <a:t>CAP </a:t>
            </a:r>
            <a:r>
              <a:rPr kumimoji="0" lang="en-GB" sz="800" b="1" i="0" u="none" strike="noStrike" kern="0" cap="none" spc="0" normalizeH="0" baseline="0" noProof="0" dirty="0">
                <a:ln>
                  <a:noFill/>
                </a:ln>
                <a:solidFill>
                  <a:srgbClr val="2F2B20"/>
                </a:solidFill>
                <a:effectLst/>
                <a:uLnTx/>
                <a:uFillTx/>
                <a:ea typeface="ＭＳ Ｐゴシック" pitchFamily="1" charset="-128"/>
              </a:rPr>
              <a:t>(VIA BNS)</a:t>
            </a:r>
          </a:p>
        </p:txBody>
      </p:sp>
      <p:sp>
        <p:nvSpPr>
          <p:cNvPr id="76" name="Rectangle 75">
            <a:extLst>
              <a:ext uri="{FF2B5EF4-FFF2-40B4-BE49-F238E27FC236}">
                <a16:creationId xmlns:a16="http://schemas.microsoft.com/office/drawing/2014/main" id="{46574878-4F69-487B-9A0D-9609CB7B70F2}"/>
              </a:ext>
            </a:extLst>
          </p:cNvPr>
          <p:cNvSpPr/>
          <p:nvPr/>
        </p:nvSpPr>
        <p:spPr bwMode="auto">
          <a:xfrm>
            <a:off x="6301328" y="5965220"/>
            <a:ext cx="708510" cy="252029"/>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2F2B20"/>
                </a:solidFill>
                <a:effectLst/>
                <a:uLnTx/>
                <a:uFillTx/>
                <a:ea typeface="ＭＳ Ｐゴシック" pitchFamily="1" charset="-128"/>
              </a:rPr>
              <a:t>Common</a:t>
            </a:r>
          </a:p>
        </p:txBody>
      </p:sp>
      <p:cxnSp>
        <p:nvCxnSpPr>
          <p:cNvPr id="77" name="Straight Arrow Connector 76">
            <a:extLst>
              <a:ext uri="{FF2B5EF4-FFF2-40B4-BE49-F238E27FC236}">
                <a16:creationId xmlns:a16="http://schemas.microsoft.com/office/drawing/2014/main" id="{54BACDD6-9E1C-46B9-9F0C-13AF601CB02E}"/>
              </a:ext>
            </a:extLst>
          </p:cNvPr>
          <p:cNvCxnSpPr>
            <a:stCxn id="72" idx="2"/>
            <a:endCxn id="74" idx="0"/>
          </p:cNvCxnSpPr>
          <p:nvPr/>
        </p:nvCxnSpPr>
        <p:spPr bwMode="auto">
          <a:xfrm flipH="1">
            <a:off x="4760036" y="4401108"/>
            <a:ext cx="2552572" cy="1594256"/>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78" name="Rectangle 77">
            <a:extLst>
              <a:ext uri="{FF2B5EF4-FFF2-40B4-BE49-F238E27FC236}">
                <a16:creationId xmlns:a16="http://schemas.microsoft.com/office/drawing/2014/main" id="{EC6EB5DF-2BD5-461A-BD20-3AB82B04D9A5}"/>
              </a:ext>
            </a:extLst>
          </p:cNvPr>
          <p:cNvSpPr/>
          <p:nvPr/>
        </p:nvSpPr>
        <p:spPr bwMode="auto">
          <a:xfrm>
            <a:off x="2129981" y="5229200"/>
            <a:ext cx="2004810" cy="711516"/>
          </a:xfrm>
          <a:prstGeom prst="rect">
            <a:avLst/>
          </a:prstGeom>
          <a:solidFill>
            <a:srgbClr val="1CC6E8"/>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ea typeface="ＭＳ Ｐゴシック" pitchFamily="1" charset="-128"/>
              </a:rPr>
              <a:t>Gateways (Outbound), e.g.</a:t>
            </a:r>
          </a:p>
        </p:txBody>
      </p:sp>
      <p:sp>
        <p:nvSpPr>
          <p:cNvPr id="79" name="Rectangle 78">
            <a:extLst>
              <a:ext uri="{FF2B5EF4-FFF2-40B4-BE49-F238E27FC236}">
                <a16:creationId xmlns:a16="http://schemas.microsoft.com/office/drawing/2014/main" id="{DFCC3CB1-FB97-42F4-B9E7-ACE4B4463EBD}"/>
              </a:ext>
            </a:extLst>
          </p:cNvPr>
          <p:cNvSpPr/>
          <p:nvPr/>
        </p:nvSpPr>
        <p:spPr bwMode="auto">
          <a:xfrm>
            <a:off x="2272197" y="5523091"/>
            <a:ext cx="664574" cy="260890"/>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err="1">
                <a:ln>
                  <a:noFill/>
                </a:ln>
                <a:solidFill>
                  <a:srgbClr val="2F2B20"/>
                </a:solidFill>
                <a:effectLst/>
                <a:uLnTx/>
                <a:uFillTx/>
                <a:ea typeface="ＭＳ Ｐゴシック" pitchFamily="1" charset="-128"/>
              </a:rPr>
              <a:t>Stelink</a:t>
            </a:r>
            <a:endParaRPr kumimoji="0" lang="en-GB" sz="1000" b="1" i="0" u="none" strike="noStrike" kern="0" cap="none" spc="0" normalizeH="0" baseline="0" noProof="0" dirty="0">
              <a:ln>
                <a:noFill/>
              </a:ln>
              <a:solidFill>
                <a:srgbClr val="2F2B20"/>
              </a:solidFill>
              <a:effectLst/>
              <a:uLnTx/>
              <a:uFillTx/>
              <a:ea typeface="ＭＳ Ｐゴシック" pitchFamily="1" charset="-128"/>
            </a:endParaRPr>
          </a:p>
        </p:txBody>
      </p:sp>
      <p:sp>
        <p:nvSpPr>
          <p:cNvPr id="80" name="Rectangle 79">
            <a:extLst>
              <a:ext uri="{FF2B5EF4-FFF2-40B4-BE49-F238E27FC236}">
                <a16:creationId xmlns:a16="http://schemas.microsoft.com/office/drawing/2014/main" id="{563CF8B7-00D2-48D0-99C8-C533F4A4D115}"/>
              </a:ext>
            </a:extLst>
          </p:cNvPr>
          <p:cNvSpPr/>
          <p:nvPr/>
        </p:nvSpPr>
        <p:spPr bwMode="auto">
          <a:xfrm>
            <a:off x="3171067" y="5523091"/>
            <a:ext cx="664574" cy="260890"/>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00" b="1" i="0" u="none" strike="noStrike" kern="0" cap="none" spc="0" normalizeH="0" baseline="0" noProof="0" dirty="0">
                <a:ln>
                  <a:noFill/>
                </a:ln>
                <a:solidFill>
                  <a:srgbClr val="2F2B20"/>
                </a:solidFill>
                <a:effectLst/>
                <a:uLnTx/>
                <a:uFillTx/>
                <a:ea typeface="ＭＳ Ｐゴシック" pitchFamily="1" charset="-128"/>
              </a:rPr>
              <a:t>ACI</a:t>
            </a:r>
          </a:p>
        </p:txBody>
      </p:sp>
      <p:cxnSp>
        <p:nvCxnSpPr>
          <p:cNvPr id="81" name="Straight Arrow Connector 80">
            <a:extLst>
              <a:ext uri="{FF2B5EF4-FFF2-40B4-BE49-F238E27FC236}">
                <a16:creationId xmlns:a16="http://schemas.microsoft.com/office/drawing/2014/main" id="{3F936D8C-5914-4DD5-91D1-37677623AF30}"/>
              </a:ext>
            </a:extLst>
          </p:cNvPr>
          <p:cNvCxnSpPr>
            <a:stCxn id="69" idx="2"/>
            <a:endCxn id="79" idx="0"/>
          </p:cNvCxnSpPr>
          <p:nvPr/>
        </p:nvCxnSpPr>
        <p:spPr bwMode="auto">
          <a:xfrm flipH="1">
            <a:off x="2604484" y="4474601"/>
            <a:ext cx="3729408" cy="1048491"/>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82" name="Rectangle 81">
            <a:extLst>
              <a:ext uri="{FF2B5EF4-FFF2-40B4-BE49-F238E27FC236}">
                <a16:creationId xmlns:a16="http://schemas.microsoft.com/office/drawing/2014/main" id="{5A102AA2-63BA-457D-A10E-154A71CCC098}"/>
              </a:ext>
            </a:extLst>
          </p:cNvPr>
          <p:cNvSpPr/>
          <p:nvPr/>
        </p:nvSpPr>
        <p:spPr bwMode="auto">
          <a:xfrm>
            <a:off x="3508963" y="2492897"/>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a:ln>
                  <a:noFill/>
                </a:ln>
                <a:solidFill>
                  <a:srgbClr val="2F2B20"/>
                </a:solidFill>
                <a:effectLst/>
                <a:uLnTx/>
                <a:uFillTx/>
                <a:ea typeface="ＭＳ Ｐゴシック" pitchFamily="1" charset="-128"/>
              </a:rPr>
              <a:t>EBS</a:t>
            </a:r>
          </a:p>
        </p:txBody>
      </p:sp>
      <p:cxnSp>
        <p:nvCxnSpPr>
          <p:cNvPr id="83" name="Straight Arrow Connector 82">
            <a:extLst>
              <a:ext uri="{FF2B5EF4-FFF2-40B4-BE49-F238E27FC236}">
                <a16:creationId xmlns:a16="http://schemas.microsoft.com/office/drawing/2014/main" id="{0BA9F1F4-7DD8-49C9-8E7B-0CBA7037E3A2}"/>
              </a:ext>
            </a:extLst>
          </p:cNvPr>
          <p:cNvCxnSpPr>
            <a:stCxn id="65" idx="2"/>
            <a:endCxn id="71" idx="0"/>
          </p:cNvCxnSpPr>
          <p:nvPr/>
        </p:nvCxnSpPr>
        <p:spPr bwMode="auto">
          <a:xfrm flipH="1">
            <a:off x="6300065" y="2831167"/>
            <a:ext cx="1270166" cy="1209901"/>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84" name="Rectangle 83">
            <a:extLst>
              <a:ext uri="{FF2B5EF4-FFF2-40B4-BE49-F238E27FC236}">
                <a16:creationId xmlns:a16="http://schemas.microsoft.com/office/drawing/2014/main" id="{4B5A415E-7EB2-44E8-A9D8-3193842E9A64}"/>
              </a:ext>
            </a:extLst>
          </p:cNvPr>
          <p:cNvSpPr/>
          <p:nvPr/>
        </p:nvSpPr>
        <p:spPr bwMode="auto">
          <a:xfrm>
            <a:off x="2691956" y="2492896"/>
            <a:ext cx="718083" cy="300251"/>
          </a:xfrm>
          <a:prstGeom prst="rect">
            <a:avLst/>
          </a:prstGeom>
          <a:solidFill>
            <a:srgbClr val="C89F5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400" b="1" i="0" u="none" strike="noStrike" kern="0" cap="none" spc="0" normalizeH="0" baseline="0" noProof="0" dirty="0">
                <a:ln>
                  <a:noFill/>
                </a:ln>
                <a:solidFill>
                  <a:srgbClr val="2F2B20"/>
                </a:solidFill>
                <a:effectLst/>
                <a:uLnTx/>
                <a:uFillTx/>
                <a:ea typeface="ＭＳ Ｐゴシック" pitchFamily="1" charset="-128"/>
              </a:rPr>
              <a:t>CPH</a:t>
            </a:r>
          </a:p>
        </p:txBody>
      </p:sp>
      <p:cxnSp>
        <p:nvCxnSpPr>
          <p:cNvPr id="85" name="Straight Arrow Connector 84">
            <a:extLst>
              <a:ext uri="{FF2B5EF4-FFF2-40B4-BE49-F238E27FC236}">
                <a16:creationId xmlns:a16="http://schemas.microsoft.com/office/drawing/2014/main" id="{CCBC8F17-0B35-4CC3-A209-B76AC2ADF38C}"/>
              </a:ext>
            </a:extLst>
          </p:cNvPr>
          <p:cNvCxnSpPr>
            <a:stCxn id="70" idx="2"/>
            <a:endCxn id="79" idx="0"/>
          </p:cNvCxnSpPr>
          <p:nvPr/>
        </p:nvCxnSpPr>
        <p:spPr bwMode="auto">
          <a:xfrm flipH="1">
            <a:off x="2604484" y="4401109"/>
            <a:ext cx="2715164" cy="1121982"/>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86" name="Straight Arrow Connector 85">
            <a:extLst>
              <a:ext uri="{FF2B5EF4-FFF2-40B4-BE49-F238E27FC236}">
                <a16:creationId xmlns:a16="http://schemas.microsoft.com/office/drawing/2014/main" id="{0C5DD9D0-C77B-4C65-804B-44A338908C1A}"/>
              </a:ext>
            </a:extLst>
          </p:cNvPr>
          <p:cNvCxnSpPr>
            <a:stCxn id="72" idx="2"/>
            <a:endCxn id="80" idx="0"/>
          </p:cNvCxnSpPr>
          <p:nvPr/>
        </p:nvCxnSpPr>
        <p:spPr bwMode="auto">
          <a:xfrm flipH="1">
            <a:off x="3503355" y="4401109"/>
            <a:ext cx="3809253" cy="1121983"/>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87" name="Straight Arrow Connector 86">
            <a:extLst>
              <a:ext uri="{FF2B5EF4-FFF2-40B4-BE49-F238E27FC236}">
                <a16:creationId xmlns:a16="http://schemas.microsoft.com/office/drawing/2014/main" id="{F35F1E24-540B-4E16-8C94-56932CEBCC3D}"/>
              </a:ext>
            </a:extLst>
          </p:cNvPr>
          <p:cNvCxnSpPr>
            <a:stCxn id="72" idx="2"/>
            <a:endCxn id="75" idx="0"/>
          </p:cNvCxnSpPr>
          <p:nvPr/>
        </p:nvCxnSpPr>
        <p:spPr bwMode="auto">
          <a:xfrm flipH="1">
            <a:off x="5689122" y="4401108"/>
            <a:ext cx="1623486" cy="1584208"/>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88" name="Straight Arrow Connector 87">
            <a:extLst>
              <a:ext uri="{FF2B5EF4-FFF2-40B4-BE49-F238E27FC236}">
                <a16:creationId xmlns:a16="http://schemas.microsoft.com/office/drawing/2014/main" id="{5B12B28B-6342-4D25-8B79-5A87BE01C372}"/>
              </a:ext>
            </a:extLst>
          </p:cNvPr>
          <p:cNvCxnSpPr>
            <a:stCxn id="72" idx="2"/>
            <a:endCxn id="76" idx="0"/>
          </p:cNvCxnSpPr>
          <p:nvPr/>
        </p:nvCxnSpPr>
        <p:spPr bwMode="auto">
          <a:xfrm flipH="1">
            <a:off x="6655583" y="4401109"/>
            <a:ext cx="657024" cy="156411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89" name="Straight Arrow Connector 88">
            <a:extLst>
              <a:ext uri="{FF2B5EF4-FFF2-40B4-BE49-F238E27FC236}">
                <a16:creationId xmlns:a16="http://schemas.microsoft.com/office/drawing/2014/main" id="{2666862C-4677-4D00-BEDC-AE289E197BD6}"/>
              </a:ext>
            </a:extLst>
          </p:cNvPr>
          <p:cNvCxnSpPr>
            <a:stCxn id="66" idx="2"/>
            <a:endCxn id="72" idx="0"/>
          </p:cNvCxnSpPr>
          <p:nvPr/>
        </p:nvCxnSpPr>
        <p:spPr bwMode="auto">
          <a:xfrm flipH="1">
            <a:off x="7312608" y="2831167"/>
            <a:ext cx="1027496" cy="120990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0" name="Straight Arrow Connector 89">
            <a:extLst>
              <a:ext uri="{FF2B5EF4-FFF2-40B4-BE49-F238E27FC236}">
                <a16:creationId xmlns:a16="http://schemas.microsoft.com/office/drawing/2014/main" id="{5F49DE89-4B39-41E3-A85F-224264C5DE7E}"/>
              </a:ext>
            </a:extLst>
          </p:cNvPr>
          <p:cNvCxnSpPr>
            <a:stCxn id="71" idx="2"/>
            <a:endCxn id="76" idx="0"/>
          </p:cNvCxnSpPr>
          <p:nvPr/>
        </p:nvCxnSpPr>
        <p:spPr bwMode="auto">
          <a:xfrm>
            <a:off x="6300066" y="4401109"/>
            <a:ext cx="355518" cy="156411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1" name="Straight Arrow Connector 90">
            <a:extLst>
              <a:ext uri="{FF2B5EF4-FFF2-40B4-BE49-F238E27FC236}">
                <a16:creationId xmlns:a16="http://schemas.microsoft.com/office/drawing/2014/main" id="{90EBD1B4-EBAA-40F3-B431-DC1BD89D8C61}"/>
              </a:ext>
            </a:extLst>
          </p:cNvPr>
          <p:cNvCxnSpPr>
            <a:stCxn id="82" idx="2"/>
            <a:endCxn id="72" idx="0"/>
          </p:cNvCxnSpPr>
          <p:nvPr/>
        </p:nvCxnSpPr>
        <p:spPr bwMode="auto">
          <a:xfrm>
            <a:off x="3868005" y="2793148"/>
            <a:ext cx="3444603" cy="124792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2" name="Straight Arrow Connector 91">
            <a:extLst>
              <a:ext uri="{FF2B5EF4-FFF2-40B4-BE49-F238E27FC236}">
                <a16:creationId xmlns:a16="http://schemas.microsoft.com/office/drawing/2014/main" id="{AB5343AC-DF45-4DB7-834E-EDF23ECEFEFD}"/>
              </a:ext>
            </a:extLst>
          </p:cNvPr>
          <p:cNvCxnSpPr>
            <a:stCxn id="61" idx="2"/>
            <a:endCxn id="71" idx="0"/>
          </p:cNvCxnSpPr>
          <p:nvPr/>
        </p:nvCxnSpPr>
        <p:spPr bwMode="auto">
          <a:xfrm>
            <a:off x="4678707" y="2793148"/>
            <a:ext cx="1621358" cy="1247920"/>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3" name="Straight Arrow Connector 92">
            <a:extLst>
              <a:ext uri="{FF2B5EF4-FFF2-40B4-BE49-F238E27FC236}">
                <a16:creationId xmlns:a16="http://schemas.microsoft.com/office/drawing/2014/main" id="{80F2522C-0627-4089-8E22-0E53F2210F04}"/>
              </a:ext>
            </a:extLst>
          </p:cNvPr>
          <p:cNvCxnSpPr>
            <a:stCxn id="61" idx="2"/>
            <a:endCxn id="72" idx="0"/>
          </p:cNvCxnSpPr>
          <p:nvPr/>
        </p:nvCxnSpPr>
        <p:spPr bwMode="auto">
          <a:xfrm>
            <a:off x="4678707" y="2793148"/>
            <a:ext cx="2633900" cy="1247920"/>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4" name="Straight Arrow Connector 93">
            <a:extLst>
              <a:ext uri="{FF2B5EF4-FFF2-40B4-BE49-F238E27FC236}">
                <a16:creationId xmlns:a16="http://schemas.microsoft.com/office/drawing/2014/main" id="{FFCB9157-5ADD-4D8E-933F-FCFCC316CE51}"/>
              </a:ext>
            </a:extLst>
          </p:cNvPr>
          <p:cNvCxnSpPr>
            <a:stCxn id="62" idx="2"/>
            <a:endCxn id="72" idx="0"/>
          </p:cNvCxnSpPr>
          <p:nvPr/>
        </p:nvCxnSpPr>
        <p:spPr bwMode="auto">
          <a:xfrm>
            <a:off x="5495505" y="2793148"/>
            <a:ext cx="1817102" cy="1247920"/>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5" name="Straight Arrow Connector 94">
            <a:extLst>
              <a:ext uri="{FF2B5EF4-FFF2-40B4-BE49-F238E27FC236}">
                <a16:creationId xmlns:a16="http://schemas.microsoft.com/office/drawing/2014/main" id="{B13523FA-957F-4BD9-BF6B-5B0C344A48D1}"/>
              </a:ext>
            </a:extLst>
          </p:cNvPr>
          <p:cNvCxnSpPr>
            <a:stCxn id="61" idx="2"/>
            <a:endCxn id="70" idx="0"/>
          </p:cNvCxnSpPr>
          <p:nvPr/>
        </p:nvCxnSpPr>
        <p:spPr bwMode="auto">
          <a:xfrm>
            <a:off x="4678707" y="2793148"/>
            <a:ext cx="640941" cy="124792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6" name="Straight Arrow Connector 95">
            <a:extLst>
              <a:ext uri="{FF2B5EF4-FFF2-40B4-BE49-F238E27FC236}">
                <a16:creationId xmlns:a16="http://schemas.microsoft.com/office/drawing/2014/main" id="{686EE1FC-EA33-4203-98F7-BD28BD4747F4}"/>
              </a:ext>
            </a:extLst>
          </p:cNvPr>
          <p:cNvCxnSpPr>
            <a:stCxn id="62" idx="2"/>
            <a:endCxn id="70" idx="0"/>
          </p:cNvCxnSpPr>
          <p:nvPr/>
        </p:nvCxnSpPr>
        <p:spPr bwMode="auto">
          <a:xfrm flipH="1">
            <a:off x="5319648" y="2793148"/>
            <a:ext cx="175857" cy="124792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7" name="Straight Arrow Connector 96">
            <a:extLst>
              <a:ext uri="{FF2B5EF4-FFF2-40B4-BE49-F238E27FC236}">
                <a16:creationId xmlns:a16="http://schemas.microsoft.com/office/drawing/2014/main" id="{5DDFE155-03A9-469A-850E-53CE17AACDE6}"/>
              </a:ext>
            </a:extLst>
          </p:cNvPr>
          <p:cNvCxnSpPr>
            <a:stCxn id="84" idx="2"/>
            <a:endCxn id="70" idx="0"/>
          </p:cNvCxnSpPr>
          <p:nvPr/>
        </p:nvCxnSpPr>
        <p:spPr bwMode="auto">
          <a:xfrm>
            <a:off x="3050998" y="2793147"/>
            <a:ext cx="2268650" cy="1247922"/>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8" name="Straight Arrow Connector 97">
            <a:extLst>
              <a:ext uri="{FF2B5EF4-FFF2-40B4-BE49-F238E27FC236}">
                <a16:creationId xmlns:a16="http://schemas.microsoft.com/office/drawing/2014/main" id="{4CC3FBA1-4AF7-4854-BA47-9FC07871157F}"/>
              </a:ext>
            </a:extLst>
          </p:cNvPr>
          <p:cNvCxnSpPr>
            <a:stCxn id="84" idx="2"/>
            <a:endCxn id="71" idx="0"/>
          </p:cNvCxnSpPr>
          <p:nvPr/>
        </p:nvCxnSpPr>
        <p:spPr bwMode="auto">
          <a:xfrm>
            <a:off x="3050998" y="2793147"/>
            <a:ext cx="3249067" cy="1247921"/>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99" name="Straight Arrow Connector 98">
            <a:extLst>
              <a:ext uri="{FF2B5EF4-FFF2-40B4-BE49-F238E27FC236}">
                <a16:creationId xmlns:a16="http://schemas.microsoft.com/office/drawing/2014/main" id="{E148E8F0-55EC-4A63-BC00-2B3C86172274}"/>
              </a:ext>
            </a:extLst>
          </p:cNvPr>
          <p:cNvCxnSpPr>
            <a:stCxn id="82" idx="2"/>
            <a:endCxn id="70" idx="0"/>
          </p:cNvCxnSpPr>
          <p:nvPr/>
        </p:nvCxnSpPr>
        <p:spPr bwMode="auto">
          <a:xfrm>
            <a:off x="3868004" y="2793147"/>
            <a:ext cx="1451644" cy="1247922"/>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100" name="Straight Arrow Connector 99">
            <a:extLst>
              <a:ext uri="{FF2B5EF4-FFF2-40B4-BE49-F238E27FC236}">
                <a16:creationId xmlns:a16="http://schemas.microsoft.com/office/drawing/2014/main" id="{073F86BB-FF29-4D6C-B086-B39681617296}"/>
              </a:ext>
            </a:extLst>
          </p:cNvPr>
          <p:cNvCxnSpPr>
            <a:stCxn id="70" idx="2"/>
            <a:endCxn id="74" idx="0"/>
          </p:cNvCxnSpPr>
          <p:nvPr/>
        </p:nvCxnSpPr>
        <p:spPr bwMode="auto">
          <a:xfrm flipH="1">
            <a:off x="4760036" y="4401110"/>
            <a:ext cx="559613" cy="1594255"/>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101" name="Straight Arrow Connector 100">
            <a:extLst>
              <a:ext uri="{FF2B5EF4-FFF2-40B4-BE49-F238E27FC236}">
                <a16:creationId xmlns:a16="http://schemas.microsoft.com/office/drawing/2014/main" id="{FDA4D146-AF5A-4212-9ECA-076D3FEC6DDA}"/>
              </a:ext>
            </a:extLst>
          </p:cNvPr>
          <p:cNvCxnSpPr>
            <a:stCxn id="75" idx="1"/>
            <a:endCxn id="74" idx="3"/>
          </p:cNvCxnSpPr>
          <p:nvPr/>
        </p:nvCxnSpPr>
        <p:spPr bwMode="auto">
          <a:xfrm flipH="1">
            <a:off x="5092323" y="6115761"/>
            <a:ext cx="264512" cy="10048"/>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102" name="Rectangle 101">
            <a:extLst>
              <a:ext uri="{FF2B5EF4-FFF2-40B4-BE49-F238E27FC236}">
                <a16:creationId xmlns:a16="http://schemas.microsoft.com/office/drawing/2014/main" id="{EF1D9C9D-E321-4FA7-8009-D2FF9119B49F}"/>
              </a:ext>
            </a:extLst>
          </p:cNvPr>
          <p:cNvSpPr/>
          <p:nvPr/>
        </p:nvSpPr>
        <p:spPr bwMode="auto">
          <a:xfrm>
            <a:off x="7254489" y="5229200"/>
            <a:ext cx="2823820" cy="1173269"/>
          </a:xfrm>
          <a:prstGeom prst="rect">
            <a:avLst/>
          </a:prstGeom>
          <a:solidFill>
            <a:srgbClr val="1CC6E8"/>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ea typeface="ＭＳ Ｐゴシック" pitchFamily="1" charset="-128"/>
              </a:rPr>
              <a:t>HBOS Product Platforms</a:t>
            </a:r>
          </a:p>
        </p:txBody>
      </p:sp>
      <p:cxnSp>
        <p:nvCxnSpPr>
          <p:cNvPr id="103" name="Straight Arrow Connector 102">
            <a:extLst>
              <a:ext uri="{FF2B5EF4-FFF2-40B4-BE49-F238E27FC236}">
                <a16:creationId xmlns:a16="http://schemas.microsoft.com/office/drawing/2014/main" id="{84FE1EC6-6AAF-4807-8656-9FE36136CC6F}"/>
              </a:ext>
            </a:extLst>
          </p:cNvPr>
          <p:cNvCxnSpPr>
            <a:stCxn id="65" idx="2"/>
            <a:endCxn id="70" idx="0"/>
          </p:cNvCxnSpPr>
          <p:nvPr/>
        </p:nvCxnSpPr>
        <p:spPr bwMode="auto">
          <a:xfrm flipH="1">
            <a:off x="5319649" y="2831167"/>
            <a:ext cx="2250582" cy="1209902"/>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104" name="Straight Arrow Connector 103">
            <a:extLst>
              <a:ext uri="{FF2B5EF4-FFF2-40B4-BE49-F238E27FC236}">
                <a16:creationId xmlns:a16="http://schemas.microsoft.com/office/drawing/2014/main" id="{23E7A932-C557-44B7-A180-658B8438788A}"/>
              </a:ext>
            </a:extLst>
          </p:cNvPr>
          <p:cNvCxnSpPr>
            <a:stCxn id="71" idx="2"/>
            <a:endCxn id="74" idx="0"/>
          </p:cNvCxnSpPr>
          <p:nvPr/>
        </p:nvCxnSpPr>
        <p:spPr bwMode="auto">
          <a:xfrm flipH="1">
            <a:off x="4760036" y="4401108"/>
            <a:ext cx="1540029" cy="1594256"/>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105" name="Rectangle 104">
            <a:extLst>
              <a:ext uri="{FF2B5EF4-FFF2-40B4-BE49-F238E27FC236}">
                <a16:creationId xmlns:a16="http://schemas.microsoft.com/office/drawing/2014/main" id="{2B01D144-D77F-4742-9B05-28AE3A2D85B4}"/>
              </a:ext>
            </a:extLst>
          </p:cNvPr>
          <p:cNvSpPr/>
          <p:nvPr/>
        </p:nvSpPr>
        <p:spPr bwMode="auto">
          <a:xfrm>
            <a:off x="7313944" y="5655395"/>
            <a:ext cx="664574" cy="260890"/>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50" b="1" i="0" u="none" strike="noStrike" kern="0" cap="none" spc="0" normalizeH="0" baseline="0" noProof="0" dirty="0">
                <a:ln>
                  <a:noFill/>
                </a:ln>
                <a:solidFill>
                  <a:srgbClr val="2F2B20"/>
                </a:solidFill>
                <a:effectLst/>
                <a:uLnTx/>
                <a:uFillTx/>
                <a:ea typeface="ＭＳ Ｐゴシック" pitchFamily="1" charset="-128"/>
              </a:rPr>
              <a:t>NCA</a:t>
            </a:r>
          </a:p>
        </p:txBody>
      </p:sp>
      <p:sp>
        <p:nvSpPr>
          <p:cNvPr id="106" name="Rectangle 105">
            <a:extLst>
              <a:ext uri="{FF2B5EF4-FFF2-40B4-BE49-F238E27FC236}">
                <a16:creationId xmlns:a16="http://schemas.microsoft.com/office/drawing/2014/main" id="{D636F410-F66F-4920-BC8A-6C75FBD985C4}"/>
              </a:ext>
            </a:extLst>
          </p:cNvPr>
          <p:cNvSpPr/>
          <p:nvPr/>
        </p:nvSpPr>
        <p:spPr bwMode="auto">
          <a:xfrm>
            <a:off x="8037427" y="5655395"/>
            <a:ext cx="736669" cy="403761"/>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50" b="1" i="0" u="none" strike="noStrike" kern="0" cap="none" spc="0" normalizeH="0" baseline="0" noProof="0" dirty="0">
                <a:ln>
                  <a:noFill/>
                </a:ln>
                <a:solidFill>
                  <a:srgbClr val="2F2B20"/>
                </a:solidFill>
                <a:effectLst/>
                <a:uLnTx/>
                <a:uFillTx/>
                <a:ea typeface="ＭＳ Ｐゴシック" pitchFamily="1" charset="-128"/>
              </a:rPr>
              <a:t>IF MIDTIER</a:t>
            </a:r>
          </a:p>
        </p:txBody>
      </p:sp>
      <p:sp>
        <p:nvSpPr>
          <p:cNvPr id="107" name="Rectangle 106">
            <a:extLst>
              <a:ext uri="{FF2B5EF4-FFF2-40B4-BE49-F238E27FC236}">
                <a16:creationId xmlns:a16="http://schemas.microsoft.com/office/drawing/2014/main" id="{0AD2C31C-2F62-4C13-980C-7191334BB1E6}"/>
              </a:ext>
            </a:extLst>
          </p:cNvPr>
          <p:cNvSpPr/>
          <p:nvPr/>
        </p:nvSpPr>
        <p:spPr bwMode="auto">
          <a:xfrm>
            <a:off x="8828927" y="5628600"/>
            <a:ext cx="664574" cy="260890"/>
          </a:xfrm>
          <a:prstGeom prst="rect">
            <a:avLst/>
          </a:prstGeom>
          <a:solidFill>
            <a:srgbClr val="9CBEBD">
              <a:lumMod val="40000"/>
              <a:lumOff val="60000"/>
            </a:srgbClr>
          </a:solidFill>
          <a:ln w="9525" cap="flat" cmpd="sng" algn="ctr">
            <a:solidFill>
              <a:srgbClr val="2F2B2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050" b="1" i="0" u="none" strike="noStrike" kern="0" cap="none" spc="0" normalizeH="0" baseline="0" noProof="0" dirty="0">
                <a:ln>
                  <a:noFill/>
                </a:ln>
                <a:solidFill>
                  <a:srgbClr val="2F2B20"/>
                </a:solidFill>
                <a:effectLst/>
                <a:uLnTx/>
                <a:uFillTx/>
                <a:ea typeface="ＭＳ Ｐゴシック" pitchFamily="1" charset="-128"/>
              </a:rPr>
              <a:t>WBCS</a:t>
            </a:r>
          </a:p>
        </p:txBody>
      </p:sp>
      <p:cxnSp>
        <p:nvCxnSpPr>
          <p:cNvPr id="108" name="Straight Arrow Connector 107">
            <a:extLst>
              <a:ext uri="{FF2B5EF4-FFF2-40B4-BE49-F238E27FC236}">
                <a16:creationId xmlns:a16="http://schemas.microsoft.com/office/drawing/2014/main" id="{B7947F44-DA90-441E-A835-4CA580E5E1ED}"/>
              </a:ext>
            </a:extLst>
          </p:cNvPr>
          <p:cNvCxnSpPr>
            <a:stCxn id="71" idx="2"/>
            <a:endCxn id="107" idx="0"/>
          </p:cNvCxnSpPr>
          <p:nvPr/>
        </p:nvCxnSpPr>
        <p:spPr bwMode="auto">
          <a:xfrm>
            <a:off x="6300065" y="4401108"/>
            <a:ext cx="2861149" cy="1227492"/>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109" name="Straight Arrow Connector 108">
            <a:extLst>
              <a:ext uri="{FF2B5EF4-FFF2-40B4-BE49-F238E27FC236}">
                <a16:creationId xmlns:a16="http://schemas.microsoft.com/office/drawing/2014/main" id="{FE8D56E0-C5A3-4A66-BC0F-1B3160766E87}"/>
              </a:ext>
            </a:extLst>
          </p:cNvPr>
          <p:cNvCxnSpPr>
            <a:stCxn id="72" idx="2"/>
            <a:endCxn id="107" idx="0"/>
          </p:cNvCxnSpPr>
          <p:nvPr/>
        </p:nvCxnSpPr>
        <p:spPr bwMode="auto">
          <a:xfrm>
            <a:off x="7312608" y="4401108"/>
            <a:ext cx="1848606" cy="1227492"/>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110" name="Straight Arrow Connector 109">
            <a:extLst>
              <a:ext uri="{FF2B5EF4-FFF2-40B4-BE49-F238E27FC236}">
                <a16:creationId xmlns:a16="http://schemas.microsoft.com/office/drawing/2014/main" id="{086B1C08-91CA-44D9-BE8B-F0E66C6C4275}"/>
              </a:ext>
            </a:extLst>
          </p:cNvPr>
          <p:cNvCxnSpPr>
            <a:stCxn id="72" idx="2"/>
            <a:endCxn id="105" idx="0"/>
          </p:cNvCxnSpPr>
          <p:nvPr/>
        </p:nvCxnSpPr>
        <p:spPr bwMode="auto">
          <a:xfrm>
            <a:off x="7312607" y="4401109"/>
            <a:ext cx="333624" cy="1254287"/>
          </a:xfrm>
          <a:prstGeom prst="straightConnector1">
            <a:avLst/>
          </a:prstGeom>
          <a:solidFill>
            <a:srgbClr val="A9A57C"/>
          </a:solidFill>
          <a:ln w="9525" cap="flat" cmpd="sng" algn="ctr">
            <a:solidFill>
              <a:srgbClr val="2F2B20"/>
            </a:solidFill>
            <a:prstDash val="solid"/>
            <a:round/>
            <a:headEnd type="none" w="med" len="med"/>
            <a:tailEnd type="arrow"/>
          </a:ln>
          <a:effectLst/>
        </p:spPr>
      </p:cxnSp>
      <p:cxnSp>
        <p:nvCxnSpPr>
          <p:cNvPr id="111" name="Straight Arrow Connector 110">
            <a:extLst>
              <a:ext uri="{FF2B5EF4-FFF2-40B4-BE49-F238E27FC236}">
                <a16:creationId xmlns:a16="http://schemas.microsoft.com/office/drawing/2014/main" id="{C118EBA4-A5EF-4652-B7C4-C0F79C160594}"/>
              </a:ext>
            </a:extLst>
          </p:cNvPr>
          <p:cNvCxnSpPr>
            <a:stCxn id="72" idx="2"/>
            <a:endCxn id="106" idx="0"/>
          </p:cNvCxnSpPr>
          <p:nvPr/>
        </p:nvCxnSpPr>
        <p:spPr bwMode="auto">
          <a:xfrm>
            <a:off x="7312607" y="4401108"/>
            <a:ext cx="1093154" cy="1254286"/>
          </a:xfrm>
          <a:prstGeom prst="straightConnector1">
            <a:avLst/>
          </a:prstGeom>
          <a:solidFill>
            <a:srgbClr val="A9A57C"/>
          </a:solidFill>
          <a:ln w="9525" cap="flat" cmpd="sng" algn="ctr">
            <a:solidFill>
              <a:srgbClr val="2F2B20"/>
            </a:solidFill>
            <a:prstDash val="solid"/>
            <a:round/>
            <a:headEnd type="none" w="med" len="med"/>
            <a:tailEnd type="arrow"/>
          </a:ln>
          <a:effectLst/>
        </p:spPr>
      </p:cxnSp>
      <p:sp>
        <p:nvSpPr>
          <p:cNvPr id="2" name="Title 1">
            <a:extLst>
              <a:ext uri="{FF2B5EF4-FFF2-40B4-BE49-F238E27FC236}">
                <a16:creationId xmlns:a16="http://schemas.microsoft.com/office/drawing/2014/main" id="{AABFC83D-12B5-4175-9FA7-2477871B2BE5}"/>
              </a:ext>
            </a:extLst>
          </p:cNvPr>
          <p:cNvSpPr>
            <a:spLocks noGrp="1"/>
          </p:cNvSpPr>
          <p:nvPr>
            <p:ph type="title"/>
          </p:nvPr>
        </p:nvSpPr>
        <p:spPr/>
        <p:txBody>
          <a:bodyPr/>
          <a:lstStyle/>
          <a:p>
            <a:r>
              <a:rPr lang="en-GB" spc="-100" dirty="0">
                <a:solidFill>
                  <a:srgbClr val="2F2B20"/>
                </a:solidFill>
                <a:latin typeface="Cambria"/>
              </a:rPr>
              <a:t>Payments Systems - Reality</a:t>
            </a:r>
            <a:endParaRPr lang="en-US" dirty="0"/>
          </a:p>
        </p:txBody>
      </p:sp>
    </p:spTree>
    <p:extLst>
      <p:ext uri="{BB962C8B-B14F-4D97-AF65-F5344CB8AC3E}">
        <p14:creationId xmlns:p14="http://schemas.microsoft.com/office/powerpoint/2010/main" val="65730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62D4644-A18A-4333-B655-503700C71F9F}"/>
              </a:ext>
            </a:extLst>
          </p:cNvPr>
          <p:cNvSpPr/>
          <p:nvPr/>
        </p:nvSpPr>
        <p:spPr bwMode="auto">
          <a:xfrm>
            <a:off x="6589994" y="2123713"/>
            <a:ext cx="3136886" cy="81886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Calibri" panose="020F0502020204030204" pitchFamily="34" charset="0"/>
                <a:ea typeface="ＭＳ Ｐゴシック" pitchFamily="1" charset="-128"/>
              </a:rPr>
              <a:t>Gateways </a:t>
            </a:r>
          </a:p>
        </p:txBody>
      </p:sp>
      <p:sp>
        <p:nvSpPr>
          <p:cNvPr id="5" name="Rectangle 4">
            <a:extLst>
              <a:ext uri="{FF2B5EF4-FFF2-40B4-BE49-F238E27FC236}">
                <a16:creationId xmlns:a16="http://schemas.microsoft.com/office/drawing/2014/main" id="{149A1799-3DF9-4FD4-923D-ABE72DFF3A16}"/>
              </a:ext>
            </a:extLst>
          </p:cNvPr>
          <p:cNvSpPr/>
          <p:nvPr/>
        </p:nvSpPr>
        <p:spPr bwMode="auto">
          <a:xfrm>
            <a:off x="2747407" y="1619657"/>
            <a:ext cx="3379073" cy="1320775"/>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Calibri" panose="020F0502020204030204" pitchFamily="34" charset="0"/>
                <a:ea typeface="ＭＳ Ｐゴシック" pitchFamily="1" charset="-128"/>
              </a:rPr>
              <a:t>Channels</a:t>
            </a:r>
          </a:p>
        </p:txBody>
      </p:sp>
      <p:sp>
        <p:nvSpPr>
          <p:cNvPr id="6" name="Title 1">
            <a:extLst>
              <a:ext uri="{FF2B5EF4-FFF2-40B4-BE49-F238E27FC236}">
                <a16:creationId xmlns:a16="http://schemas.microsoft.com/office/drawing/2014/main" id="{7A834C2C-DC6C-4609-B144-7CE93789CAF9}"/>
              </a:ext>
            </a:extLst>
          </p:cNvPr>
          <p:cNvSpPr txBox="1">
            <a:spLocks/>
          </p:cNvSpPr>
          <p:nvPr/>
        </p:nvSpPr>
        <p:spPr>
          <a:xfrm>
            <a:off x="591015" y="220890"/>
            <a:ext cx="9040665"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4400" dirty="0">
              <a:latin typeface="Cambria" panose="02040503050406030204" pitchFamily="18" charset="0"/>
            </a:endParaRPr>
          </a:p>
        </p:txBody>
      </p:sp>
      <p:sp>
        <p:nvSpPr>
          <p:cNvPr id="7" name="Rectangle 6">
            <a:extLst>
              <a:ext uri="{FF2B5EF4-FFF2-40B4-BE49-F238E27FC236}">
                <a16:creationId xmlns:a16="http://schemas.microsoft.com/office/drawing/2014/main" id="{A8427BE2-97E3-4457-8079-1541049D3192}"/>
              </a:ext>
            </a:extLst>
          </p:cNvPr>
          <p:cNvSpPr/>
          <p:nvPr/>
        </p:nvSpPr>
        <p:spPr bwMode="auto">
          <a:xfrm>
            <a:off x="3905046" y="3646154"/>
            <a:ext cx="3715442" cy="891536"/>
          </a:xfrm>
          <a:prstGeom prst="rect">
            <a:avLst/>
          </a:prstGeom>
          <a:solidFill>
            <a:srgbClr val="FFE59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charset="0"/>
                <a:ea typeface="ＭＳ Ｐゴシック" pitchFamily="1" charset="-128"/>
              </a:rPr>
              <a:t>TMH</a:t>
            </a:r>
          </a:p>
        </p:txBody>
      </p:sp>
      <p:sp>
        <p:nvSpPr>
          <p:cNvPr id="8" name="Rectangle 7">
            <a:extLst>
              <a:ext uri="{FF2B5EF4-FFF2-40B4-BE49-F238E27FC236}">
                <a16:creationId xmlns:a16="http://schemas.microsoft.com/office/drawing/2014/main" id="{64057DDC-FF8B-4B40-A1BB-1C8491111739}"/>
              </a:ext>
            </a:extLst>
          </p:cNvPr>
          <p:cNvSpPr/>
          <p:nvPr/>
        </p:nvSpPr>
        <p:spPr bwMode="auto">
          <a:xfrm>
            <a:off x="1972172" y="5652104"/>
            <a:ext cx="2924633" cy="891536"/>
          </a:xfrm>
          <a:prstGeom prst="rect">
            <a:avLst/>
          </a:prstGeom>
          <a:solidFill>
            <a:srgbClr val="9FBA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charset="0"/>
                <a:ea typeface="ＭＳ Ｐゴシック" pitchFamily="1" charset="-128"/>
              </a:rPr>
              <a:t>Payment Engines</a:t>
            </a:r>
          </a:p>
        </p:txBody>
      </p:sp>
      <p:sp>
        <p:nvSpPr>
          <p:cNvPr id="9" name="Rectangle 8">
            <a:extLst>
              <a:ext uri="{FF2B5EF4-FFF2-40B4-BE49-F238E27FC236}">
                <a16:creationId xmlns:a16="http://schemas.microsoft.com/office/drawing/2014/main" id="{FD24BBE4-781A-41D2-A85A-93E2CB7FE9F8}"/>
              </a:ext>
            </a:extLst>
          </p:cNvPr>
          <p:cNvSpPr/>
          <p:nvPr/>
        </p:nvSpPr>
        <p:spPr bwMode="auto">
          <a:xfrm>
            <a:off x="2005407" y="6120157"/>
            <a:ext cx="829676"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10" name="Rectangle 9">
            <a:extLst>
              <a:ext uri="{FF2B5EF4-FFF2-40B4-BE49-F238E27FC236}">
                <a16:creationId xmlns:a16="http://schemas.microsoft.com/office/drawing/2014/main" id="{F7736EA0-2BBF-4787-9F1C-8DCC3E139B63}"/>
              </a:ext>
            </a:extLst>
          </p:cNvPr>
          <p:cNvSpPr/>
          <p:nvPr/>
        </p:nvSpPr>
        <p:spPr bwMode="auto">
          <a:xfrm>
            <a:off x="2903291" y="6120156"/>
            <a:ext cx="994741"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sz="1000" b="1" dirty="0">
              <a:ea typeface="ＭＳ Ｐゴシック" pitchFamily="1" charset="-128"/>
            </a:endParaRPr>
          </a:p>
        </p:txBody>
      </p:sp>
      <p:sp>
        <p:nvSpPr>
          <p:cNvPr id="11" name="Rectangle 10">
            <a:extLst>
              <a:ext uri="{FF2B5EF4-FFF2-40B4-BE49-F238E27FC236}">
                <a16:creationId xmlns:a16="http://schemas.microsoft.com/office/drawing/2014/main" id="{6489BF4F-EE38-4327-BA09-215C0B325C89}"/>
              </a:ext>
            </a:extLst>
          </p:cNvPr>
          <p:cNvSpPr/>
          <p:nvPr/>
        </p:nvSpPr>
        <p:spPr bwMode="auto">
          <a:xfrm>
            <a:off x="3966240" y="6120156"/>
            <a:ext cx="893928" cy="36004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GB" sz="1000" b="1" dirty="0">
              <a:ea typeface="ＭＳ Ｐゴシック" pitchFamily="1" charset="-128"/>
            </a:endParaRPr>
          </a:p>
        </p:txBody>
      </p:sp>
      <p:cxnSp>
        <p:nvCxnSpPr>
          <p:cNvPr id="12" name="Straight Arrow Connector 11">
            <a:extLst>
              <a:ext uri="{FF2B5EF4-FFF2-40B4-BE49-F238E27FC236}">
                <a16:creationId xmlns:a16="http://schemas.microsoft.com/office/drawing/2014/main" id="{A7262DED-E22E-40C4-BAE6-2224F9E16A50}"/>
              </a:ext>
            </a:extLst>
          </p:cNvPr>
          <p:cNvCxnSpPr>
            <a:endCxn id="13" idx="0"/>
          </p:cNvCxnSpPr>
          <p:nvPr/>
        </p:nvCxnSpPr>
        <p:spPr bwMode="auto">
          <a:xfrm flipH="1">
            <a:off x="5788798" y="2822024"/>
            <a:ext cx="2775942" cy="11426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a:extLst>
              <a:ext uri="{FF2B5EF4-FFF2-40B4-BE49-F238E27FC236}">
                <a16:creationId xmlns:a16="http://schemas.microsoft.com/office/drawing/2014/main" id="{3598E34C-4001-4419-8CCB-4786DE63664D}"/>
              </a:ext>
            </a:extLst>
          </p:cNvPr>
          <p:cNvSpPr/>
          <p:nvPr/>
        </p:nvSpPr>
        <p:spPr bwMode="auto">
          <a:xfrm>
            <a:off x="5323516" y="3964646"/>
            <a:ext cx="930565" cy="36004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a:ea typeface="ＭＳ Ｐゴシック" pitchFamily="1" charset="-128"/>
              </a:rPr>
              <a:t>Transaction Bus</a:t>
            </a: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14" name="Rectangle 13">
            <a:extLst>
              <a:ext uri="{FF2B5EF4-FFF2-40B4-BE49-F238E27FC236}">
                <a16:creationId xmlns:a16="http://schemas.microsoft.com/office/drawing/2014/main" id="{6EFA4B10-AEC0-4E6D-9FCE-2C763FFA2DD2}"/>
              </a:ext>
            </a:extLst>
          </p:cNvPr>
          <p:cNvSpPr/>
          <p:nvPr/>
        </p:nvSpPr>
        <p:spPr bwMode="auto">
          <a:xfrm>
            <a:off x="6533675" y="3964646"/>
            <a:ext cx="930565" cy="36004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a:ea typeface="ＭＳ Ｐゴシック" pitchFamily="1" charset="-128"/>
              </a:rPr>
              <a:t>Accounting Hub</a:t>
            </a: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15" name="Rectangle 14">
            <a:extLst>
              <a:ext uri="{FF2B5EF4-FFF2-40B4-BE49-F238E27FC236}">
                <a16:creationId xmlns:a16="http://schemas.microsoft.com/office/drawing/2014/main" id="{AEF358DA-D73D-49F1-9946-0B871BB28E37}"/>
              </a:ext>
            </a:extLst>
          </p:cNvPr>
          <p:cNvSpPr/>
          <p:nvPr/>
        </p:nvSpPr>
        <p:spPr bwMode="auto">
          <a:xfrm>
            <a:off x="4066353" y="3965097"/>
            <a:ext cx="930565" cy="36004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050" b="1" dirty="0">
                <a:ea typeface="ＭＳ Ｐゴシック" pitchFamily="1" charset="-128"/>
              </a:rPr>
              <a:t>TODS (Data Store)</a:t>
            </a: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16" name="Rectangle 15">
            <a:extLst>
              <a:ext uri="{FF2B5EF4-FFF2-40B4-BE49-F238E27FC236}">
                <a16:creationId xmlns:a16="http://schemas.microsoft.com/office/drawing/2014/main" id="{C1DE53F7-3E66-4B51-A17F-C03FD7CAF6B2}"/>
              </a:ext>
            </a:extLst>
          </p:cNvPr>
          <p:cNvSpPr/>
          <p:nvPr/>
        </p:nvSpPr>
        <p:spPr bwMode="auto">
          <a:xfrm>
            <a:off x="7446211" y="5800412"/>
            <a:ext cx="2314475" cy="711516"/>
          </a:xfrm>
          <a:prstGeom prst="rect">
            <a:avLst/>
          </a:prstGeom>
          <a:solidFill>
            <a:srgbClr val="1CC6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charset="0"/>
                <a:ea typeface="ＭＳ Ｐゴシック" pitchFamily="1" charset="-128"/>
              </a:rPr>
              <a:t>LTS</a:t>
            </a:r>
            <a:r>
              <a:rPr lang="en-GB" sz="1200" b="1" dirty="0">
                <a:ea typeface="ＭＳ Ｐゴシック" pitchFamily="1" charset="-128"/>
              </a:rPr>
              <a:t>B </a:t>
            </a:r>
            <a:r>
              <a:rPr kumimoji="0" lang="en-GB" sz="1200" b="1" i="0" u="none" strike="noStrike" cap="none" normalizeH="0" baseline="0" dirty="0">
                <a:ln>
                  <a:noFill/>
                </a:ln>
                <a:solidFill>
                  <a:schemeClr val="tx1"/>
                </a:solidFill>
                <a:effectLst/>
                <a:latin typeface="Arial" charset="0"/>
                <a:ea typeface="ＭＳ Ｐゴシック" pitchFamily="1" charset="-128"/>
              </a:rPr>
              <a:t>Product Platforms</a:t>
            </a:r>
          </a:p>
        </p:txBody>
      </p:sp>
      <p:sp>
        <p:nvSpPr>
          <p:cNvPr id="17" name="Rectangle 16">
            <a:extLst>
              <a:ext uri="{FF2B5EF4-FFF2-40B4-BE49-F238E27FC236}">
                <a16:creationId xmlns:a16="http://schemas.microsoft.com/office/drawing/2014/main" id="{6D6DEEA1-8205-49B6-8C03-7596E4C98CD9}"/>
              </a:ext>
            </a:extLst>
          </p:cNvPr>
          <p:cNvSpPr/>
          <p:nvPr/>
        </p:nvSpPr>
        <p:spPr bwMode="auto">
          <a:xfrm>
            <a:off x="7533493" y="6196456"/>
            <a:ext cx="664574"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18" name="Rectangle 17">
            <a:extLst>
              <a:ext uri="{FF2B5EF4-FFF2-40B4-BE49-F238E27FC236}">
                <a16:creationId xmlns:a16="http://schemas.microsoft.com/office/drawing/2014/main" id="{CBBE1ACE-54F5-40AC-9B0D-66E5530216AA}"/>
              </a:ext>
            </a:extLst>
          </p:cNvPr>
          <p:cNvSpPr/>
          <p:nvPr/>
        </p:nvSpPr>
        <p:spPr bwMode="auto">
          <a:xfrm>
            <a:off x="8277072" y="6196456"/>
            <a:ext cx="664574"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700" b="1" i="0" u="none" strike="noStrike" cap="none" normalizeH="0" baseline="0" dirty="0">
              <a:ln>
                <a:noFill/>
              </a:ln>
              <a:solidFill>
                <a:schemeClr val="tx1"/>
              </a:solidFill>
              <a:effectLst/>
              <a:latin typeface="Arial" charset="0"/>
              <a:ea typeface="ＭＳ Ｐゴシック" pitchFamily="1" charset="-128"/>
            </a:endParaRPr>
          </a:p>
        </p:txBody>
      </p:sp>
      <p:sp>
        <p:nvSpPr>
          <p:cNvPr id="19" name="Rectangle 18">
            <a:extLst>
              <a:ext uri="{FF2B5EF4-FFF2-40B4-BE49-F238E27FC236}">
                <a16:creationId xmlns:a16="http://schemas.microsoft.com/office/drawing/2014/main" id="{79FB35E0-55FB-44EF-A57D-EE773433688A}"/>
              </a:ext>
            </a:extLst>
          </p:cNvPr>
          <p:cNvSpPr/>
          <p:nvPr/>
        </p:nvSpPr>
        <p:spPr bwMode="auto">
          <a:xfrm>
            <a:off x="9008231" y="6196457"/>
            <a:ext cx="708510" cy="252029"/>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00" b="1" i="0" u="none" strike="noStrike" cap="none" normalizeH="0" baseline="0" dirty="0">
              <a:ln>
                <a:noFill/>
              </a:ln>
              <a:solidFill>
                <a:schemeClr val="tx1"/>
              </a:solidFill>
              <a:effectLst/>
              <a:latin typeface="Arial" charset="0"/>
              <a:ea typeface="ＭＳ Ｐゴシック" pitchFamily="1" charset="-128"/>
            </a:endParaRPr>
          </a:p>
        </p:txBody>
      </p:sp>
      <p:sp>
        <p:nvSpPr>
          <p:cNvPr id="20" name="Rectangle 19">
            <a:extLst>
              <a:ext uri="{FF2B5EF4-FFF2-40B4-BE49-F238E27FC236}">
                <a16:creationId xmlns:a16="http://schemas.microsoft.com/office/drawing/2014/main" id="{B6D1A98B-D5CC-4D51-B898-E674F11B936A}"/>
              </a:ext>
            </a:extLst>
          </p:cNvPr>
          <p:cNvSpPr/>
          <p:nvPr/>
        </p:nvSpPr>
        <p:spPr bwMode="auto">
          <a:xfrm>
            <a:off x="5195915" y="5804684"/>
            <a:ext cx="2004810" cy="711516"/>
          </a:xfrm>
          <a:prstGeom prst="rect">
            <a:avLst/>
          </a:prstGeom>
          <a:solidFill>
            <a:srgbClr val="1CC6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Arial" charset="0"/>
                <a:ea typeface="ＭＳ Ｐゴシック" pitchFamily="1" charset="-128"/>
              </a:rPr>
              <a:t>Gateways</a:t>
            </a:r>
          </a:p>
        </p:txBody>
      </p:sp>
      <p:sp>
        <p:nvSpPr>
          <p:cNvPr id="21" name="Rectangle 20">
            <a:extLst>
              <a:ext uri="{FF2B5EF4-FFF2-40B4-BE49-F238E27FC236}">
                <a16:creationId xmlns:a16="http://schemas.microsoft.com/office/drawing/2014/main" id="{9B2D1A72-A58D-4B3F-8D26-D0F7444DA429}"/>
              </a:ext>
            </a:extLst>
          </p:cNvPr>
          <p:cNvSpPr/>
          <p:nvPr/>
        </p:nvSpPr>
        <p:spPr bwMode="auto">
          <a:xfrm>
            <a:off x="5393783" y="6236732"/>
            <a:ext cx="664574"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00" b="1" i="0" u="none" strike="noStrike" cap="none" normalizeH="0" baseline="0" dirty="0">
              <a:ln>
                <a:noFill/>
              </a:ln>
              <a:solidFill>
                <a:schemeClr val="tx1"/>
              </a:solidFill>
              <a:effectLst/>
              <a:latin typeface="Arial" charset="0"/>
              <a:ea typeface="ＭＳ Ｐゴシック" pitchFamily="1" charset="-128"/>
            </a:endParaRPr>
          </a:p>
        </p:txBody>
      </p:sp>
      <p:sp>
        <p:nvSpPr>
          <p:cNvPr id="22" name="Rectangle 21">
            <a:extLst>
              <a:ext uri="{FF2B5EF4-FFF2-40B4-BE49-F238E27FC236}">
                <a16:creationId xmlns:a16="http://schemas.microsoft.com/office/drawing/2014/main" id="{7CDFDD9A-0DD0-4EA2-B4C4-13FD1888EE0D}"/>
              </a:ext>
            </a:extLst>
          </p:cNvPr>
          <p:cNvSpPr/>
          <p:nvPr/>
        </p:nvSpPr>
        <p:spPr bwMode="auto">
          <a:xfrm>
            <a:off x="6292653" y="6236732"/>
            <a:ext cx="664574" cy="2608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00" b="1" i="0" u="none" strike="noStrike" cap="none" normalizeH="0" baseline="0" dirty="0">
              <a:ln>
                <a:noFill/>
              </a:ln>
              <a:solidFill>
                <a:schemeClr val="tx1"/>
              </a:solidFill>
              <a:effectLst/>
              <a:latin typeface="Arial" charset="0"/>
              <a:ea typeface="ＭＳ Ｐゴシック" pitchFamily="1" charset="-128"/>
            </a:endParaRPr>
          </a:p>
        </p:txBody>
      </p:sp>
      <p:sp>
        <p:nvSpPr>
          <p:cNvPr id="23" name="TextBox 22">
            <a:extLst>
              <a:ext uri="{FF2B5EF4-FFF2-40B4-BE49-F238E27FC236}">
                <a16:creationId xmlns:a16="http://schemas.microsoft.com/office/drawing/2014/main" id="{D59F4B21-534C-41F7-920F-603F5AE1E4C8}"/>
              </a:ext>
            </a:extLst>
          </p:cNvPr>
          <p:cNvSpPr txBox="1"/>
          <p:nvPr/>
        </p:nvSpPr>
        <p:spPr>
          <a:xfrm>
            <a:off x="1739531" y="3599877"/>
            <a:ext cx="2359647" cy="938719"/>
          </a:xfrm>
          <a:prstGeom prst="rect">
            <a:avLst/>
          </a:prstGeom>
          <a:noFill/>
        </p:spPr>
        <p:txBody>
          <a:bodyPr wrap="square" rtlCol="0">
            <a:spAutoFit/>
          </a:bodyPr>
          <a:lstStyle/>
          <a:p>
            <a:r>
              <a:rPr lang="en-GB" sz="1100" dirty="0"/>
              <a:t>Additional capabilities</a:t>
            </a:r>
          </a:p>
          <a:p>
            <a:pPr>
              <a:buFont typeface="Arial" pitchFamily="34" charset="0"/>
              <a:buChar char="•"/>
            </a:pPr>
            <a:r>
              <a:rPr lang="en-GB" sz="1100" dirty="0"/>
              <a:t>Sanctions Checks</a:t>
            </a:r>
          </a:p>
          <a:p>
            <a:pPr>
              <a:buFont typeface="Arial" pitchFamily="34" charset="0"/>
              <a:buChar char="•"/>
            </a:pPr>
            <a:r>
              <a:rPr lang="en-GB" sz="1100" dirty="0"/>
              <a:t>Anti Money Laundering</a:t>
            </a:r>
          </a:p>
          <a:p>
            <a:pPr>
              <a:buFont typeface="Arial" pitchFamily="34" charset="0"/>
              <a:buChar char="•"/>
            </a:pPr>
            <a:r>
              <a:rPr lang="en-GB" sz="1100" dirty="0"/>
              <a:t>MI &amp; Reporting</a:t>
            </a:r>
          </a:p>
          <a:p>
            <a:pPr>
              <a:buFont typeface="Arial" pitchFamily="34" charset="0"/>
              <a:buChar char="•"/>
            </a:pPr>
            <a:r>
              <a:rPr lang="en-GB" sz="1100" dirty="0"/>
              <a:t>Exceptions and Investigations</a:t>
            </a:r>
          </a:p>
        </p:txBody>
      </p:sp>
      <p:cxnSp>
        <p:nvCxnSpPr>
          <p:cNvPr id="24" name="Straight Arrow Connector 23">
            <a:extLst>
              <a:ext uri="{FF2B5EF4-FFF2-40B4-BE49-F238E27FC236}">
                <a16:creationId xmlns:a16="http://schemas.microsoft.com/office/drawing/2014/main" id="{E194D100-600E-4D19-BEAB-CFE70DDBB772}"/>
              </a:ext>
            </a:extLst>
          </p:cNvPr>
          <p:cNvCxnSpPr>
            <a:stCxn id="15" idx="1"/>
          </p:cNvCxnSpPr>
          <p:nvPr/>
        </p:nvCxnSpPr>
        <p:spPr bwMode="auto">
          <a:xfrm flipH="1">
            <a:off x="3261570" y="4145118"/>
            <a:ext cx="804783" cy="6773"/>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cxnSp>
        <p:nvCxnSpPr>
          <p:cNvPr id="25" name="Straight Arrow Connector 24">
            <a:extLst>
              <a:ext uri="{FF2B5EF4-FFF2-40B4-BE49-F238E27FC236}">
                <a16:creationId xmlns:a16="http://schemas.microsoft.com/office/drawing/2014/main" id="{72F6BE9A-C53C-468D-96B7-A3B2034FFBF9}"/>
              </a:ext>
            </a:extLst>
          </p:cNvPr>
          <p:cNvCxnSpPr>
            <a:stCxn id="13" idx="3"/>
            <a:endCxn id="14" idx="1"/>
          </p:cNvCxnSpPr>
          <p:nvPr/>
        </p:nvCxnSpPr>
        <p:spPr bwMode="auto">
          <a:xfrm>
            <a:off x="6254081" y="4144666"/>
            <a:ext cx="27959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a:extLst>
              <a:ext uri="{FF2B5EF4-FFF2-40B4-BE49-F238E27FC236}">
                <a16:creationId xmlns:a16="http://schemas.microsoft.com/office/drawing/2014/main" id="{DF56173B-7068-439B-87D3-10B1297E7B54}"/>
              </a:ext>
            </a:extLst>
          </p:cNvPr>
          <p:cNvCxnSpPr>
            <a:stCxn id="13" idx="2"/>
            <a:endCxn id="11" idx="0"/>
          </p:cNvCxnSpPr>
          <p:nvPr/>
        </p:nvCxnSpPr>
        <p:spPr bwMode="auto">
          <a:xfrm flipH="1">
            <a:off x="4413204" y="4324686"/>
            <a:ext cx="1375595" cy="17954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7" name="Straight Arrow Connector 26">
            <a:extLst>
              <a:ext uri="{FF2B5EF4-FFF2-40B4-BE49-F238E27FC236}">
                <a16:creationId xmlns:a16="http://schemas.microsoft.com/office/drawing/2014/main" id="{801F4D68-C93B-4B2D-9F2F-0CC02C83F750}"/>
              </a:ext>
            </a:extLst>
          </p:cNvPr>
          <p:cNvCxnSpPr>
            <a:stCxn id="14" idx="2"/>
            <a:endCxn id="19" idx="0"/>
          </p:cNvCxnSpPr>
          <p:nvPr/>
        </p:nvCxnSpPr>
        <p:spPr bwMode="auto">
          <a:xfrm>
            <a:off x="6998958" y="4324686"/>
            <a:ext cx="2363528" cy="18717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8" name="Straight Arrow Connector 27">
            <a:extLst>
              <a:ext uri="{FF2B5EF4-FFF2-40B4-BE49-F238E27FC236}">
                <a16:creationId xmlns:a16="http://schemas.microsoft.com/office/drawing/2014/main" id="{ED89361E-9353-4604-9FC6-928F93554815}"/>
              </a:ext>
            </a:extLst>
          </p:cNvPr>
          <p:cNvCxnSpPr>
            <a:stCxn id="14" idx="2"/>
            <a:endCxn id="17" idx="0"/>
          </p:cNvCxnSpPr>
          <p:nvPr/>
        </p:nvCxnSpPr>
        <p:spPr bwMode="auto">
          <a:xfrm>
            <a:off x="6998957" y="4324686"/>
            <a:ext cx="866823" cy="18717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Straight Arrow Connector 28">
            <a:extLst>
              <a:ext uri="{FF2B5EF4-FFF2-40B4-BE49-F238E27FC236}">
                <a16:creationId xmlns:a16="http://schemas.microsoft.com/office/drawing/2014/main" id="{98410E50-409B-4D4A-B4FD-A3A90F6464B6}"/>
              </a:ext>
            </a:extLst>
          </p:cNvPr>
          <p:cNvCxnSpPr>
            <a:stCxn id="14" idx="2"/>
            <a:endCxn id="18" idx="0"/>
          </p:cNvCxnSpPr>
          <p:nvPr/>
        </p:nvCxnSpPr>
        <p:spPr bwMode="auto">
          <a:xfrm>
            <a:off x="6998957" y="4324686"/>
            <a:ext cx="1610402" cy="18717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0" name="Straight Arrow Connector 29">
            <a:extLst>
              <a:ext uri="{FF2B5EF4-FFF2-40B4-BE49-F238E27FC236}">
                <a16:creationId xmlns:a16="http://schemas.microsoft.com/office/drawing/2014/main" id="{46B72D73-0AFA-4683-8BB4-B21BACE89873}"/>
              </a:ext>
            </a:extLst>
          </p:cNvPr>
          <p:cNvCxnSpPr>
            <a:stCxn id="10" idx="0"/>
            <a:endCxn id="13" idx="2"/>
          </p:cNvCxnSpPr>
          <p:nvPr/>
        </p:nvCxnSpPr>
        <p:spPr bwMode="auto">
          <a:xfrm flipV="1">
            <a:off x="3400662" y="4324686"/>
            <a:ext cx="2388137" cy="179547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1" name="Straight Arrow Connector 30">
            <a:extLst>
              <a:ext uri="{FF2B5EF4-FFF2-40B4-BE49-F238E27FC236}">
                <a16:creationId xmlns:a16="http://schemas.microsoft.com/office/drawing/2014/main" id="{DFCE10FB-1DF8-4F69-83B0-4D9F482359DE}"/>
              </a:ext>
            </a:extLst>
          </p:cNvPr>
          <p:cNvCxnSpPr>
            <a:stCxn id="9" idx="0"/>
            <a:endCxn id="13" idx="2"/>
          </p:cNvCxnSpPr>
          <p:nvPr/>
        </p:nvCxnSpPr>
        <p:spPr bwMode="auto">
          <a:xfrm flipV="1">
            <a:off x="2420245" y="4324686"/>
            <a:ext cx="3368554" cy="1795471"/>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2" name="Straight Arrow Connector 31">
            <a:extLst>
              <a:ext uri="{FF2B5EF4-FFF2-40B4-BE49-F238E27FC236}">
                <a16:creationId xmlns:a16="http://schemas.microsoft.com/office/drawing/2014/main" id="{DA362477-96CA-412A-A8CF-A39E7F6610F3}"/>
              </a:ext>
            </a:extLst>
          </p:cNvPr>
          <p:cNvCxnSpPr>
            <a:stCxn id="13" idx="1"/>
            <a:endCxn id="15" idx="3"/>
          </p:cNvCxnSpPr>
          <p:nvPr/>
        </p:nvCxnSpPr>
        <p:spPr bwMode="auto">
          <a:xfrm flipH="1">
            <a:off x="4996918" y="4144667"/>
            <a:ext cx="326598" cy="451"/>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3" name="Straight Arrow Connector 32">
            <a:extLst>
              <a:ext uri="{FF2B5EF4-FFF2-40B4-BE49-F238E27FC236}">
                <a16:creationId xmlns:a16="http://schemas.microsoft.com/office/drawing/2014/main" id="{8DD8E93F-D86C-4054-97BC-1047B63AB819}"/>
              </a:ext>
            </a:extLst>
          </p:cNvPr>
          <p:cNvCxnSpPr>
            <a:endCxn id="13" idx="0"/>
          </p:cNvCxnSpPr>
          <p:nvPr/>
        </p:nvCxnSpPr>
        <p:spPr bwMode="auto">
          <a:xfrm flipH="1">
            <a:off x="5788798" y="2822024"/>
            <a:ext cx="2006069" cy="11426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a:extLst>
              <a:ext uri="{FF2B5EF4-FFF2-40B4-BE49-F238E27FC236}">
                <a16:creationId xmlns:a16="http://schemas.microsoft.com/office/drawing/2014/main" id="{65CBB300-9B42-467C-970A-923E65DD3166}"/>
              </a:ext>
            </a:extLst>
          </p:cNvPr>
          <p:cNvCxnSpPr>
            <a:stCxn id="13" idx="2"/>
            <a:endCxn id="21" idx="0"/>
          </p:cNvCxnSpPr>
          <p:nvPr/>
        </p:nvCxnSpPr>
        <p:spPr bwMode="auto">
          <a:xfrm flipH="1">
            <a:off x="5726070" y="4324686"/>
            <a:ext cx="62729" cy="19120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a:extLst>
              <a:ext uri="{FF2B5EF4-FFF2-40B4-BE49-F238E27FC236}">
                <a16:creationId xmlns:a16="http://schemas.microsoft.com/office/drawing/2014/main" id="{B50045CA-18FB-44FB-9DC6-6C58B5D8CC41}"/>
              </a:ext>
            </a:extLst>
          </p:cNvPr>
          <p:cNvCxnSpPr>
            <a:stCxn id="13" idx="2"/>
            <a:endCxn id="22" idx="0"/>
          </p:cNvCxnSpPr>
          <p:nvPr/>
        </p:nvCxnSpPr>
        <p:spPr bwMode="auto">
          <a:xfrm>
            <a:off x="5788799" y="4324686"/>
            <a:ext cx="836141" cy="19120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Rectangle 35">
            <a:extLst>
              <a:ext uri="{FF2B5EF4-FFF2-40B4-BE49-F238E27FC236}">
                <a16:creationId xmlns:a16="http://schemas.microsoft.com/office/drawing/2014/main" id="{C619E527-00A1-4D76-A667-82E6AC7F07B2}"/>
              </a:ext>
            </a:extLst>
          </p:cNvPr>
          <p:cNvSpPr/>
          <p:nvPr/>
        </p:nvSpPr>
        <p:spPr bwMode="auto">
          <a:xfrm>
            <a:off x="8681548" y="3103925"/>
            <a:ext cx="1117340" cy="2198670"/>
          </a:xfrm>
          <a:prstGeom prst="rect">
            <a:avLst/>
          </a:prstGeom>
          <a:solidFill>
            <a:srgbClr val="1CC6E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b="1" dirty="0">
                <a:ea typeface="ＭＳ Ｐゴシック" pitchFamily="1" charset="-128"/>
              </a:rPr>
              <a:t>HBOS </a:t>
            </a:r>
            <a:r>
              <a:rPr kumimoji="0" lang="en-GB" sz="1200" b="1" i="0" u="none" strike="noStrike" cap="none" normalizeH="0" baseline="0" dirty="0">
                <a:ln>
                  <a:noFill/>
                </a:ln>
                <a:solidFill>
                  <a:schemeClr val="tx1"/>
                </a:solidFill>
                <a:effectLst/>
                <a:latin typeface="Arial" charset="0"/>
                <a:ea typeface="ＭＳ Ｐゴシック" pitchFamily="1" charset="-128"/>
              </a:rPr>
              <a:t>Product Platforms</a:t>
            </a:r>
          </a:p>
        </p:txBody>
      </p:sp>
      <p:sp>
        <p:nvSpPr>
          <p:cNvPr id="37" name="Rectangle 36">
            <a:extLst>
              <a:ext uri="{FF2B5EF4-FFF2-40B4-BE49-F238E27FC236}">
                <a16:creationId xmlns:a16="http://schemas.microsoft.com/office/drawing/2014/main" id="{65B0768F-03A4-4A5F-A0CA-6136BC1B2204}"/>
              </a:ext>
            </a:extLst>
          </p:cNvPr>
          <p:cNvSpPr/>
          <p:nvPr/>
        </p:nvSpPr>
        <p:spPr bwMode="auto">
          <a:xfrm>
            <a:off x="8934792" y="4073977"/>
            <a:ext cx="643084" cy="28198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38" name="Rectangle 37">
            <a:extLst>
              <a:ext uri="{FF2B5EF4-FFF2-40B4-BE49-F238E27FC236}">
                <a16:creationId xmlns:a16="http://schemas.microsoft.com/office/drawing/2014/main" id="{7598A68D-5CFE-40E1-86B8-BA05EC9C4618}"/>
              </a:ext>
            </a:extLst>
          </p:cNvPr>
          <p:cNvSpPr/>
          <p:nvPr/>
        </p:nvSpPr>
        <p:spPr bwMode="auto">
          <a:xfrm>
            <a:off x="8934792" y="4771912"/>
            <a:ext cx="643084" cy="28198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sp>
        <p:nvSpPr>
          <p:cNvPr id="39" name="Rectangle 38">
            <a:extLst>
              <a:ext uri="{FF2B5EF4-FFF2-40B4-BE49-F238E27FC236}">
                <a16:creationId xmlns:a16="http://schemas.microsoft.com/office/drawing/2014/main" id="{5224A737-25CC-447E-AC03-0F039B7B7CB4}"/>
              </a:ext>
            </a:extLst>
          </p:cNvPr>
          <p:cNvSpPr/>
          <p:nvPr/>
        </p:nvSpPr>
        <p:spPr bwMode="auto">
          <a:xfrm>
            <a:off x="8934792" y="4413993"/>
            <a:ext cx="643084" cy="281983"/>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050" b="1" i="0" u="none" strike="noStrike" cap="none" normalizeH="0" baseline="0" dirty="0">
              <a:ln>
                <a:noFill/>
              </a:ln>
              <a:solidFill>
                <a:schemeClr val="tx1"/>
              </a:solidFill>
              <a:effectLst/>
              <a:latin typeface="Arial" charset="0"/>
              <a:ea typeface="ＭＳ Ｐゴシック" pitchFamily="1" charset="-128"/>
            </a:endParaRPr>
          </a:p>
        </p:txBody>
      </p:sp>
      <p:cxnSp>
        <p:nvCxnSpPr>
          <p:cNvPr id="40" name="Straight Arrow Connector 39">
            <a:extLst>
              <a:ext uri="{FF2B5EF4-FFF2-40B4-BE49-F238E27FC236}">
                <a16:creationId xmlns:a16="http://schemas.microsoft.com/office/drawing/2014/main" id="{2E887BAF-B2EB-4C3B-92B8-C17414E75010}"/>
              </a:ext>
            </a:extLst>
          </p:cNvPr>
          <p:cNvCxnSpPr>
            <a:stCxn id="14" idx="3"/>
            <a:endCxn id="37" idx="1"/>
          </p:cNvCxnSpPr>
          <p:nvPr/>
        </p:nvCxnSpPr>
        <p:spPr bwMode="auto">
          <a:xfrm>
            <a:off x="7464240" y="4144666"/>
            <a:ext cx="1470552" cy="7030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1" name="Straight Arrow Connector 40">
            <a:extLst>
              <a:ext uri="{FF2B5EF4-FFF2-40B4-BE49-F238E27FC236}">
                <a16:creationId xmlns:a16="http://schemas.microsoft.com/office/drawing/2014/main" id="{3FFF6913-A655-4B4B-AF50-E1B1E39DA416}"/>
              </a:ext>
            </a:extLst>
          </p:cNvPr>
          <p:cNvCxnSpPr>
            <a:stCxn id="14" idx="3"/>
            <a:endCxn id="39" idx="1"/>
          </p:cNvCxnSpPr>
          <p:nvPr/>
        </p:nvCxnSpPr>
        <p:spPr bwMode="auto">
          <a:xfrm>
            <a:off x="7464240" y="4144666"/>
            <a:ext cx="1470552" cy="41031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2" name="Straight Arrow Connector 41">
            <a:extLst>
              <a:ext uri="{FF2B5EF4-FFF2-40B4-BE49-F238E27FC236}">
                <a16:creationId xmlns:a16="http://schemas.microsoft.com/office/drawing/2014/main" id="{4EA042D7-97BE-44EC-8AD0-1FAE4CEA88AC}"/>
              </a:ext>
            </a:extLst>
          </p:cNvPr>
          <p:cNvCxnSpPr>
            <a:stCxn id="14" idx="3"/>
            <a:endCxn id="38" idx="1"/>
          </p:cNvCxnSpPr>
          <p:nvPr/>
        </p:nvCxnSpPr>
        <p:spPr bwMode="auto">
          <a:xfrm>
            <a:off x="7464240" y="4144666"/>
            <a:ext cx="1470552" cy="76823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3" name="Straight Arrow Connector 42">
            <a:extLst>
              <a:ext uri="{FF2B5EF4-FFF2-40B4-BE49-F238E27FC236}">
                <a16:creationId xmlns:a16="http://schemas.microsoft.com/office/drawing/2014/main" id="{8C02F18D-31E3-43F2-AE82-01C0EE46E00D}"/>
              </a:ext>
            </a:extLst>
          </p:cNvPr>
          <p:cNvCxnSpPr>
            <a:endCxn id="13" idx="0"/>
          </p:cNvCxnSpPr>
          <p:nvPr/>
        </p:nvCxnSpPr>
        <p:spPr bwMode="auto">
          <a:xfrm>
            <a:off x="4092640" y="2784004"/>
            <a:ext cx="1696158" cy="11806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4" name="Straight Arrow Connector 43">
            <a:extLst>
              <a:ext uri="{FF2B5EF4-FFF2-40B4-BE49-F238E27FC236}">
                <a16:creationId xmlns:a16="http://schemas.microsoft.com/office/drawing/2014/main" id="{F555DEFD-5993-4834-9A5A-C76A54E7F169}"/>
              </a:ext>
            </a:extLst>
          </p:cNvPr>
          <p:cNvCxnSpPr>
            <a:endCxn id="13" idx="0"/>
          </p:cNvCxnSpPr>
          <p:nvPr/>
        </p:nvCxnSpPr>
        <p:spPr bwMode="auto">
          <a:xfrm>
            <a:off x="4918022" y="2784004"/>
            <a:ext cx="870776" cy="11806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45" name="Straight Arrow Connector 44">
            <a:extLst>
              <a:ext uri="{FF2B5EF4-FFF2-40B4-BE49-F238E27FC236}">
                <a16:creationId xmlns:a16="http://schemas.microsoft.com/office/drawing/2014/main" id="{35F43FF8-5C45-4425-9595-C2C4ED0DCF03}"/>
              </a:ext>
            </a:extLst>
          </p:cNvPr>
          <p:cNvCxnSpPr>
            <a:endCxn id="13" idx="0"/>
          </p:cNvCxnSpPr>
          <p:nvPr/>
        </p:nvCxnSpPr>
        <p:spPr bwMode="auto">
          <a:xfrm>
            <a:off x="5689434" y="2816250"/>
            <a:ext cx="99365" cy="1148397"/>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6" name="Rectangle 45">
            <a:extLst>
              <a:ext uri="{FF2B5EF4-FFF2-40B4-BE49-F238E27FC236}">
                <a16:creationId xmlns:a16="http://schemas.microsoft.com/office/drawing/2014/main" id="{14FC2081-FD0B-4D68-8C43-A7DE80E9FC07}"/>
              </a:ext>
            </a:extLst>
          </p:cNvPr>
          <p:cNvSpPr/>
          <p:nvPr/>
        </p:nvSpPr>
        <p:spPr bwMode="auto">
          <a:xfrm>
            <a:off x="4498219" y="2483753"/>
            <a:ext cx="718083" cy="300251"/>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a:latin typeface="Calibri" panose="020F0502020204030204" pitchFamily="34" charset="0"/>
                <a:ea typeface="ＭＳ Ｐゴシック" pitchFamily="1" charset="-128"/>
              </a:rPr>
              <a:t>Galaxy</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47" name="Rectangle 46">
            <a:extLst>
              <a:ext uri="{FF2B5EF4-FFF2-40B4-BE49-F238E27FC236}">
                <a16:creationId xmlns:a16="http://schemas.microsoft.com/office/drawing/2014/main" id="{CC4D5536-E6E2-4BAC-9502-714B0C496EF8}"/>
              </a:ext>
            </a:extLst>
          </p:cNvPr>
          <p:cNvSpPr/>
          <p:nvPr/>
        </p:nvSpPr>
        <p:spPr bwMode="auto">
          <a:xfrm>
            <a:off x="5315017" y="2483753"/>
            <a:ext cx="718083" cy="300251"/>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a:latin typeface="Calibri" panose="020F0502020204030204" pitchFamily="34" charset="0"/>
                <a:ea typeface="ＭＳ Ｐゴシック" pitchFamily="1" charset="-128"/>
              </a:rPr>
              <a:t>SOC</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48" name="Rectangle 47">
            <a:extLst>
              <a:ext uri="{FF2B5EF4-FFF2-40B4-BE49-F238E27FC236}">
                <a16:creationId xmlns:a16="http://schemas.microsoft.com/office/drawing/2014/main" id="{F5D86550-7FD1-4F16-92BA-249AF5852289}"/>
              </a:ext>
            </a:extLst>
          </p:cNvPr>
          <p:cNvSpPr/>
          <p:nvPr/>
        </p:nvSpPr>
        <p:spPr bwMode="auto">
          <a:xfrm>
            <a:off x="3360546" y="2001794"/>
            <a:ext cx="718083" cy="300251"/>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a:latin typeface="Calibri" panose="020F0502020204030204" pitchFamily="34" charset="0"/>
                <a:ea typeface="ＭＳ Ｐゴシック" pitchFamily="1" charset="-128"/>
              </a:rPr>
              <a:t>COL</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49" name="Rectangle 48">
            <a:extLst>
              <a:ext uri="{FF2B5EF4-FFF2-40B4-BE49-F238E27FC236}">
                <a16:creationId xmlns:a16="http://schemas.microsoft.com/office/drawing/2014/main" id="{A36DA188-D439-4695-91E4-1BEA2743066F}"/>
              </a:ext>
            </a:extLst>
          </p:cNvPr>
          <p:cNvSpPr/>
          <p:nvPr/>
        </p:nvSpPr>
        <p:spPr bwMode="auto">
          <a:xfrm>
            <a:off x="4130420" y="2001794"/>
            <a:ext cx="718083" cy="300251"/>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err="1">
                <a:latin typeface="Calibri" panose="020F0502020204030204" pitchFamily="34" charset="0"/>
                <a:ea typeface="ＭＳ Ｐゴシック" pitchFamily="1" charset="-128"/>
              </a:rPr>
              <a:t>Loli</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50" name="Rectangle 49">
            <a:extLst>
              <a:ext uri="{FF2B5EF4-FFF2-40B4-BE49-F238E27FC236}">
                <a16:creationId xmlns:a16="http://schemas.microsoft.com/office/drawing/2014/main" id="{40421419-7F0C-4248-919A-85C03D9B966E}"/>
              </a:ext>
            </a:extLst>
          </p:cNvPr>
          <p:cNvSpPr/>
          <p:nvPr/>
        </p:nvSpPr>
        <p:spPr bwMode="auto">
          <a:xfrm>
            <a:off x="7363817" y="2521773"/>
            <a:ext cx="71808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err="1">
                <a:latin typeface="Calibri" panose="020F0502020204030204" pitchFamily="34" charset="0"/>
                <a:ea typeface="ＭＳ Ｐゴシック" pitchFamily="1" charset="-128"/>
              </a:rPr>
              <a:t>Stelink</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51" name="Rectangle 50">
            <a:extLst>
              <a:ext uri="{FF2B5EF4-FFF2-40B4-BE49-F238E27FC236}">
                <a16:creationId xmlns:a16="http://schemas.microsoft.com/office/drawing/2014/main" id="{F65AFAEE-8CE2-4D59-A4E7-626D0E52346C}"/>
              </a:ext>
            </a:extLst>
          </p:cNvPr>
          <p:cNvSpPr/>
          <p:nvPr/>
        </p:nvSpPr>
        <p:spPr bwMode="auto">
          <a:xfrm>
            <a:off x="8133690" y="2521773"/>
            <a:ext cx="718083" cy="300251"/>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a:latin typeface="Calibri" panose="020F0502020204030204" pitchFamily="34" charset="0"/>
                <a:ea typeface="ＭＳ Ｐゴシック" pitchFamily="1" charset="-128"/>
              </a:rPr>
              <a:t>ACI</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cxnSp>
        <p:nvCxnSpPr>
          <p:cNvPr id="52" name="Straight Arrow Connector 51">
            <a:extLst>
              <a:ext uri="{FF2B5EF4-FFF2-40B4-BE49-F238E27FC236}">
                <a16:creationId xmlns:a16="http://schemas.microsoft.com/office/drawing/2014/main" id="{F2AAB876-C8EE-4628-AED9-5AD88E018F68}"/>
              </a:ext>
            </a:extLst>
          </p:cNvPr>
          <p:cNvCxnSpPr>
            <a:stCxn id="48" idx="2"/>
            <a:endCxn id="54" idx="0"/>
          </p:cNvCxnSpPr>
          <p:nvPr/>
        </p:nvCxnSpPr>
        <p:spPr bwMode="auto">
          <a:xfrm>
            <a:off x="3719588" y="2302044"/>
            <a:ext cx="326971" cy="1817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a:extLst>
              <a:ext uri="{FF2B5EF4-FFF2-40B4-BE49-F238E27FC236}">
                <a16:creationId xmlns:a16="http://schemas.microsoft.com/office/drawing/2014/main" id="{29D0D11E-923C-41C0-BB13-78B5EE38C4A0}"/>
              </a:ext>
            </a:extLst>
          </p:cNvPr>
          <p:cNvCxnSpPr>
            <a:stCxn id="49" idx="2"/>
            <a:endCxn id="54" idx="0"/>
          </p:cNvCxnSpPr>
          <p:nvPr/>
        </p:nvCxnSpPr>
        <p:spPr bwMode="auto">
          <a:xfrm flipH="1">
            <a:off x="4046559" y="2302044"/>
            <a:ext cx="442902" cy="1817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a:extLst>
              <a:ext uri="{FF2B5EF4-FFF2-40B4-BE49-F238E27FC236}">
                <a16:creationId xmlns:a16="http://schemas.microsoft.com/office/drawing/2014/main" id="{9E09FF1C-03EA-45D2-A556-6E1A37CE441C}"/>
              </a:ext>
            </a:extLst>
          </p:cNvPr>
          <p:cNvSpPr/>
          <p:nvPr/>
        </p:nvSpPr>
        <p:spPr bwMode="auto">
          <a:xfrm>
            <a:off x="3687517" y="2483753"/>
            <a:ext cx="718083" cy="300251"/>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a:latin typeface="Calibri" panose="020F0502020204030204" pitchFamily="34" charset="0"/>
                <a:ea typeface="ＭＳ Ｐゴシック" pitchFamily="1" charset="-128"/>
              </a:rPr>
              <a:t>EBS</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55" name="Rectangle 54">
            <a:extLst>
              <a:ext uri="{FF2B5EF4-FFF2-40B4-BE49-F238E27FC236}">
                <a16:creationId xmlns:a16="http://schemas.microsoft.com/office/drawing/2014/main" id="{F72D56E0-A40A-4DA7-A293-D6AAE925406D}"/>
              </a:ext>
            </a:extLst>
          </p:cNvPr>
          <p:cNvSpPr/>
          <p:nvPr/>
        </p:nvSpPr>
        <p:spPr bwMode="auto">
          <a:xfrm>
            <a:off x="2870510" y="2483752"/>
            <a:ext cx="718083" cy="300251"/>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400" b="1" dirty="0">
                <a:latin typeface="Calibri" panose="020F0502020204030204" pitchFamily="34" charset="0"/>
                <a:ea typeface="ＭＳ Ｐゴシック" pitchFamily="1" charset="-128"/>
              </a:rPr>
              <a:t>CPH</a:t>
            </a:r>
            <a:endParaRPr kumimoji="0" lang="en-GB" sz="1400" b="1" i="0" u="none" strike="noStrike" cap="none" normalizeH="0" baseline="0" dirty="0">
              <a:ln>
                <a:noFill/>
              </a:ln>
              <a:solidFill>
                <a:schemeClr val="tx1"/>
              </a:solidFill>
              <a:effectLst/>
              <a:latin typeface="Calibri" panose="020F0502020204030204" pitchFamily="34" charset="0"/>
              <a:ea typeface="ＭＳ Ｐゴシック" pitchFamily="1" charset="-128"/>
            </a:endParaRPr>
          </a:p>
        </p:txBody>
      </p:sp>
      <p:sp>
        <p:nvSpPr>
          <p:cNvPr id="2" name="Title 1">
            <a:extLst>
              <a:ext uri="{FF2B5EF4-FFF2-40B4-BE49-F238E27FC236}">
                <a16:creationId xmlns:a16="http://schemas.microsoft.com/office/drawing/2014/main" id="{56CD2B50-2120-43FE-A628-49E432D44FAA}"/>
              </a:ext>
            </a:extLst>
          </p:cNvPr>
          <p:cNvSpPr>
            <a:spLocks noGrp="1"/>
          </p:cNvSpPr>
          <p:nvPr>
            <p:ph type="title"/>
          </p:nvPr>
        </p:nvSpPr>
        <p:spPr/>
        <p:txBody>
          <a:bodyPr/>
          <a:lstStyle/>
          <a:p>
            <a:r>
              <a:rPr lang="en-GB" dirty="0">
                <a:latin typeface="Cambria" panose="02040503050406030204" pitchFamily="18" charset="0"/>
              </a:rPr>
              <a:t>Payments Systems - Vision</a:t>
            </a:r>
            <a:endParaRPr lang="en-US" dirty="0"/>
          </a:p>
        </p:txBody>
      </p:sp>
    </p:spTree>
    <p:extLst>
      <p:ext uri="{BB962C8B-B14F-4D97-AF65-F5344CB8AC3E}">
        <p14:creationId xmlns:p14="http://schemas.microsoft.com/office/powerpoint/2010/main" val="333496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462">
            <a:extLst>
              <a:ext uri="{FF2B5EF4-FFF2-40B4-BE49-F238E27FC236}">
                <a16:creationId xmlns:a16="http://schemas.microsoft.com/office/drawing/2014/main" id="{4789ECB1-D6ED-49C4-9316-197388E29478}"/>
              </a:ext>
            </a:extLst>
          </p:cNvPr>
          <p:cNvGraphicFramePr>
            <a:graphicFrameLocks noChangeAspect="1"/>
          </p:cNvGraphicFramePr>
          <p:nvPr>
            <p:custDataLst>
              <p:tags r:id="rId2"/>
            </p:custDataLst>
            <p:extLst>
              <p:ext uri="{D42A27DB-BD31-4B8C-83A1-F6EECF244321}">
                <p14:modId xmlns:p14="http://schemas.microsoft.com/office/powerpoint/2010/main" val="1845459785"/>
              </p:ext>
            </p:extLst>
          </p:nvPr>
        </p:nvGraphicFramePr>
        <p:xfrm>
          <a:off x="1655064" y="-246888"/>
          <a:ext cx="158262" cy="158750"/>
        </p:xfrm>
        <a:graphic>
          <a:graphicData uri="http://schemas.openxmlformats.org/presentationml/2006/ole">
            <mc:AlternateContent xmlns:mc="http://schemas.openxmlformats.org/markup-compatibility/2006">
              <mc:Choice xmlns:v="urn:schemas-microsoft-com:vml" Requires="v">
                <p:oleObj spid="_x0000_s1057" name="think-cell Slide" r:id="rId4" imgW="360" imgH="360" progId="">
                  <p:embed/>
                </p:oleObj>
              </mc:Choice>
              <mc:Fallback>
                <p:oleObj name="think-cell Slide" r:id="rId4" imgW="360" imgH="360" progId="">
                  <p:embed/>
                  <p:pic>
                    <p:nvPicPr>
                      <p:cNvPr id="588802" name="Object 4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064" y="-246888"/>
                        <a:ext cx="158262"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4">
            <a:extLst>
              <a:ext uri="{FF2B5EF4-FFF2-40B4-BE49-F238E27FC236}">
                <a16:creationId xmlns:a16="http://schemas.microsoft.com/office/drawing/2014/main" id="{10080740-B451-4CC9-9F4E-D65F08DB207D}"/>
              </a:ext>
            </a:extLst>
          </p:cNvPr>
          <p:cNvSpPr>
            <a:spLocks/>
          </p:cNvSpPr>
          <p:nvPr/>
        </p:nvSpPr>
        <p:spPr bwMode="auto">
          <a:xfrm>
            <a:off x="354321" y="299613"/>
            <a:ext cx="7391400" cy="522287"/>
          </a:xfrm>
          <a:prstGeom prst="rect">
            <a:avLst/>
          </a:prstGeom>
          <a:noFill/>
          <a:ln w="9525">
            <a:noFill/>
            <a:miter lim="800000"/>
            <a:headEnd/>
            <a:tailEnd/>
          </a:ln>
        </p:spPr>
        <p:txBody>
          <a:bodyPr/>
          <a:lstStyle/>
          <a:p>
            <a:pPr algn="ctr" fontAlgn="base">
              <a:spcBef>
                <a:spcPct val="0"/>
              </a:spcBef>
              <a:spcAft>
                <a:spcPct val="0"/>
              </a:spcAft>
            </a:pPr>
            <a:endParaRPr lang="en-GB" sz="2600" dirty="0">
              <a:solidFill>
                <a:srgbClr val="2F2B20"/>
              </a:solidFill>
              <a:latin typeface="Arial" charset="0"/>
              <a:ea typeface="ＭＳ Ｐゴシック"/>
            </a:endParaRPr>
          </a:p>
        </p:txBody>
      </p:sp>
      <p:sp>
        <p:nvSpPr>
          <p:cNvPr id="11" name="TextBox 10">
            <a:extLst>
              <a:ext uri="{FF2B5EF4-FFF2-40B4-BE49-F238E27FC236}">
                <a16:creationId xmlns:a16="http://schemas.microsoft.com/office/drawing/2014/main" id="{A1DE3009-0467-4562-818E-F9982107B0B6}"/>
              </a:ext>
            </a:extLst>
          </p:cNvPr>
          <p:cNvSpPr txBox="1"/>
          <p:nvPr/>
        </p:nvSpPr>
        <p:spPr>
          <a:xfrm>
            <a:off x="2354481" y="4258164"/>
            <a:ext cx="3731911" cy="2308324"/>
          </a:xfrm>
          <a:prstGeom prst="rect">
            <a:avLst/>
          </a:prstGeom>
          <a:noFill/>
          <a:ln>
            <a:solidFill>
              <a:srgbClr val="2F2B20"/>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1.</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IFM sends payment message to </a:t>
            </a:r>
            <a:r>
              <a:rPr kumimoji="0" lang="en-GB" sz="1200" b="0" i="0" u="none" strike="noStrike" kern="0" cap="none" spc="0" normalizeH="0" baseline="0" noProof="0" dirty="0" err="1">
                <a:ln>
                  <a:noFill/>
                </a:ln>
                <a:solidFill>
                  <a:srgbClr val="2F2B20"/>
                </a:solidFill>
                <a:effectLst/>
                <a:uLnTx/>
                <a:uFillTx/>
                <a:latin typeface="Arial" charset="0"/>
                <a:ea typeface="ＭＳ Ｐゴシック"/>
              </a:rPr>
              <a:t>TxnBus</a:t>
            </a:r>
            <a:endParaRPr kumimoji="0" lang="en-GB" sz="1200" b="0" i="0" u="none" strike="noStrike" kern="0" cap="none" spc="0" normalizeH="0" baseline="0" noProof="0" dirty="0">
              <a:ln>
                <a:noFill/>
              </a:ln>
              <a:solidFill>
                <a:srgbClr val="2F2B20"/>
              </a:solidFill>
              <a:effectLst/>
              <a:uLnTx/>
              <a:uFillTx/>
              <a:latin typeface="Arial" charset="0"/>
              <a:ea typeface="ＭＳ Ｐゴシック"/>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1a.</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Invalid payment - response from TxnBus	</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2.</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APS Request to Accounting Hub</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3.</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Account Posting Request to wCBS</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4.</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Account Posting Response from wCBS</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5.</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Account Posting Request to rCBS</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6.</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Account Posting Response from rCBS</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7.</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APS Response from Accounting Hub</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8.</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Payment message (B11) to LCS</a:t>
            </a:r>
          </a:p>
          <a:p>
            <a:pPr marL="0" marR="0" lvl="0" indent="0" defTabSz="914400" eaLnBrk="1" fontAlgn="base" latinLnBrk="0" hangingPunct="1">
              <a:lnSpc>
                <a:spcPct val="100000"/>
              </a:lnSpc>
              <a:spcBef>
                <a:spcPct val="0"/>
              </a:spcBef>
              <a:spcAft>
                <a:spcPct val="0"/>
              </a:spcAft>
              <a:buClrTx/>
              <a:buSzTx/>
              <a:buFontTx/>
              <a:buNone/>
              <a:tabLst/>
              <a:defRPr/>
            </a:pPr>
            <a:endParaRPr kumimoji="0" lang="en-GB" sz="1200" b="0" i="0" u="none" strike="noStrike" kern="0" cap="none" spc="0" normalizeH="0" baseline="0" noProof="0" dirty="0">
              <a:ln>
                <a:noFill/>
              </a:ln>
              <a:solidFill>
                <a:srgbClr val="2F2B20"/>
              </a:solidFill>
              <a:effectLst/>
              <a:uLnTx/>
              <a:uFillTx/>
              <a:latin typeface="Arial" charset="0"/>
              <a:ea typeface="ＭＳ Ｐゴシック"/>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Note:</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IF corporate accounts are present in </a:t>
            </a:r>
            <a:r>
              <a:rPr kumimoji="0" lang="en-GB" sz="1200" b="0" i="0" u="none" strike="noStrike" kern="0" cap="none" spc="0" normalizeH="0" baseline="0" noProof="0" dirty="0" err="1">
                <a:ln>
                  <a:noFill/>
                </a:ln>
                <a:solidFill>
                  <a:srgbClr val="2F2B20"/>
                </a:solidFill>
                <a:effectLst/>
                <a:uLnTx/>
                <a:uFillTx/>
                <a:latin typeface="Arial" charset="0"/>
                <a:ea typeface="ＭＳ Ｐゴシック"/>
              </a:rPr>
              <a:t>wCBS</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a:t>
            </a:r>
          </a:p>
        </p:txBody>
      </p:sp>
      <p:sp>
        <p:nvSpPr>
          <p:cNvPr id="12" name="TextBox 11">
            <a:extLst>
              <a:ext uri="{FF2B5EF4-FFF2-40B4-BE49-F238E27FC236}">
                <a16:creationId xmlns:a16="http://schemas.microsoft.com/office/drawing/2014/main" id="{986637D6-EAF7-4F50-8D66-284B136DAE1A}"/>
              </a:ext>
            </a:extLst>
          </p:cNvPr>
          <p:cNvSpPr txBox="1"/>
          <p:nvPr/>
        </p:nvSpPr>
        <p:spPr>
          <a:xfrm>
            <a:off x="6593442" y="4358047"/>
            <a:ext cx="3731911" cy="1200329"/>
          </a:xfrm>
          <a:prstGeom prst="rect">
            <a:avLst/>
          </a:prstGeom>
          <a:noFill/>
          <a:ln>
            <a:solidFill>
              <a:srgbClr val="2F2B20"/>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9.</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LCS sends N31/R90/S11 to TxnBus</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10.</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Response from TxnBus to IF Mid-Tier</a:t>
            </a:r>
          </a:p>
          <a:p>
            <a:pPr marL="0" marR="0" lvl="0" indent="0" defTabSz="914400" eaLnBrk="1" fontAlgn="base" latinLnBrk="0" hangingPunct="1">
              <a:lnSpc>
                <a:spcPct val="100000"/>
              </a:lnSpc>
              <a:spcBef>
                <a:spcPct val="0"/>
              </a:spcBef>
              <a:spcAft>
                <a:spcPct val="0"/>
              </a:spcAft>
              <a:buClrTx/>
              <a:buSzTx/>
              <a:buFontTx/>
              <a:buNone/>
              <a:tabLst/>
              <a:defRPr/>
            </a:pPr>
            <a:endParaRPr kumimoji="0" lang="en-GB" sz="1200" b="1" i="0" u="none" strike="noStrike" kern="0" cap="none" spc="0" normalizeH="0" baseline="0" noProof="0" dirty="0">
              <a:ln>
                <a:noFill/>
              </a:ln>
              <a:solidFill>
                <a:srgbClr val="2F2B20"/>
              </a:solidFill>
              <a:effectLst/>
              <a:uLnTx/>
              <a:uFillTx/>
              <a:latin typeface="Arial" charset="0"/>
              <a:ea typeface="ＭＳ Ｐゴシック"/>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9a.</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Outbound payment to GTX &amp; SWIFT	</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9b.</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Response from GTX &amp; SWIFT</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2F2B20"/>
                </a:solidFill>
                <a:effectLst/>
                <a:uLnTx/>
                <a:uFillTx/>
                <a:latin typeface="Arial" charset="0"/>
                <a:ea typeface="ＭＳ Ｐゴシック"/>
              </a:rPr>
              <a:t>9c.</a:t>
            </a:r>
            <a:r>
              <a:rPr kumimoji="0" lang="en-GB" sz="1200" b="0" i="0" u="none" strike="noStrike" kern="0" cap="none" spc="0" normalizeH="0" baseline="0" noProof="0" dirty="0">
                <a:ln>
                  <a:noFill/>
                </a:ln>
                <a:solidFill>
                  <a:srgbClr val="2F2B20"/>
                </a:solidFill>
                <a:effectLst/>
                <a:uLnTx/>
                <a:uFillTx/>
                <a:latin typeface="Arial" charset="0"/>
                <a:ea typeface="ＭＳ Ｐゴシック"/>
              </a:rPr>
              <a:t> LCS sends S11 (if applicable) to TxnBus</a:t>
            </a:r>
          </a:p>
        </p:txBody>
      </p:sp>
      <p:pic>
        <p:nvPicPr>
          <p:cNvPr id="13" name="Picture 3" descr="C:\Users\ct074463\Documents\Stalin\TMH\IT Resilience\CHAPS Resilience\8.E2E flows\CHAPS E2E flows_IFM.gif">
            <a:extLst>
              <a:ext uri="{FF2B5EF4-FFF2-40B4-BE49-F238E27FC236}">
                <a16:creationId xmlns:a16="http://schemas.microsoft.com/office/drawing/2014/main" id="{1471B09A-2EA0-4A33-91B8-075A792711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9469" y="1176132"/>
            <a:ext cx="5495192" cy="3086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DF29C26-40B2-4ECF-A1F7-5F446D1DB715}"/>
              </a:ext>
            </a:extLst>
          </p:cNvPr>
          <p:cNvSpPr/>
          <p:nvPr/>
        </p:nvSpPr>
        <p:spPr>
          <a:xfrm>
            <a:off x="6497866" y="2947492"/>
            <a:ext cx="4102790" cy="338554"/>
          </a:xfrm>
          <a:prstGeom prst="rect">
            <a:avLst/>
          </a:prstGeom>
        </p:spPr>
        <p:txBody>
          <a:bodyPr wrap="none">
            <a:spAutoFit/>
          </a:bodyPr>
          <a:lstStyle/>
          <a:p>
            <a:pPr lvl="1" algn="ctr" fontAlgn="base">
              <a:spcBef>
                <a:spcPct val="0"/>
              </a:spcBef>
              <a:spcAft>
                <a:spcPct val="0"/>
              </a:spcAft>
            </a:pPr>
            <a:r>
              <a:rPr lang="en-GB" sz="1600" dirty="0">
                <a:solidFill>
                  <a:srgbClr val="2F2B20"/>
                </a:solidFill>
                <a:latin typeface="Arial" charset="0"/>
                <a:ea typeface="ＭＳ Ｐゴシック"/>
              </a:rPr>
              <a:t>IF Mid-Tier CHAPS payment E2E flow</a:t>
            </a:r>
          </a:p>
        </p:txBody>
      </p:sp>
      <p:sp>
        <p:nvSpPr>
          <p:cNvPr id="3" name="Rectangle 2">
            <a:extLst>
              <a:ext uri="{FF2B5EF4-FFF2-40B4-BE49-F238E27FC236}">
                <a16:creationId xmlns:a16="http://schemas.microsoft.com/office/drawing/2014/main" id="{59FB2450-03CB-4EC5-80A6-4E598324EDD9}"/>
              </a:ext>
            </a:extLst>
          </p:cNvPr>
          <p:cNvSpPr/>
          <p:nvPr/>
        </p:nvSpPr>
        <p:spPr>
          <a:xfrm>
            <a:off x="8368496" y="1728439"/>
            <a:ext cx="520861" cy="423746"/>
          </a:xfrm>
          <a:prstGeom prst="rect">
            <a:avLst/>
          </a:prstGeom>
          <a:solidFill>
            <a:srgbClr val="75D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5D6F35A-522B-42E2-A497-7BCF1A83C832}"/>
              </a:ext>
            </a:extLst>
          </p:cNvPr>
          <p:cNvSpPr>
            <a:spLocks noGrp="1"/>
          </p:cNvSpPr>
          <p:nvPr>
            <p:ph type="title"/>
          </p:nvPr>
        </p:nvSpPr>
        <p:spPr>
          <a:xfrm>
            <a:off x="838200" y="145205"/>
            <a:ext cx="10515600" cy="1325563"/>
          </a:xfrm>
        </p:spPr>
        <p:txBody>
          <a:bodyPr/>
          <a:lstStyle/>
          <a:p>
            <a:r>
              <a:rPr lang="en-GB" dirty="0">
                <a:latin typeface="Cambria" panose="02040503050406030204" pitchFamily="18" charset="0"/>
                <a:ea typeface="ＭＳ Ｐゴシック"/>
              </a:rPr>
              <a:t>TMH &amp; ACH In Action</a:t>
            </a:r>
            <a:endParaRPr lang="en-US" dirty="0"/>
          </a:p>
        </p:txBody>
      </p:sp>
    </p:spTree>
    <p:extLst>
      <p:ext uri="{BB962C8B-B14F-4D97-AF65-F5344CB8AC3E}">
        <p14:creationId xmlns:p14="http://schemas.microsoft.com/office/powerpoint/2010/main" val="344519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090E23E-4451-4747-8551-7F4898507C8D}"/>
              </a:ext>
            </a:extLst>
          </p:cNvPr>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br>
              <a:rPr kumimoji="0" lang="en-GB" sz="4400" b="0" i="0" u="none" strike="noStrike" kern="1200" cap="none" spc="-100" normalizeH="0" baseline="0" noProof="0" dirty="0">
                <a:ln>
                  <a:noFill/>
                </a:ln>
                <a:solidFill>
                  <a:srgbClr val="2F2B20"/>
                </a:solidFill>
                <a:effectLst/>
                <a:uLnTx/>
                <a:uFillTx/>
                <a:latin typeface="Calibri" pitchFamily="34" charset="0"/>
                <a:ea typeface="+mj-ea"/>
                <a:cs typeface="+mj-cs"/>
              </a:rPr>
            </a:br>
            <a:endParaRPr kumimoji="0" lang="en-GB" sz="4400" b="0" i="0" u="none" strike="noStrike" kern="1200" cap="none" spc="-100" normalizeH="0" baseline="0" noProof="0" dirty="0">
              <a:ln>
                <a:noFill/>
              </a:ln>
              <a:solidFill>
                <a:srgbClr val="2F2B20"/>
              </a:solidFill>
              <a:effectLst/>
              <a:uLnTx/>
              <a:uFillTx/>
              <a:latin typeface="Calibri" pitchFamily="34" charset="0"/>
              <a:ea typeface="+mj-ea"/>
              <a:cs typeface="+mj-cs"/>
            </a:endParaRPr>
          </a:p>
        </p:txBody>
      </p:sp>
      <p:sp>
        <p:nvSpPr>
          <p:cNvPr id="8" name="Content Placeholder 2">
            <a:extLst>
              <a:ext uri="{FF2B5EF4-FFF2-40B4-BE49-F238E27FC236}">
                <a16:creationId xmlns:a16="http://schemas.microsoft.com/office/drawing/2014/main" id="{22E76B20-1C0A-4A05-BB3B-496F7A8A8767}"/>
              </a:ext>
            </a:extLst>
          </p:cNvPr>
          <p:cNvSpPr txBox="1">
            <a:spLocks/>
          </p:cNvSpPr>
          <p:nvPr/>
        </p:nvSpPr>
        <p:spPr>
          <a:xfrm>
            <a:off x="457200" y="1177280"/>
            <a:ext cx="11277600" cy="549208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723900" marR="0" lvl="1" indent="-266700" algn="l" defTabSz="914400" rtl="0" eaLnBrk="1" fontAlgn="auto" latinLnBrk="0" hangingPunct="1">
              <a:lnSpc>
                <a:spcPct val="100000"/>
              </a:lnSpc>
              <a:spcBef>
                <a:spcPct val="20000"/>
              </a:spcBef>
              <a:spcAft>
                <a:spcPts val="0"/>
              </a:spcAft>
              <a:buClr>
                <a:srgbClr val="B1A089"/>
              </a:buClr>
              <a:buSzTx/>
              <a:buFont typeface="Wingdings" pitchFamily="2" charset="2"/>
              <a:buChar char="§"/>
              <a:tabLst/>
              <a:defRPr/>
            </a:pPr>
            <a:endParaRPr kumimoji="0" lang="en-GB" sz="2400" b="0" i="0" u="none" strike="noStrike" kern="1200" cap="none" spc="0" normalizeH="0" baseline="0" noProof="0" dirty="0">
              <a:ln>
                <a:noFill/>
              </a:ln>
              <a:solidFill>
                <a:srgbClr val="2F2B20"/>
              </a:solidFill>
              <a:effectLst/>
              <a:uLnTx/>
              <a:uFillTx/>
              <a:latin typeface="Calibri"/>
              <a:ea typeface="+mn-ea"/>
              <a:cs typeface="+mn-cs"/>
            </a:endParaRPr>
          </a:p>
          <a:p>
            <a:pPr marL="723900" marR="0" lvl="1" indent="-266700" algn="l" defTabSz="914400" rtl="0" eaLnBrk="1" fontAlgn="auto" latinLnBrk="0" hangingPunct="1">
              <a:lnSpc>
                <a:spcPct val="100000"/>
              </a:lnSpc>
              <a:spcBef>
                <a:spcPct val="20000"/>
              </a:spcBef>
              <a:spcAft>
                <a:spcPts val="0"/>
              </a:spcAft>
              <a:buClr>
                <a:srgbClr val="B1A089"/>
              </a:buClr>
              <a:buSzTx/>
              <a:buFont typeface="Wingdings" pitchFamily="2" charset="2"/>
              <a:buChar char="§"/>
              <a:tabLst/>
              <a:defRPr/>
            </a:pPr>
            <a:r>
              <a:rPr kumimoji="0" lang="en-GB" sz="2400" b="0" i="0" u="none" strike="noStrike" kern="1200" cap="none" spc="0" normalizeH="0" baseline="0" noProof="0" dirty="0">
                <a:ln>
                  <a:noFill/>
                </a:ln>
                <a:solidFill>
                  <a:srgbClr val="2F2B20"/>
                </a:solidFill>
                <a:effectLst/>
                <a:uLnTx/>
                <a:uFillTx/>
                <a:latin typeface="Calibri"/>
                <a:ea typeface="+mn-ea"/>
                <a:cs typeface="+mn-cs"/>
              </a:rPr>
              <a:t>ICS: In-Clearing/Credit - Aggregated Transactions Credits (NCA) - Internal Dept (CRE)</a:t>
            </a:r>
          </a:p>
          <a:p>
            <a:pPr marL="1089660" marR="0" lvl="2" indent="-266700" algn="l" defTabSz="914400" rtl="0" eaLnBrk="1" fontAlgn="auto" latinLnBrk="0" hangingPunct="1">
              <a:lnSpc>
                <a:spcPct val="100000"/>
              </a:lnSpc>
              <a:spcBef>
                <a:spcPct val="20000"/>
              </a:spcBef>
              <a:spcAft>
                <a:spcPts val="0"/>
              </a:spcAft>
              <a:buClr>
                <a:srgbClr val="B1A089"/>
              </a:buClr>
              <a:buSzTx/>
              <a:buFont typeface="Wingdings" pitchFamily="2" charset="2"/>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a:p>
            <a:pPr marL="723900" marR="0" lvl="1" indent="-266700" algn="l" defTabSz="914400" rtl="0" eaLnBrk="1" fontAlgn="auto" latinLnBrk="0" hangingPunct="1">
              <a:lnSpc>
                <a:spcPct val="100000"/>
              </a:lnSpc>
              <a:spcBef>
                <a:spcPct val="20000"/>
              </a:spcBef>
              <a:spcAft>
                <a:spcPts val="0"/>
              </a:spcAft>
              <a:buClr>
                <a:srgbClr val="B1A089"/>
              </a:buClr>
              <a:buSzTx/>
              <a:buFont typeface="Wingdings" pitchFamily="2" charset="2"/>
              <a:buChar char="§"/>
              <a:tabLst/>
              <a:defRPr/>
            </a:pPr>
            <a:endParaRPr kumimoji="0" lang="en-GB" sz="2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3200" b="0" i="0" u="none" strike="noStrike" kern="1200" cap="none" spc="0" normalizeH="0" baseline="0" noProof="0" dirty="0">
              <a:ln>
                <a:noFill/>
              </a:ln>
              <a:solidFill>
                <a:srgbClr val="2F2B20"/>
              </a:solidFill>
              <a:effectLst/>
              <a:uLnTx/>
              <a:uFillTx/>
              <a:latin typeface="Calibri"/>
              <a:ea typeface="+mn-ea"/>
              <a:cs typeface="+mn-cs"/>
            </a:endParaRPr>
          </a:p>
        </p:txBody>
      </p:sp>
      <p:graphicFrame>
        <p:nvGraphicFramePr>
          <p:cNvPr id="9" name="Table 8">
            <a:extLst>
              <a:ext uri="{FF2B5EF4-FFF2-40B4-BE49-F238E27FC236}">
                <a16:creationId xmlns:a16="http://schemas.microsoft.com/office/drawing/2014/main" id="{B9B1C6C2-85BE-442C-A55D-FD3917A63BB8}"/>
              </a:ext>
            </a:extLst>
          </p:cNvPr>
          <p:cNvGraphicFramePr>
            <a:graphicFrameLocks noGrp="1"/>
          </p:cNvGraphicFramePr>
          <p:nvPr>
            <p:extLst>
              <p:ext uri="{D42A27DB-BD31-4B8C-83A1-F6EECF244321}">
                <p14:modId xmlns:p14="http://schemas.microsoft.com/office/powerpoint/2010/main" val="3550698818"/>
              </p:ext>
            </p:extLst>
          </p:nvPr>
        </p:nvGraphicFramePr>
        <p:xfrm>
          <a:off x="552151" y="2478252"/>
          <a:ext cx="10922454" cy="3982532"/>
        </p:xfrm>
        <a:graphic>
          <a:graphicData uri="http://schemas.openxmlformats.org/drawingml/2006/table">
            <a:tbl>
              <a:tblPr/>
              <a:tblGrid>
                <a:gridCol w="1114279">
                  <a:extLst>
                    <a:ext uri="{9D8B030D-6E8A-4147-A177-3AD203B41FA5}">
                      <a16:colId xmlns:a16="http://schemas.microsoft.com/office/drawing/2014/main" val="20000"/>
                    </a:ext>
                  </a:extLst>
                </a:gridCol>
                <a:gridCol w="698896">
                  <a:extLst>
                    <a:ext uri="{9D8B030D-6E8A-4147-A177-3AD203B41FA5}">
                      <a16:colId xmlns:a16="http://schemas.microsoft.com/office/drawing/2014/main" val="20001"/>
                    </a:ext>
                  </a:extLst>
                </a:gridCol>
                <a:gridCol w="969277">
                  <a:extLst>
                    <a:ext uri="{9D8B030D-6E8A-4147-A177-3AD203B41FA5}">
                      <a16:colId xmlns:a16="http://schemas.microsoft.com/office/drawing/2014/main" val="20002"/>
                    </a:ext>
                  </a:extLst>
                </a:gridCol>
                <a:gridCol w="1022323">
                  <a:extLst>
                    <a:ext uri="{9D8B030D-6E8A-4147-A177-3AD203B41FA5}">
                      <a16:colId xmlns:a16="http://schemas.microsoft.com/office/drawing/2014/main" val="20003"/>
                    </a:ext>
                  </a:extLst>
                </a:gridCol>
                <a:gridCol w="1022323">
                  <a:extLst>
                    <a:ext uri="{9D8B030D-6E8A-4147-A177-3AD203B41FA5}">
                      <a16:colId xmlns:a16="http://schemas.microsoft.com/office/drawing/2014/main" val="20004"/>
                    </a:ext>
                  </a:extLst>
                </a:gridCol>
                <a:gridCol w="6095356">
                  <a:extLst>
                    <a:ext uri="{9D8B030D-6E8A-4147-A177-3AD203B41FA5}">
                      <a16:colId xmlns:a16="http://schemas.microsoft.com/office/drawing/2014/main" val="20005"/>
                    </a:ext>
                  </a:extLst>
                </a:gridCol>
              </a:tblGrid>
              <a:tr h="75225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b="1" i="0" u="none" strike="noStrike" dirty="0">
                          <a:solidFill>
                            <a:srgbClr val="000000"/>
                          </a:solidFill>
                          <a:effectLst/>
                          <a:latin typeface="Arial"/>
                        </a:rPr>
                        <a:t>Platform</a:t>
                      </a: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b="1" i="0" u="none" strike="noStrike" dirty="0">
                          <a:solidFill>
                            <a:srgbClr val="000000"/>
                          </a:solidFill>
                          <a:effectLst/>
                          <a:latin typeface="Arial"/>
                        </a:rPr>
                        <a:t>Mode</a:t>
                      </a: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b="1" i="0" u="none" strike="noStrike" dirty="0" err="1">
                          <a:solidFill>
                            <a:srgbClr val="000000"/>
                          </a:solidFill>
                          <a:effectLst/>
                          <a:latin typeface="Arial"/>
                        </a:rPr>
                        <a:t>Agg</a:t>
                      </a:r>
                      <a:endParaRPr lang="en-GB" sz="1400" b="1"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b="1" i="0" u="none" strike="noStrike" dirty="0" err="1">
                          <a:solidFill>
                            <a:srgbClr val="000000"/>
                          </a:solidFill>
                          <a:effectLst/>
                          <a:latin typeface="Arial"/>
                        </a:rPr>
                        <a:t>Agg</a:t>
                      </a:r>
                      <a:r>
                        <a:rPr lang="en-GB" sz="1400" b="1" i="0" u="none" strike="noStrike" dirty="0">
                          <a:solidFill>
                            <a:srgbClr val="000000"/>
                          </a:solidFill>
                          <a:effectLst/>
                          <a:latin typeface="Arial"/>
                        </a:rPr>
                        <a:t> Type</a:t>
                      </a: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b="1" i="0" u="none" strike="noStrike" dirty="0" err="1">
                          <a:solidFill>
                            <a:srgbClr val="000000"/>
                          </a:solidFill>
                          <a:effectLst/>
                          <a:latin typeface="Arial"/>
                        </a:rPr>
                        <a:t>Acc</a:t>
                      </a:r>
                      <a:r>
                        <a:rPr lang="en-GB" sz="1400" b="1" i="0" u="none" strike="noStrike" baseline="0" dirty="0">
                          <a:solidFill>
                            <a:srgbClr val="000000"/>
                          </a:solidFill>
                          <a:effectLst/>
                          <a:latin typeface="Arial"/>
                        </a:rPr>
                        <a:t> </a:t>
                      </a:r>
                      <a:r>
                        <a:rPr lang="en-GB" sz="1400" b="1" i="0" u="none" strike="noStrike" baseline="0" dirty="0" err="1">
                          <a:solidFill>
                            <a:srgbClr val="000000"/>
                          </a:solidFill>
                          <a:effectLst/>
                          <a:latin typeface="Arial"/>
                        </a:rPr>
                        <a:t>Desc</a:t>
                      </a:r>
                      <a:endParaRPr lang="en-GB" sz="1400" b="1"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b="1" i="0" u="none" strike="noStrike" dirty="0">
                          <a:solidFill>
                            <a:srgbClr val="000000"/>
                          </a:solidFill>
                          <a:effectLst/>
                          <a:latin typeface="Arial"/>
                        </a:rPr>
                        <a:t>Description</a:t>
                      </a: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extLst>
                  <a:ext uri="{0D108BD9-81ED-4DB2-BD59-A6C34878D82A}">
                    <a16:rowId xmlns:a16="http://schemas.microsoft.com/office/drawing/2014/main" val="10000"/>
                  </a:ext>
                </a:extLst>
              </a:tr>
              <a:tr h="75225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NCA</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Batch</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AGG</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IBC</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u="none" strike="noStrike" dirty="0">
                          <a:effectLst/>
                        </a:rPr>
                        <a:t>Normal </a:t>
                      </a:r>
                      <a:r>
                        <a:rPr lang="en-GB" sz="1400" u="none" strike="noStrike" dirty="0" err="1">
                          <a:effectLst/>
                        </a:rPr>
                        <a:t>Inclearing</a:t>
                      </a:r>
                      <a:r>
                        <a:rPr lang="en-GB" sz="1400" u="none" strike="noStrike" dirty="0">
                          <a:effectLst/>
                        </a:rPr>
                        <a:t> Credit flow to Internal Dept in NCA. This entry will get aggregated to AMD_27</a:t>
                      </a:r>
                      <a:br>
                        <a:rPr lang="en-GB" sz="1400" u="none" strike="noStrike" dirty="0">
                          <a:effectLst/>
                        </a:rPr>
                      </a:br>
                      <a:r>
                        <a:rPr lang="en-GB" sz="1400" u="none" strike="noStrike" dirty="0">
                          <a:effectLst/>
                        </a:rPr>
                        <a:t>Note: AMD_46 will get generated to balance the O/C and I/C RTP NPA for this </a:t>
                      </a:r>
                      <a:r>
                        <a:rPr lang="en-GB" sz="1400" u="none" strike="noStrike" dirty="0" err="1">
                          <a:effectLst/>
                        </a:rPr>
                        <a:t>txn</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extLst>
                  <a:ext uri="{0D108BD9-81ED-4DB2-BD59-A6C34878D82A}">
                    <a16:rowId xmlns:a16="http://schemas.microsoft.com/office/drawing/2014/main" val="10001"/>
                  </a:ext>
                </a:extLst>
              </a:tr>
              <a:tr h="49560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rCBS</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Online</a:t>
                      </a:r>
                      <a:br>
                        <a:rPr lang="en-GB" sz="1400" u="none" strike="noStrike">
                          <a:effectLst/>
                        </a:rPr>
                      </a:br>
                      <a:r>
                        <a:rPr lang="en-GB" sz="1400" u="none" strike="noStrike">
                          <a:effectLst/>
                        </a:rPr>
                        <a:t>(Agg)</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AGG</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IBC</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ISA</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u="none" strike="noStrike" dirty="0" err="1">
                          <a:effectLst/>
                        </a:rPr>
                        <a:t>Inclearing</a:t>
                      </a:r>
                      <a:r>
                        <a:rPr lang="en-GB" sz="1400" u="none" strike="noStrike" dirty="0">
                          <a:effectLst/>
                        </a:rPr>
                        <a:t> Credit to NCA ISA</a:t>
                      </a:r>
                      <a:br>
                        <a:rPr lang="en-GB" sz="1400" u="none" strike="noStrike" dirty="0">
                          <a:effectLst/>
                        </a:rPr>
                      </a:br>
                      <a:r>
                        <a:rPr lang="en-GB" sz="1400" u="none" strike="noStrike" dirty="0">
                          <a:effectLst/>
                        </a:rPr>
                        <a:t>This entry will get aggregated to AMD_27.1</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extLst>
                  <a:ext uri="{0D108BD9-81ED-4DB2-BD59-A6C34878D82A}">
                    <a16:rowId xmlns:a16="http://schemas.microsoft.com/office/drawing/2014/main" val="10002"/>
                  </a:ext>
                </a:extLst>
              </a:tr>
              <a:tr h="99120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rCBS</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Online</a:t>
                      </a:r>
                      <a:br>
                        <a:rPr lang="en-GB" sz="1400" u="none" strike="noStrike">
                          <a:effectLst/>
                        </a:rPr>
                      </a:br>
                      <a:r>
                        <a:rPr lang="en-GB" sz="1400" u="none" strike="noStrike">
                          <a:effectLst/>
                        </a:rPr>
                        <a:t>(E596)</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AGG</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IBC</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NPA</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u="none" strike="noStrike" dirty="0">
                          <a:effectLst/>
                        </a:rPr>
                        <a:t>This is needed to provide single aggregated entry to Internal </a:t>
                      </a:r>
                      <a:r>
                        <a:rPr lang="en-GB" sz="1400" u="none" strike="noStrike" dirty="0" err="1">
                          <a:effectLst/>
                        </a:rPr>
                        <a:t>Dept</a:t>
                      </a:r>
                      <a:r>
                        <a:rPr lang="en-GB" sz="1400" u="none" strike="noStrike" dirty="0">
                          <a:effectLst/>
                        </a:rPr>
                        <a:t> Credits</a:t>
                      </a:r>
                      <a:br>
                        <a:rPr lang="en-GB" sz="1400" u="none" strike="noStrike" dirty="0">
                          <a:effectLst/>
                        </a:rPr>
                      </a:br>
                      <a:r>
                        <a:rPr lang="en-GB" sz="1400" u="none" strike="noStrike" dirty="0">
                          <a:effectLst/>
                        </a:rPr>
                        <a:t>Settlement account and O/C NPA. This entry moves money from I/C NPA to O/C NPA to adjust the NPA accounts.</a:t>
                      </a:r>
                      <a:br>
                        <a:rPr lang="en-GB" sz="1400" u="none" strike="noStrike" dirty="0">
                          <a:effectLst/>
                        </a:rPr>
                      </a:br>
                      <a:r>
                        <a:rPr lang="en-GB" sz="1400" u="none" strike="noStrike" dirty="0">
                          <a:effectLst/>
                        </a:rPr>
                        <a:t>ACH: Will aggregate and post this,  ∑(AMD_90: I/C NPA)</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extLst>
                  <a:ext uri="{0D108BD9-81ED-4DB2-BD59-A6C34878D82A}">
                    <a16:rowId xmlns:a16="http://schemas.microsoft.com/office/drawing/2014/main" val="10003"/>
                  </a:ext>
                </a:extLst>
              </a:tr>
              <a:tr h="99120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PODS</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Batch</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dirty="0">
                          <a:effectLst/>
                        </a:rPr>
                        <a:t>AGG</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LST</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fontAlgn="b"/>
                      <a:r>
                        <a:rPr lang="en-GB" sz="1400" u="none" strike="noStrike">
                          <a:effectLst/>
                        </a:rPr>
                        <a:t>IBC</a:t>
                      </a:r>
                      <a:endParaRPr lang="en-GB" sz="1400" b="0" i="0" u="none" strike="noStrike">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b"/>
                      <a:r>
                        <a:rPr lang="en-GB" sz="1400" u="none" strike="noStrike" dirty="0">
                          <a:effectLst/>
                        </a:rPr>
                        <a:t>AMD will generate an additional accounting entry which will allow ACH to provide transaction listing to Hadoop. This is for the listing to happen back of Internal Department Credit aggregation. ACH has to do match and drop (CRE &amp; CNP) of transaction to match the netting done using the posting type.</a:t>
                      </a:r>
                      <a:endParaRPr lang="en-GB" sz="1400" b="0" i="0" u="none" strike="noStrike" dirty="0">
                        <a:solidFill>
                          <a:srgbClr val="000000"/>
                        </a:solidFill>
                        <a:effectLst/>
                        <a:latin typeface="Arial"/>
                      </a:endParaRPr>
                    </a:p>
                  </a:txBody>
                  <a:tcPr marL="0" marR="0" marT="0"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9A57C">
                        <a:tint val="20000"/>
                      </a:srgbClr>
                    </a:solidFill>
                  </a:tcPr>
                </a:tc>
                <a:extLst>
                  <a:ext uri="{0D108BD9-81ED-4DB2-BD59-A6C34878D82A}">
                    <a16:rowId xmlns:a16="http://schemas.microsoft.com/office/drawing/2014/main" val="10004"/>
                  </a:ext>
                </a:extLst>
              </a:tr>
            </a:tbl>
          </a:graphicData>
        </a:graphic>
      </p:graphicFrame>
      <p:sp>
        <p:nvSpPr>
          <p:cNvPr id="2" name="Title 1">
            <a:extLst>
              <a:ext uri="{FF2B5EF4-FFF2-40B4-BE49-F238E27FC236}">
                <a16:creationId xmlns:a16="http://schemas.microsoft.com/office/drawing/2014/main" id="{2BDD3C97-483E-4D41-A6B7-9E38A78AB59E}"/>
              </a:ext>
            </a:extLst>
          </p:cNvPr>
          <p:cNvSpPr>
            <a:spLocks noGrp="1"/>
          </p:cNvSpPr>
          <p:nvPr>
            <p:ph type="title"/>
          </p:nvPr>
        </p:nvSpPr>
        <p:spPr/>
        <p:txBody>
          <a:bodyPr/>
          <a:lstStyle/>
          <a:p>
            <a:r>
              <a:rPr lang="en-GB" dirty="0">
                <a:latin typeface="Cambria" panose="02040503050406030204" pitchFamily="18" charset="0"/>
              </a:rPr>
              <a:t>Complex Accounting Model</a:t>
            </a:r>
            <a:endParaRPr lang="en-US" dirty="0">
              <a:latin typeface="Cambria" panose="02040503050406030204" pitchFamily="18" charset="0"/>
            </a:endParaRPr>
          </a:p>
        </p:txBody>
      </p:sp>
    </p:spTree>
    <p:extLst>
      <p:ext uri="{BB962C8B-B14F-4D97-AF65-F5344CB8AC3E}">
        <p14:creationId xmlns:p14="http://schemas.microsoft.com/office/powerpoint/2010/main" val="402486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ACCC2AB-2402-491A-B51E-8E01D8C79E0D}"/>
              </a:ext>
            </a:extLst>
          </p:cNvPr>
          <p:cNvSpPr txBox="1">
            <a:spLocks/>
          </p:cNvSpPr>
          <p:nvPr/>
        </p:nvSpPr>
        <p:spPr>
          <a:xfrm>
            <a:off x="323385" y="110835"/>
            <a:ext cx="10515303"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100" normalizeH="0" baseline="0" noProof="0" dirty="0">
                <a:ln>
                  <a:noFill/>
                </a:ln>
                <a:solidFill>
                  <a:prstClr val="black"/>
                </a:solidFill>
                <a:effectLst/>
                <a:uLnTx/>
                <a:uFillTx/>
                <a:latin typeface="Cambria" panose="02040503050406030204" pitchFamily="18" charset="0"/>
              </a:rPr>
              <a:t>Development Methodology</a:t>
            </a:r>
            <a:endParaRPr kumimoji="0" lang="en-GB" sz="4400" b="0" i="0" u="none" strike="noStrike" kern="1200" cap="none" spc="-100" normalizeH="0" baseline="0" noProof="0" dirty="0">
              <a:ln>
                <a:noFill/>
              </a:ln>
              <a:solidFill>
                <a:srgbClr val="675E47"/>
              </a:solidFill>
              <a:effectLst/>
              <a:uLnTx/>
              <a:uFillTx/>
              <a:latin typeface="Cambria" panose="02040503050406030204" pitchFamily="18" charset="0"/>
            </a:endParaRPr>
          </a:p>
        </p:txBody>
      </p:sp>
      <p:sp>
        <p:nvSpPr>
          <p:cNvPr id="7" name="Content Placeholder 2">
            <a:extLst>
              <a:ext uri="{FF2B5EF4-FFF2-40B4-BE49-F238E27FC236}">
                <a16:creationId xmlns:a16="http://schemas.microsoft.com/office/drawing/2014/main" id="{1ECF03EF-D51B-4D4C-BEB9-C2CA6CE10A1D}"/>
              </a:ext>
            </a:extLst>
          </p:cNvPr>
          <p:cNvSpPr txBox="1">
            <a:spLocks/>
          </p:cNvSpPr>
          <p:nvPr/>
        </p:nvSpPr>
        <p:spPr>
          <a:xfrm>
            <a:off x="479502" y="1436397"/>
            <a:ext cx="10359186"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Clr>
                <a:srgbClr val="A9A57C"/>
              </a:buClr>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End to end delivery responsibility</a:t>
            </a:r>
          </a:p>
          <a:p>
            <a:pPr>
              <a:buClr>
                <a:srgbClr val="A9A57C"/>
              </a:buClr>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Agile - </a:t>
            </a:r>
            <a:r>
              <a:rPr lang="en-GB" dirty="0"/>
              <a:t>Short development cycle, Iterative, Scrums and Backlog</a:t>
            </a: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a:p>
            <a:pPr>
              <a:buClr>
                <a:srgbClr val="A9A57C"/>
              </a:buClr>
              <a:defRPr/>
            </a:pPr>
            <a:r>
              <a:rPr lang="en-GB" dirty="0"/>
              <a:t>Continuous Integration</a:t>
            </a:r>
          </a:p>
          <a:p>
            <a:pPr>
              <a:buClr>
                <a:srgbClr val="A9A57C"/>
              </a:buClr>
              <a:defRPr/>
            </a:pPr>
            <a:r>
              <a:rPr lang="en-GB" dirty="0"/>
              <a:t>Quality focus</a:t>
            </a:r>
          </a:p>
          <a:p>
            <a:pPr>
              <a:buClr>
                <a:srgbClr val="A9A57C"/>
              </a:buClr>
              <a:defRPr/>
            </a:pPr>
            <a:r>
              <a:rPr lang="en-GB" dirty="0"/>
              <a:t>One Team</a:t>
            </a:r>
          </a:p>
          <a:p>
            <a:pPr>
              <a:buClr>
                <a:srgbClr val="A9A57C"/>
              </a:buClr>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Risks</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13350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88DDA741-A270-4ACD-88EB-A326EA8B0402}"/>
              </a:ext>
            </a:extLst>
          </p:cNvPr>
          <p:cNvSpPr txBox="1">
            <a:spLocks/>
          </p:cNvSpPr>
          <p:nvPr/>
        </p:nvSpPr>
        <p:spPr>
          <a:xfrm>
            <a:off x="310896" y="110835"/>
            <a:ext cx="11576304" cy="9063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100" normalizeH="0" baseline="0" noProof="0" dirty="0">
              <a:ln>
                <a:noFill/>
              </a:ln>
              <a:solidFill>
                <a:srgbClr val="675E47"/>
              </a:solidFill>
              <a:effectLst/>
              <a:uLnTx/>
              <a:uFillTx/>
              <a:latin typeface="Cambria" panose="02040503050406030204" pitchFamily="18" charset="0"/>
            </a:endParaRPr>
          </a:p>
        </p:txBody>
      </p:sp>
      <p:sp>
        <p:nvSpPr>
          <p:cNvPr id="5" name="Content Placeholder 2">
            <a:extLst>
              <a:ext uri="{FF2B5EF4-FFF2-40B4-BE49-F238E27FC236}">
                <a16:creationId xmlns:a16="http://schemas.microsoft.com/office/drawing/2014/main" id="{C4131F19-B402-443E-86C2-5DCB6E26C57E}"/>
              </a:ext>
            </a:extLst>
          </p:cNvPr>
          <p:cNvSpPr txBox="1">
            <a:spLocks/>
          </p:cNvSpPr>
          <p:nvPr/>
        </p:nvSpPr>
        <p:spPr>
          <a:xfrm>
            <a:off x="978408" y="2551176"/>
            <a:ext cx="3886200" cy="320954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CHAPS Resilience</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International Payments</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lang="en-GB" dirty="0">
                <a:solidFill>
                  <a:srgbClr val="2F2B20"/>
                </a:solidFill>
                <a:latin typeface="Calibri"/>
              </a:rPr>
              <a:t>Image Clearing Scheme</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lang="en-GB" dirty="0">
                <a:solidFill>
                  <a:srgbClr val="2F2B20"/>
                </a:solidFill>
                <a:latin typeface="Calibri"/>
              </a:rPr>
              <a:t>Ring Fence Bank</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lang="en-GB" dirty="0">
                <a:solidFill>
                  <a:srgbClr val="2F2B20"/>
                </a:solidFill>
                <a:latin typeface="Calibri"/>
              </a:rPr>
              <a:t>SCAR</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lang="en-GB" dirty="0">
              <a:solidFill>
                <a:srgbClr val="2F2B20"/>
              </a:solidFill>
              <a:latin typeface="Calibri"/>
            </a:endParaRPr>
          </a:p>
          <a:p>
            <a:pPr marL="114300" marR="0" lvl="0" indent="0" algn="l" defTabSz="914400" rtl="0" eaLnBrk="1" fontAlgn="auto" latinLnBrk="0" hangingPunct="1">
              <a:lnSpc>
                <a:spcPct val="100000"/>
              </a:lnSpc>
              <a:spcBef>
                <a:spcPct val="20000"/>
              </a:spcBef>
              <a:spcAft>
                <a:spcPts val="0"/>
              </a:spcAft>
              <a:buClr>
                <a:srgbClr val="A9A57C"/>
              </a:buClr>
              <a:buSzTx/>
              <a:buNone/>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p:txBody>
      </p:sp>
      <p:sp>
        <p:nvSpPr>
          <p:cNvPr id="6" name="Content Placeholder 2">
            <a:extLst>
              <a:ext uri="{FF2B5EF4-FFF2-40B4-BE49-F238E27FC236}">
                <a16:creationId xmlns:a16="http://schemas.microsoft.com/office/drawing/2014/main" id="{A7BDAF52-FCCC-4560-97EA-6C56A3293A27}"/>
              </a:ext>
            </a:extLst>
          </p:cNvPr>
          <p:cNvSpPr txBox="1">
            <a:spLocks/>
          </p:cNvSpPr>
          <p:nvPr/>
        </p:nvSpPr>
        <p:spPr>
          <a:xfrm>
            <a:off x="710184" y="1682496"/>
            <a:ext cx="3886200" cy="640080"/>
          </a:xfrm>
          <a:prstGeom prst="rect">
            <a:avLst/>
          </a:prstGeom>
          <a:solidFill>
            <a:schemeClr val="accent4">
              <a:lumMod val="20000"/>
              <a:lumOff val="8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marR="0" lvl="0" indent="0" algn="l" defTabSz="914400" rtl="0" eaLnBrk="1" fontAlgn="auto" latinLnBrk="0" hangingPunct="1">
              <a:lnSpc>
                <a:spcPct val="100000"/>
              </a:lnSpc>
              <a:spcBef>
                <a:spcPct val="20000"/>
              </a:spcBef>
              <a:spcAft>
                <a:spcPts val="0"/>
              </a:spcAft>
              <a:buClr>
                <a:srgbClr val="A9A57C"/>
              </a:buClr>
              <a:buSzTx/>
              <a:buNone/>
              <a:tabLst/>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Since IBM took over (last 3 </a:t>
            </a:r>
            <a:r>
              <a:rPr kumimoji="0" lang="en-GB" sz="2200" b="0" i="0" u="none" strike="noStrike" kern="1200" cap="none" spc="0" normalizeH="0" baseline="0" noProof="0" dirty="0" err="1">
                <a:ln>
                  <a:noFill/>
                </a:ln>
                <a:solidFill>
                  <a:srgbClr val="2F2B20"/>
                </a:solidFill>
                <a:effectLst/>
                <a:uLnTx/>
                <a:uFillTx/>
                <a:latin typeface="Calibri"/>
                <a:ea typeface="+mn-ea"/>
                <a:cs typeface="+mn-cs"/>
              </a:rPr>
              <a:t>yrs</a:t>
            </a:r>
            <a:r>
              <a:rPr kumimoji="0" lang="en-GB" sz="2200" b="0" i="0" u="none" strike="noStrike" kern="1200" cap="none" spc="0" normalizeH="0" baseline="0" noProof="0" dirty="0">
                <a:ln>
                  <a:noFill/>
                </a:ln>
                <a:solidFill>
                  <a:srgbClr val="2F2B20"/>
                </a:solidFill>
                <a:effectLst/>
                <a:uLnTx/>
                <a:uFillTx/>
                <a:latin typeface="Calibri"/>
                <a:ea typeface="+mn-ea"/>
                <a:cs typeface="+mn-cs"/>
              </a:rPr>
              <a:t>)</a:t>
            </a:r>
          </a:p>
        </p:txBody>
      </p:sp>
      <p:sp>
        <p:nvSpPr>
          <p:cNvPr id="7" name="Content Placeholder 2">
            <a:extLst>
              <a:ext uri="{FF2B5EF4-FFF2-40B4-BE49-F238E27FC236}">
                <a16:creationId xmlns:a16="http://schemas.microsoft.com/office/drawing/2014/main" id="{71DA5063-6B17-47CA-A2C1-5E4035A09175}"/>
              </a:ext>
            </a:extLst>
          </p:cNvPr>
          <p:cNvSpPr txBox="1">
            <a:spLocks/>
          </p:cNvSpPr>
          <p:nvPr/>
        </p:nvSpPr>
        <p:spPr>
          <a:xfrm>
            <a:off x="7299960" y="1682496"/>
            <a:ext cx="3886200" cy="640080"/>
          </a:xfrm>
          <a:prstGeom prst="rect">
            <a:avLst/>
          </a:prstGeom>
          <a:solidFill>
            <a:schemeClr val="accent4">
              <a:lumMod val="20000"/>
              <a:lumOff val="80000"/>
            </a:schemeClr>
          </a:solidFill>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marR="0" lvl="0" indent="0" algn="l" defTabSz="914400" rtl="0" eaLnBrk="1" fontAlgn="auto" latinLnBrk="0" hangingPunct="1">
              <a:lnSpc>
                <a:spcPct val="100000"/>
              </a:lnSpc>
              <a:spcBef>
                <a:spcPct val="20000"/>
              </a:spcBef>
              <a:spcAft>
                <a:spcPts val="0"/>
              </a:spcAft>
              <a:buClr>
                <a:srgbClr val="A9A57C"/>
              </a:buClr>
              <a:buSzTx/>
              <a:buNone/>
              <a:tabLst/>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Upcoming Changes (Planned)</a:t>
            </a:r>
          </a:p>
        </p:txBody>
      </p:sp>
      <p:sp>
        <p:nvSpPr>
          <p:cNvPr id="8" name="Content Placeholder 2">
            <a:extLst>
              <a:ext uri="{FF2B5EF4-FFF2-40B4-BE49-F238E27FC236}">
                <a16:creationId xmlns:a16="http://schemas.microsoft.com/office/drawing/2014/main" id="{FF25F578-64EB-4F53-882E-7BED7BC30D5E}"/>
              </a:ext>
            </a:extLst>
          </p:cNvPr>
          <p:cNvSpPr txBox="1">
            <a:spLocks/>
          </p:cNvSpPr>
          <p:nvPr/>
        </p:nvSpPr>
        <p:spPr>
          <a:xfrm>
            <a:off x="7431234" y="2558613"/>
            <a:ext cx="3886200" cy="320954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CMP</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kumimoji="0" lang="en-GB" sz="2200" b="0" i="0" u="none" strike="noStrike" kern="1200" cap="none" spc="0" normalizeH="0" baseline="0" noProof="0" dirty="0">
                <a:ln>
                  <a:noFill/>
                </a:ln>
                <a:solidFill>
                  <a:srgbClr val="2F2B20"/>
                </a:solidFill>
                <a:effectLst/>
                <a:uLnTx/>
                <a:uFillTx/>
                <a:latin typeface="Calibri"/>
                <a:ea typeface="+mn-ea"/>
                <a:cs typeface="+mn-cs"/>
              </a:rPr>
              <a:t>Aurora Cloud Migration</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r>
              <a:rPr lang="en-GB" dirty="0">
                <a:solidFill>
                  <a:srgbClr val="2F2B20"/>
                </a:solidFill>
                <a:latin typeface="Calibri"/>
              </a:rPr>
              <a:t>DevOps</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lang="en-GB" dirty="0">
              <a:solidFill>
                <a:srgbClr val="2F2B20"/>
              </a:solidFill>
              <a:latin typeface="Calibri"/>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 name="Title 1">
            <a:extLst>
              <a:ext uri="{FF2B5EF4-FFF2-40B4-BE49-F238E27FC236}">
                <a16:creationId xmlns:a16="http://schemas.microsoft.com/office/drawing/2014/main" id="{E1454338-8E70-4166-A8D5-B633C68855D9}"/>
              </a:ext>
            </a:extLst>
          </p:cNvPr>
          <p:cNvSpPr>
            <a:spLocks noGrp="1"/>
          </p:cNvSpPr>
          <p:nvPr>
            <p:ph type="title"/>
          </p:nvPr>
        </p:nvSpPr>
        <p:spPr/>
        <p:txBody>
          <a:bodyPr/>
          <a:lstStyle/>
          <a:p>
            <a:r>
              <a:rPr lang="en-GB" dirty="0">
                <a:latin typeface="Cambria" panose="02040503050406030204" pitchFamily="18" charset="0"/>
              </a:rPr>
              <a:t>Deliveries and Way Forward</a:t>
            </a:r>
            <a:endParaRPr lang="en-US" dirty="0">
              <a:latin typeface="Cambria" panose="02040503050406030204" pitchFamily="18" charset="0"/>
            </a:endParaRPr>
          </a:p>
        </p:txBody>
      </p:sp>
    </p:spTree>
    <p:extLst>
      <p:ext uri="{BB962C8B-B14F-4D97-AF65-F5344CB8AC3E}">
        <p14:creationId xmlns:p14="http://schemas.microsoft.com/office/powerpoint/2010/main" val="327932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11E0DC8-949F-48BA-B1FC-A87D10F4AB76}"/>
              </a:ext>
            </a:extLst>
          </p:cNvPr>
          <p:cNvSpPr txBox="1">
            <a:spLocks/>
          </p:cNvSpPr>
          <p:nvPr/>
        </p:nvSpPr>
        <p:spPr>
          <a:xfrm>
            <a:off x="838200" y="2809945"/>
            <a:ext cx="10515600" cy="12334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t>Thank You</a:t>
            </a:r>
            <a:br>
              <a:rPr lang="en-US" sz="2800" b="1" dirty="0"/>
            </a:br>
            <a:endParaRPr lang="en-US" sz="2800" b="1" dirty="0"/>
          </a:p>
        </p:txBody>
      </p:sp>
    </p:spTree>
    <p:extLst>
      <p:ext uri="{BB962C8B-B14F-4D97-AF65-F5344CB8AC3E}">
        <p14:creationId xmlns:p14="http://schemas.microsoft.com/office/powerpoint/2010/main" val="191319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991F688-4F1C-47A1-8485-8D802C30FE93}"/>
              </a:ext>
            </a:extLst>
          </p:cNvPr>
          <p:cNvSpPr txBox="1">
            <a:spLocks noChangeArrowheads="1"/>
          </p:cNvSpPr>
          <p:nvPr/>
        </p:nvSpPr>
        <p:spPr>
          <a:xfrm>
            <a:off x="469425" y="427913"/>
            <a:ext cx="6894634" cy="6257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defRPr/>
            </a:pPr>
            <a:r>
              <a:rPr lang="en-GB" sz="4400" spc="-100" dirty="0">
                <a:solidFill>
                  <a:prstClr val="black"/>
                </a:solidFill>
                <a:latin typeface="Cambria"/>
              </a:rPr>
              <a:t>Platform Architecture</a:t>
            </a:r>
            <a:endParaRPr lang="en-GB" altLang="en-US" sz="4400" spc="-100" dirty="0">
              <a:solidFill>
                <a:prstClr val="black"/>
              </a:solidFill>
              <a:latin typeface="Cambria"/>
            </a:endParaRPr>
          </a:p>
        </p:txBody>
      </p:sp>
      <p:pic>
        <p:nvPicPr>
          <p:cNvPr id="5" name="Picture 2">
            <a:extLst>
              <a:ext uri="{FF2B5EF4-FFF2-40B4-BE49-F238E27FC236}">
                <a16:creationId xmlns:a16="http://schemas.microsoft.com/office/drawing/2014/main" id="{399571BB-E6B3-4987-A9D2-023A0AF8E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23" y="1268414"/>
            <a:ext cx="7244862" cy="525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09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2843E66-AF08-44D7-9E42-E6B8BCBF4B1C}"/>
              </a:ext>
            </a:extLst>
          </p:cNvPr>
          <p:cNvSpPr/>
          <p:nvPr/>
        </p:nvSpPr>
        <p:spPr>
          <a:xfrm>
            <a:off x="2928542" y="1332209"/>
            <a:ext cx="5040923" cy="4716463"/>
          </a:xfrm>
          <a:prstGeom prst="rect">
            <a:avLst/>
          </a:prstGeom>
          <a:solidFill>
            <a:srgbClr val="C89F5D">
              <a:lumMod val="90000"/>
            </a:srgbClr>
          </a:solidFill>
          <a:ln w="25400" cap="flat" cmpd="sng" algn="ctr">
            <a:solidFill>
              <a:srgbClr val="C89F5D">
                <a:shade val="50000"/>
              </a:srgbClr>
            </a:solidFill>
            <a:prstDash val="soli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2000" b="1" i="0" u="none" strike="noStrike" kern="0" cap="none" spc="0" normalizeH="0" baseline="0" noProof="0" dirty="0">
                <a:ln>
                  <a:noFill/>
                </a:ln>
                <a:solidFill>
                  <a:srgbClr val="660033"/>
                </a:solidFill>
                <a:effectLst/>
                <a:uLnTx/>
                <a:uFillTx/>
                <a:latin typeface="Calibri"/>
                <a:ea typeface="+mn-ea"/>
                <a:cs typeface="+mn-cs"/>
              </a:rPr>
              <a:t>ACH</a:t>
            </a:r>
          </a:p>
        </p:txBody>
      </p:sp>
      <p:sp>
        <p:nvSpPr>
          <p:cNvPr id="52" name="Rectangle 51">
            <a:extLst>
              <a:ext uri="{FF2B5EF4-FFF2-40B4-BE49-F238E27FC236}">
                <a16:creationId xmlns:a16="http://schemas.microsoft.com/office/drawing/2014/main" id="{C52FB737-CC19-4EE2-876F-2F333BFA619A}"/>
              </a:ext>
            </a:extLst>
          </p:cNvPr>
          <p:cNvSpPr/>
          <p:nvPr/>
        </p:nvSpPr>
        <p:spPr>
          <a:xfrm>
            <a:off x="8159965" y="1250776"/>
            <a:ext cx="2110154" cy="5446713"/>
          </a:xfrm>
          <a:prstGeom prst="rect">
            <a:avLst/>
          </a:prstGeom>
          <a:solidFill>
            <a:srgbClr val="D2CB6C">
              <a:lumMod val="40000"/>
              <a:lumOff val="60000"/>
            </a:srgbClr>
          </a:solidFill>
          <a:ln w="25400" cap="flat" cmpd="sng" algn="ctr">
            <a:noFill/>
            <a:prstDash val="soli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600" b="1" i="1" u="none" strike="noStrike" kern="0" cap="none" spc="0" normalizeH="0" baseline="0" noProof="0" dirty="0">
                <a:ln>
                  <a:noFill/>
                </a:ln>
                <a:solidFill>
                  <a:srgbClr val="2F2B20"/>
                </a:solidFill>
                <a:effectLst/>
                <a:uLnTx/>
                <a:uFillTx/>
                <a:latin typeface="Calibri"/>
                <a:ea typeface="+mn-ea"/>
                <a:cs typeface="+mn-cs"/>
              </a:rPr>
              <a:t>Provider</a:t>
            </a:r>
          </a:p>
        </p:txBody>
      </p:sp>
      <p:sp>
        <p:nvSpPr>
          <p:cNvPr id="53" name="Rectangle 52">
            <a:extLst>
              <a:ext uri="{FF2B5EF4-FFF2-40B4-BE49-F238E27FC236}">
                <a16:creationId xmlns:a16="http://schemas.microsoft.com/office/drawing/2014/main" id="{AF1DE793-F5E2-4C2C-B3DA-156BEDA2465B}"/>
              </a:ext>
            </a:extLst>
          </p:cNvPr>
          <p:cNvSpPr/>
          <p:nvPr/>
        </p:nvSpPr>
        <p:spPr>
          <a:xfrm>
            <a:off x="1389888" y="1088852"/>
            <a:ext cx="1538654" cy="5514975"/>
          </a:xfrm>
          <a:prstGeom prst="rect">
            <a:avLst/>
          </a:prstGeom>
          <a:solidFill>
            <a:srgbClr val="D2CB6C">
              <a:lumMod val="40000"/>
              <a:lumOff val="60000"/>
            </a:srgbClr>
          </a:solidFill>
          <a:ln w="25400" cap="flat" cmpd="sng" algn="ctr">
            <a:noFill/>
            <a:prstDash val="soli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600" b="1" i="1" u="none" strike="noStrike" kern="0" cap="none" spc="0" normalizeH="0" baseline="0" noProof="0" dirty="0">
                <a:ln>
                  <a:noFill/>
                </a:ln>
                <a:solidFill>
                  <a:srgbClr val="2F2B20"/>
                </a:solidFill>
                <a:effectLst/>
                <a:uLnTx/>
                <a:uFillTx/>
                <a:latin typeface="Calibri"/>
                <a:ea typeface="+mn-ea"/>
                <a:cs typeface="+mn-cs"/>
              </a:rPr>
              <a:t>Consumer</a:t>
            </a:r>
          </a:p>
        </p:txBody>
      </p:sp>
      <p:sp>
        <p:nvSpPr>
          <p:cNvPr id="54" name="Rectangle 53">
            <a:extLst>
              <a:ext uri="{FF2B5EF4-FFF2-40B4-BE49-F238E27FC236}">
                <a16:creationId xmlns:a16="http://schemas.microsoft.com/office/drawing/2014/main" id="{74C0E26C-2AA4-4B09-B91B-2EEB1AD90895}"/>
              </a:ext>
            </a:extLst>
          </p:cNvPr>
          <p:cNvSpPr/>
          <p:nvPr/>
        </p:nvSpPr>
        <p:spPr>
          <a:xfrm>
            <a:off x="8199531" y="1646065"/>
            <a:ext cx="1556238" cy="866775"/>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AMD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(Account Master Database)</a:t>
            </a:r>
          </a:p>
        </p:txBody>
      </p:sp>
      <p:sp>
        <p:nvSpPr>
          <p:cNvPr id="55" name="Rectangle 54">
            <a:extLst>
              <a:ext uri="{FF2B5EF4-FFF2-40B4-BE49-F238E27FC236}">
                <a16:creationId xmlns:a16="http://schemas.microsoft.com/office/drawing/2014/main" id="{093F310F-7050-4C24-BD51-2D93D223CB58}"/>
              </a:ext>
            </a:extLst>
          </p:cNvPr>
          <p:cNvSpPr/>
          <p:nvPr/>
        </p:nvSpPr>
        <p:spPr>
          <a:xfrm>
            <a:off x="3371088" y="1520651"/>
            <a:ext cx="2438400" cy="1066800"/>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Receive Request</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Validate Message</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Persist</a:t>
            </a:r>
          </a:p>
        </p:txBody>
      </p:sp>
      <p:sp>
        <p:nvSpPr>
          <p:cNvPr id="56" name="Rectangle 55">
            <a:extLst>
              <a:ext uri="{FF2B5EF4-FFF2-40B4-BE49-F238E27FC236}">
                <a16:creationId xmlns:a16="http://schemas.microsoft.com/office/drawing/2014/main" id="{4095A291-BD0C-4DD8-A4C6-8B81052FE9CE}"/>
              </a:ext>
            </a:extLst>
          </p:cNvPr>
          <p:cNvSpPr/>
          <p:nvPr/>
        </p:nvSpPr>
        <p:spPr>
          <a:xfrm>
            <a:off x="3384277" y="3670126"/>
            <a:ext cx="2425211" cy="825500"/>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IFW Response Mappings</a:t>
            </a:r>
          </a:p>
        </p:txBody>
      </p:sp>
      <p:sp>
        <p:nvSpPr>
          <p:cNvPr id="57" name="Flowchart: Magnetic Disk 56">
            <a:extLst>
              <a:ext uri="{FF2B5EF4-FFF2-40B4-BE49-F238E27FC236}">
                <a16:creationId xmlns:a16="http://schemas.microsoft.com/office/drawing/2014/main" id="{F358C107-AE12-4240-9790-1073797484D0}"/>
              </a:ext>
            </a:extLst>
          </p:cNvPr>
          <p:cNvSpPr/>
          <p:nvPr/>
        </p:nvSpPr>
        <p:spPr>
          <a:xfrm>
            <a:off x="3388673" y="3122439"/>
            <a:ext cx="981808" cy="387350"/>
          </a:xfrm>
          <a:prstGeom prst="flowChartMagneticDisk">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DB2</a:t>
            </a:r>
          </a:p>
        </p:txBody>
      </p:sp>
      <p:sp>
        <p:nvSpPr>
          <p:cNvPr id="58" name="Rectangle 57">
            <a:extLst>
              <a:ext uri="{FF2B5EF4-FFF2-40B4-BE49-F238E27FC236}">
                <a16:creationId xmlns:a16="http://schemas.microsoft.com/office/drawing/2014/main" id="{DCBF0899-937E-4177-99D6-6257EB1B30F2}"/>
              </a:ext>
            </a:extLst>
          </p:cNvPr>
          <p:cNvSpPr/>
          <p:nvPr/>
        </p:nvSpPr>
        <p:spPr>
          <a:xfrm>
            <a:off x="6203677" y="1665114"/>
            <a:ext cx="1524000" cy="838200"/>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AMD Mappings</a:t>
            </a:r>
          </a:p>
        </p:txBody>
      </p:sp>
      <p:cxnSp>
        <p:nvCxnSpPr>
          <p:cNvPr id="59" name="Straight Arrow Connector 46">
            <a:extLst>
              <a:ext uri="{FF2B5EF4-FFF2-40B4-BE49-F238E27FC236}">
                <a16:creationId xmlns:a16="http://schemas.microsoft.com/office/drawing/2014/main" id="{84479193-031C-4D74-872F-A479BCB0C294}"/>
              </a:ext>
            </a:extLst>
          </p:cNvPr>
          <p:cNvCxnSpPr>
            <a:endCxn id="55" idx="1"/>
          </p:cNvCxnSpPr>
          <p:nvPr/>
        </p:nvCxnSpPr>
        <p:spPr>
          <a:xfrm flipV="1">
            <a:off x="2075688" y="2054051"/>
            <a:ext cx="1295400" cy="1403350"/>
          </a:xfrm>
          <a:prstGeom prst="bentConnector3">
            <a:avLst>
              <a:gd name="adj1" fmla="val -3311"/>
            </a:avLst>
          </a:prstGeom>
          <a:noFill/>
          <a:ln w="12700" cap="flat" cmpd="sng" algn="ctr">
            <a:solidFill>
              <a:srgbClr val="A9A57C">
                <a:shade val="95000"/>
                <a:satMod val="105000"/>
              </a:srgbClr>
            </a:solidFill>
            <a:prstDash val="solid"/>
            <a:tailEnd type="stealth" w="med" len="lg"/>
          </a:ln>
          <a:effectLst/>
        </p:spPr>
      </p:cxnSp>
      <p:sp>
        <p:nvSpPr>
          <p:cNvPr id="60" name="Rectangle 59">
            <a:extLst>
              <a:ext uri="{FF2B5EF4-FFF2-40B4-BE49-F238E27FC236}">
                <a16:creationId xmlns:a16="http://schemas.microsoft.com/office/drawing/2014/main" id="{A312777B-727F-45D1-AA05-A6D3EA5E9323}"/>
              </a:ext>
            </a:extLst>
          </p:cNvPr>
          <p:cNvSpPr/>
          <p:nvPr/>
        </p:nvSpPr>
        <p:spPr>
          <a:xfrm>
            <a:off x="1542288" y="3470101"/>
            <a:ext cx="1066800" cy="12192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rPr>
              <a:t>TMH</a:t>
            </a:r>
          </a:p>
        </p:txBody>
      </p:sp>
      <p:cxnSp>
        <p:nvCxnSpPr>
          <p:cNvPr id="61" name="Straight Arrow Connector 46">
            <a:extLst>
              <a:ext uri="{FF2B5EF4-FFF2-40B4-BE49-F238E27FC236}">
                <a16:creationId xmlns:a16="http://schemas.microsoft.com/office/drawing/2014/main" id="{FE9B1B85-00B3-4A36-B229-BBD033EEE2B6}"/>
              </a:ext>
            </a:extLst>
          </p:cNvPr>
          <p:cNvCxnSpPr>
            <a:stCxn id="55" idx="3"/>
          </p:cNvCxnSpPr>
          <p:nvPr/>
        </p:nvCxnSpPr>
        <p:spPr>
          <a:xfrm flipV="1">
            <a:off x="5809488" y="2050876"/>
            <a:ext cx="381000" cy="3175"/>
          </a:xfrm>
          <a:prstGeom prst="straightConnector1">
            <a:avLst/>
          </a:prstGeom>
          <a:noFill/>
          <a:ln w="12700" cap="flat" cmpd="sng" algn="ctr">
            <a:solidFill>
              <a:srgbClr val="A9A57C">
                <a:shade val="95000"/>
                <a:satMod val="105000"/>
              </a:srgbClr>
            </a:solidFill>
            <a:prstDash val="solid"/>
            <a:tailEnd type="stealth" w="med" len="lg"/>
          </a:ln>
          <a:effectLst/>
        </p:spPr>
      </p:cxnSp>
      <p:cxnSp>
        <p:nvCxnSpPr>
          <p:cNvPr id="62" name="Straight Arrow Connector 60">
            <a:extLst>
              <a:ext uri="{FF2B5EF4-FFF2-40B4-BE49-F238E27FC236}">
                <a16:creationId xmlns:a16="http://schemas.microsoft.com/office/drawing/2014/main" id="{C6D047D4-4A8F-47CC-B982-32C06D2B8F58}"/>
              </a:ext>
            </a:extLst>
          </p:cNvPr>
          <p:cNvCxnSpPr>
            <a:stCxn id="56" idx="1"/>
            <a:endCxn id="60" idx="3"/>
          </p:cNvCxnSpPr>
          <p:nvPr/>
        </p:nvCxnSpPr>
        <p:spPr>
          <a:xfrm rot="10800000">
            <a:off x="2609088" y="4079702"/>
            <a:ext cx="775189" cy="3175"/>
          </a:xfrm>
          <a:prstGeom prst="bentConnector3">
            <a:avLst>
              <a:gd name="adj1" fmla="val 50000"/>
            </a:avLst>
          </a:prstGeom>
          <a:noFill/>
          <a:ln w="12700" cap="flat" cmpd="sng" algn="ctr">
            <a:solidFill>
              <a:srgbClr val="A9A57C">
                <a:shade val="95000"/>
                <a:satMod val="105000"/>
              </a:srgbClr>
            </a:solidFill>
            <a:prstDash val="solid"/>
            <a:tailEnd type="arrow"/>
          </a:ln>
          <a:effectLst/>
        </p:spPr>
      </p:cxnSp>
      <p:cxnSp>
        <p:nvCxnSpPr>
          <p:cNvPr id="63" name="Straight Arrow Connector 69">
            <a:extLst>
              <a:ext uri="{FF2B5EF4-FFF2-40B4-BE49-F238E27FC236}">
                <a16:creationId xmlns:a16="http://schemas.microsoft.com/office/drawing/2014/main" id="{241575AE-32DA-45E7-86B7-7DA7701C9A98}"/>
              </a:ext>
            </a:extLst>
          </p:cNvPr>
          <p:cNvCxnSpPr>
            <a:cxnSpLocks noChangeShapeType="1"/>
            <a:stCxn id="57" idx="1"/>
          </p:cNvCxnSpPr>
          <p:nvPr/>
        </p:nvCxnSpPr>
        <p:spPr bwMode="auto">
          <a:xfrm rot="5400000" flipH="1" flipV="1">
            <a:off x="3612083" y="2854945"/>
            <a:ext cx="534988" cy="0"/>
          </a:xfrm>
          <a:prstGeom prst="bentConnector3">
            <a:avLst>
              <a:gd name="adj1" fmla="val 50000"/>
            </a:avLst>
          </a:prstGeom>
          <a:noFill/>
          <a:ln w="9525" algn="ctr">
            <a:solidFill>
              <a:srgbClr val="00723E"/>
            </a:solidFill>
            <a:miter lim="800000"/>
            <a:headEnd type="stealth" w="med" len="sm"/>
            <a:tailEnd type="stealth" w="med" len="lg"/>
          </a:ln>
        </p:spPr>
      </p:cxnSp>
      <p:cxnSp>
        <p:nvCxnSpPr>
          <p:cNvPr id="64" name="Straight Arrow Connector 46">
            <a:extLst>
              <a:ext uri="{FF2B5EF4-FFF2-40B4-BE49-F238E27FC236}">
                <a16:creationId xmlns:a16="http://schemas.microsoft.com/office/drawing/2014/main" id="{14187127-1A0B-42F7-A4DE-6195552D1D8D}"/>
              </a:ext>
            </a:extLst>
          </p:cNvPr>
          <p:cNvCxnSpPr>
            <a:stCxn id="58" idx="3"/>
            <a:endCxn id="54" idx="1"/>
          </p:cNvCxnSpPr>
          <p:nvPr/>
        </p:nvCxnSpPr>
        <p:spPr>
          <a:xfrm flipV="1">
            <a:off x="7727677" y="2079452"/>
            <a:ext cx="471854" cy="4763"/>
          </a:xfrm>
          <a:prstGeom prst="straightConnector1">
            <a:avLst/>
          </a:prstGeom>
          <a:noFill/>
          <a:ln w="12700" cap="flat" cmpd="sng" algn="ctr">
            <a:solidFill>
              <a:srgbClr val="A9A57C">
                <a:shade val="95000"/>
                <a:satMod val="105000"/>
              </a:srgbClr>
            </a:solidFill>
            <a:prstDash val="solid"/>
            <a:headEnd type="stealth" w="med" len="lg"/>
            <a:tailEnd type="stealth" w="med" len="lg"/>
          </a:ln>
          <a:effectLst/>
        </p:spPr>
      </p:cxnSp>
      <p:cxnSp>
        <p:nvCxnSpPr>
          <p:cNvPr id="65" name="Straight Arrow Connector 46">
            <a:extLst>
              <a:ext uri="{FF2B5EF4-FFF2-40B4-BE49-F238E27FC236}">
                <a16:creationId xmlns:a16="http://schemas.microsoft.com/office/drawing/2014/main" id="{2DBD5AA7-15D6-4BE8-9A08-5CA02EB4391E}"/>
              </a:ext>
            </a:extLst>
          </p:cNvPr>
          <p:cNvCxnSpPr>
            <a:cxnSpLocks noChangeShapeType="1"/>
            <a:stCxn id="58" idx="2"/>
            <a:endCxn id="71" idx="0"/>
          </p:cNvCxnSpPr>
          <p:nvPr/>
        </p:nvCxnSpPr>
        <p:spPr bwMode="auto">
          <a:xfrm flipH="1">
            <a:off x="6959815" y="2503314"/>
            <a:ext cx="5862" cy="1166812"/>
          </a:xfrm>
          <a:prstGeom prst="straightConnector1">
            <a:avLst/>
          </a:prstGeom>
          <a:noFill/>
          <a:ln w="9525" algn="ctr">
            <a:solidFill>
              <a:srgbClr val="00723E"/>
            </a:solidFill>
            <a:round/>
            <a:headEnd/>
            <a:tailEnd type="stealth" w="med" len="lg"/>
          </a:ln>
        </p:spPr>
      </p:cxnSp>
      <p:cxnSp>
        <p:nvCxnSpPr>
          <p:cNvPr id="66" name="Straight Arrow Connector 46">
            <a:extLst>
              <a:ext uri="{FF2B5EF4-FFF2-40B4-BE49-F238E27FC236}">
                <a16:creationId xmlns:a16="http://schemas.microsoft.com/office/drawing/2014/main" id="{56504C8D-D642-43C0-939C-1B58DC6176AC}"/>
              </a:ext>
            </a:extLst>
          </p:cNvPr>
          <p:cNvCxnSpPr/>
          <p:nvPr/>
        </p:nvCxnSpPr>
        <p:spPr>
          <a:xfrm rot="10800000">
            <a:off x="5809488" y="4068590"/>
            <a:ext cx="381000" cy="3175"/>
          </a:xfrm>
          <a:prstGeom prst="bentConnector3">
            <a:avLst>
              <a:gd name="adj1" fmla="val 50000"/>
            </a:avLst>
          </a:prstGeom>
          <a:noFill/>
          <a:ln w="12700" cap="flat" cmpd="sng" algn="ctr">
            <a:solidFill>
              <a:srgbClr val="A9A57C">
                <a:shade val="95000"/>
                <a:satMod val="105000"/>
              </a:srgbClr>
            </a:solidFill>
            <a:prstDash val="solid"/>
            <a:tailEnd type="stealth" w="med" len="lg"/>
          </a:ln>
          <a:effectLst/>
        </p:spPr>
      </p:cxnSp>
      <p:sp>
        <p:nvSpPr>
          <p:cNvPr id="67" name="TextBox 105">
            <a:extLst>
              <a:ext uri="{FF2B5EF4-FFF2-40B4-BE49-F238E27FC236}">
                <a16:creationId xmlns:a16="http://schemas.microsoft.com/office/drawing/2014/main" id="{14E3CE8A-D192-4FDB-B393-4A31B5B1A479}"/>
              </a:ext>
            </a:extLst>
          </p:cNvPr>
          <p:cNvSpPr txBox="1">
            <a:spLocks noChangeArrowheads="1"/>
          </p:cNvSpPr>
          <p:nvPr/>
        </p:nvSpPr>
        <p:spPr bwMode="auto">
          <a:xfrm>
            <a:off x="7780431" y="3759026"/>
            <a:ext cx="533400" cy="304800"/>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MQ</a:t>
            </a:r>
          </a:p>
        </p:txBody>
      </p:sp>
      <p:sp>
        <p:nvSpPr>
          <p:cNvPr id="68" name="TextBox 111">
            <a:extLst>
              <a:ext uri="{FF2B5EF4-FFF2-40B4-BE49-F238E27FC236}">
                <a16:creationId xmlns:a16="http://schemas.microsoft.com/office/drawing/2014/main" id="{ACB50692-0B8F-4CD0-9091-961E5E0F2676}"/>
              </a:ext>
            </a:extLst>
          </p:cNvPr>
          <p:cNvSpPr txBox="1">
            <a:spLocks noChangeArrowheads="1"/>
          </p:cNvSpPr>
          <p:nvPr/>
        </p:nvSpPr>
        <p:spPr bwMode="auto">
          <a:xfrm>
            <a:off x="2529957" y="1787352"/>
            <a:ext cx="533400" cy="307975"/>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MQ</a:t>
            </a:r>
          </a:p>
        </p:txBody>
      </p:sp>
      <p:sp>
        <p:nvSpPr>
          <p:cNvPr id="69" name="TextBox 112">
            <a:extLst>
              <a:ext uri="{FF2B5EF4-FFF2-40B4-BE49-F238E27FC236}">
                <a16:creationId xmlns:a16="http://schemas.microsoft.com/office/drawing/2014/main" id="{94A2D910-5F5E-47BE-A7E3-0AD4BB996AE0}"/>
              </a:ext>
            </a:extLst>
          </p:cNvPr>
          <p:cNvSpPr txBox="1">
            <a:spLocks noChangeArrowheads="1"/>
          </p:cNvSpPr>
          <p:nvPr/>
        </p:nvSpPr>
        <p:spPr bwMode="auto">
          <a:xfrm>
            <a:off x="2733646" y="3813002"/>
            <a:ext cx="533400" cy="307975"/>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MQ</a:t>
            </a:r>
          </a:p>
        </p:txBody>
      </p:sp>
      <p:sp>
        <p:nvSpPr>
          <p:cNvPr id="70" name="TextBox 113">
            <a:extLst>
              <a:ext uri="{FF2B5EF4-FFF2-40B4-BE49-F238E27FC236}">
                <a16:creationId xmlns:a16="http://schemas.microsoft.com/office/drawing/2014/main" id="{7CE7D981-EB30-4D28-9638-E358D6C2B430}"/>
              </a:ext>
            </a:extLst>
          </p:cNvPr>
          <p:cNvSpPr txBox="1">
            <a:spLocks noChangeArrowheads="1"/>
          </p:cNvSpPr>
          <p:nvPr/>
        </p:nvSpPr>
        <p:spPr bwMode="auto">
          <a:xfrm>
            <a:off x="947854" y="0"/>
            <a:ext cx="8792000" cy="769441"/>
          </a:xfrm>
          <a:prstGeom prst="rect">
            <a:avLst/>
          </a:prstGeom>
          <a:noFill/>
          <a:ln w="9525">
            <a:noFill/>
            <a:miter lim="800000"/>
            <a:headEnd/>
            <a:tailEnd/>
          </a:ln>
        </p:spPr>
        <p:txBody>
          <a:bodyPr wrap="square">
            <a:spAutoFit/>
          </a:bodyPr>
          <a:lstStyle/>
          <a:p>
            <a:pPr fontAlgn="base">
              <a:spcBef>
                <a:spcPct val="0"/>
              </a:spcBef>
              <a:spcAft>
                <a:spcPct val="0"/>
              </a:spcAft>
            </a:pPr>
            <a:r>
              <a:rPr lang="en-GB" sz="4400" dirty="0">
                <a:latin typeface="Cambria"/>
                <a:ea typeface="ＭＳ Ｐゴシック" charset="-128"/>
                <a:cs typeface="+mj-cs"/>
              </a:rPr>
              <a:t>Account Posting Service Batch</a:t>
            </a:r>
          </a:p>
        </p:txBody>
      </p:sp>
      <p:sp>
        <p:nvSpPr>
          <p:cNvPr id="71" name="Rectangle 70">
            <a:extLst>
              <a:ext uri="{FF2B5EF4-FFF2-40B4-BE49-F238E27FC236}">
                <a16:creationId xmlns:a16="http://schemas.microsoft.com/office/drawing/2014/main" id="{51C226A7-D5D1-468B-B6EA-6F858B1E391D}"/>
              </a:ext>
            </a:extLst>
          </p:cNvPr>
          <p:cNvSpPr/>
          <p:nvPr/>
        </p:nvSpPr>
        <p:spPr>
          <a:xfrm>
            <a:off x="6190488" y="3670126"/>
            <a:ext cx="1537189" cy="828675"/>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rPr>
              <a:t>Platform Mappings</a:t>
            </a:r>
          </a:p>
        </p:txBody>
      </p:sp>
      <p:sp>
        <p:nvSpPr>
          <p:cNvPr id="72" name="TextBox 32">
            <a:extLst>
              <a:ext uri="{FF2B5EF4-FFF2-40B4-BE49-F238E27FC236}">
                <a16:creationId xmlns:a16="http://schemas.microsoft.com/office/drawing/2014/main" id="{60DB1F2B-37BB-4EC2-82B4-6AACC70669FC}"/>
              </a:ext>
            </a:extLst>
          </p:cNvPr>
          <p:cNvSpPr txBox="1">
            <a:spLocks noChangeArrowheads="1"/>
          </p:cNvSpPr>
          <p:nvPr/>
        </p:nvSpPr>
        <p:spPr bwMode="auto">
          <a:xfrm>
            <a:off x="1886654" y="2427115"/>
            <a:ext cx="722434" cy="554037"/>
          </a:xfrm>
          <a:prstGeom prst="rect">
            <a:avLst/>
          </a:prstGeom>
          <a:noFill/>
          <a:ln w="9525">
            <a:noFill/>
            <a:miter lim="800000"/>
            <a:headEnd/>
            <a:tailEnd/>
          </a:ln>
        </p:spPr>
        <p:txBody>
          <a:bodyPr>
            <a:spAutoFit/>
          </a:bodyPr>
          <a:lstStyle/>
          <a:p>
            <a:pPr fontAlgn="base">
              <a:spcBef>
                <a:spcPct val="0"/>
              </a:spcBef>
              <a:spcAft>
                <a:spcPct val="0"/>
              </a:spcAft>
            </a:pPr>
            <a:r>
              <a:rPr lang="en-GB" sz="1000">
                <a:solidFill>
                  <a:srgbClr val="2F2B20"/>
                </a:solidFill>
                <a:latin typeface="Arial" charset="0"/>
                <a:ea typeface="ＭＳ Ｐゴシック"/>
              </a:rPr>
              <a:t>Converts to IFW format</a:t>
            </a:r>
          </a:p>
        </p:txBody>
      </p:sp>
      <p:sp>
        <p:nvSpPr>
          <p:cNvPr id="73" name="Rectangle 72">
            <a:extLst>
              <a:ext uri="{FF2B5EF4-FFF2-40B4-BE49-F238E27FC236}">
                <a16:creationId xmlns:a16="http://schemas.microsoft.com/office/drawing/2014/main" id="{C33A05EA-00EC-498F-A9FE-11816A8D8107}"/>
              </a:ext>
            </a:extLst>
          </p:cNvPr>
          <p:cNvSpPr/>
          <p:nvPr/>
        </p:nvSpPr>
        <p:spPr>
          <a:xfrm>
            <a:off x="1542288" y="5325889"/>
            <a:ext cx="1066800" cy="12192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Payment Engine</a:t>
            </a:r>
          </a:p>
        </p:txBody>
      </p:sp>
      <p:cxnSp>
        <p:nvCxnSpPr>
          <p:cNvPr id="74" name="Straight Arrow Connector 35">
            <a:extLst>
              <a:ext uri="{FF2B5EF4-FFF2-40B4-BE49-F238E27FC236}">
                <a16:creationId xmlns:a16="http://schemas.microsoft.com/office/drawing/2014/main" id="{2679BC2A-D292-425D-80D3-403D6CF937E5}"/>
              </a:ext>
            </a:extLst>
          </p:cNvPr>
          <p:cNvCxnSpPr>
            <a:cxnSpLocks noChangeShapeType="1"/>
            <a:stCxn id="73" idx="0"/>
            <a:endCxn id="60" idx="2"/>
          </p:cNvCxnSpPr>
          <p:nvPr/>
        </p:nvCxnSpPr>
        <p:spPr bwMode="auto">
          <a:xfrm flipV="1">
            <a:off x="2075688" y="4689301"/>
            <a:ext cx="0" cy="636588"/>
          </a:xfrm>
          <a:prstGeom prst="straightConnector1">
            <a:avLst/>
          </a:prstGeom>
          <a:noFill/>
          <a:ln w="9525" algn="ctr">
            <a:solidFill>
              <a:srgbClr val="2F2B20"/>
            </a:solidFill>
            <a:round/>
            <a:headEnd/>
            <a:tailEnd type="arrow" w="med" len="med"/>
          </a:ln>
        </p:spPr>
      </p:cxnSp>
      <p:sp>
        <p:nvSpPr>
          <p:cNvPr id="75" name="TextBox 37">
            <a:extLst>
              <a:ext uri="{FF2B5EF4-FFF2-40B4-BE49-F238E27FC236}">
                <a16:creationId xmlns:a16="http://schemas.microsoft.com/office/drawing/2014/main" id="{7AD8F8D2-F708-4FCE-9A00-425D1A612AA0}"/>
              </a:ext>
            </a:extLst>
          </p:cNvPr>
          <p:cNvSpPr txBox="1">
            <a:spLocks noChangeArrowheads="1"/>
          </p:cNvSpPr>
          <p:nvPr/>
        </p:nvSpPr>
        <p:spPr bwMode="auto">
          <a:xfrm>
            <a:off x="7655873" y="2511251"/>
            <a:ext cx="1147397" cy="707886"/>
          </a:xfrm>
          <a:prstGeom prst="rect">
            <a:avLst/>
          </a:prstGeom>
          <a:noFill/>
          <a:ln w="9525">
            <a:noFill/>
            <a:miter lim="800000"/>
            <a:headEnd/>
            <a:tailEnd/>
          </a:ln>
        </p:spPr>
        <p:txBody>
          <a:bodyPr>
            <a:spAutoFit/>
          </a:bodyPr>
          <a:lstStyle/>
          <a:p>
            <a:pPr fontAlgn="base">
              <a:spcBef>
                <a:spcPct val="0"/>
              </a:spcBef>
              <a:spcAft>
                <a:spcPct val="0"/>
              </a:spcAft>
            </a:pPr>
            <a:r>
              <a:rPr lang="en-GB" sz="1000" dirty="0">
                <a:solidFill>
                  <a:srgbClr val="2F2B20"/>
                </a:solidFill>
                <a:latin typeface="Arial" charset="0"/>
                <a:ea typeface="ＭＳ Ｐゴシック"/>
              </a:rPr>
              <a:t>Get additional account info &amp; Get Posting Details</a:t>
            </a:r>
          </a:p>
        </p:txBody>
      </p:sp>
      <p:cxnSp>
        <p:nvCxnSpPr>
          <p:cNvPr id="76" name="Straight Arrow Connector 57">
            <a:extLst>
              <a:ext uri="{FF2B5EF4-FFF2-40B4-BE49-F238E27FC236}">
                <a16:creationId xmlns:a16="http://schemas.microsoft.com/office/drawing/2014/main" id="{EA1AE045-37C8-492D-AD35-B87B91559C4A}"/>
              </a:ext>
            </a:extLst>
          </p:cNvPr>
          <p:cNvCxnSpPr>
            <a:cxnSpLocks noChangeShapeType="1"/>
          </p:cNvCxnSpPr>
          <p:nvPr/>
        </p:nvCxnSpPr>
        <p:spPr bwMode="auto">
          <a:xfrm flipV="1">
            <a:off x="8719743" y="4597227"/>
            <a:ext cx="184638" cy="9525"/>
          </a:xfrm>
          <a:prstGeom prst="straightConnector1">
            <a:avLst/>
          </a:prstGeom>
          <a:noFill/>
          <a:ln w="9525" algn="ctr">
            <a:solidFill>
              <a:srgbClr val="2F2B20"/>
            </a:solidFill>
            <a:round/>
            <a:headEnd/>
            <a:tailEnd type="arrow" w="med" len="med"/>
          </a:ln>
        </p:spPr>
      </p:cxnSp>
      <p:sp>
        <p:nvSpPr>
          <p:cNvPr id="77" name="Heptagon 76">
            <a:extLst>
              <a:ext uri="{FF2B5EF4-FFF2-40B4-BE49-F238E27FC236}">
                <a16:creationId xmlns:a16="http://schemas.microsoft.com/office/drawing/2014/main" id="{34419076-F07B-4DCD-9583-BAC3D7DAD49A}"/>
              </a:ext>
            </a:extLst>
          </p:cNvPr>
          <p:cNvSpPr/>
          <p:nvPr/>
        </p:nvSpPr>
        <p:spPr bwMode="auto">
          <a:xfrm>
            <a:off x="1929150" y="4859164"/>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1</a:t>
            </a:r>
          </a:p>
        </p:txBody>
      </p:sp>
      <p:sp>
        <p:nvSpPr>
          <p:cNvPr id="78" name="Heptagon 77">
            <a:extLst>
              <a:ext uri="{FF2B5EF4-FFF2-40B4-BE49-F238E27FC236}">
                <a16:creationId xmlns:a16="http://schemas.microsoft.com/office/drawing/2014/main" id="{9E67C1F9-9400-4DA3-A364-02CF46A88F80}"/>
              </a:ext>
            </a:extLst>
          </p:cNvPr>
          <p:cNvSpPr/>
          <p:nvPr/>
        </p:nvSpPr>
        <p:spPr bwMode="auto">
          <a:xfrm>
            <a:off x="1948201" y="3033539"/>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2</a:t>
            </a:r>
          </a:p>
        </p:txBody>
      </p:sp>
      <p:sp>
        <p:nvSpPr>
          <p:cNvPr id="79" name="Heptagon 78">
            <a:extLst>
              <a:ext uri="{FF2B5EF4-FFF2-40B4-BE49-F238E27FC236}">
                <a16:creationId xmlns:a16="http://schemas.microsoft.com/office/drawing/2014/main" id="{B2AD79AC-FE78-4016-A63A-BDE418ACAD5F}"/>
              </a:ext>
            </a:extLst>
          </p:cNvPr>
          <p:cNvSpPr/>
          <p:nvPr/>
        </p:nvSpPr>
        <p:spPr bwMode="auto">
          <a:xfrm>
            <a:off x="3725712" y="2719214"/>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3</a:t>
            </a:r>
          </a:p>
        </p:txBody>
      </p:sp>
      <p:sp>
        <p:nvSpPr>
          <p:cNvPr id="80" name="Heptagon 79">
            <a:extLst>
              <a:ext uri="{FF2B5EF4-FFF2-40B4-BE49-F238E27FC236}">
                <a16:creationId xmlns:a16="http://schemas.microsoft.com/office/drawing/2014/main" id="{D7B9A0D9-1493-45EB-A4DA-B24353701BB9}"/>
              </a:ext>
            </a:extLst>
          </p:cNvPr>
          <p:cNvSpPr/>
          <p:nvPr/>
        </p:nvSpPr>
        <p:spPr bwMode="auto">
          <a:xfrm>
            <a:off x="5865173" y="1863551"/>
            <a:ext cx="301869" cy="319088"/>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4</a:t>
            </a:r>
          </a:p>
        </p:txBody>
      </p:sp>
      <p:sp>
        <p:nvSpPr>
          <p:cNvPr id="81" name="Heptagon 80">
            <a:extLst>
              <a:ext uri="{FF2B5EF4-FFF2-40B4-BE49-F238E27FC236}">
                <a16:creationId xmlns:a16="http://schemas.microsoft.com/office/drawing/2014/main" id="{243AEC1E-C0B0-4AAC-9BED-12E2E4396E33}"/>
              </a:ext>
            </a:extLst>
          </p:cNvPr>
          <p:cNvSpPr/>
          <p:nvPr/>
        </p:nvSpPr>
        <p:spPr bwMode="auto">
          <a:xfrm>
            <a:off x="7828789" y="1900065"/>
            <a:ext cx="301869" cy="319087"/>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5</a:t>
            </a:r>
          </a:p>
        </p:txBody>
      </p:sp>
      <p:sp>
        <p:nvSpPr>
          <p:cNvPr id="82" name="Heptagon 81">
            <a:extLst>
              <a:ext uri="{FF2B5EF4-FFF2-40B4-BE49-F238E27FC236}">
                <a16:creationId xmlns:a16="http://schemas.microsoft.com/office/drawing/2014/main" id="{635148C3-F07C-434E-B65A-7118F9D8234A}"/>
              </a:ext>
            </a:extLst>
          </p:cNvPr>
          <p:cNvSpPr/>
          <p:nvPr/>
        </p:nvSpPr>
        <p:spPr bwMode="auto">
          <a:xfrm>
            <a:off x="6832327" y="2949401"/>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6</a:t>
            </a:r>
          </a:p>
        </p:txBody>
      </p:sp>
      <p:sp>
        <p:nvSpPr>
          <p:cNvPr id="83" name="Heptagon 82">
            <a:extLst>
              <a:ext uri="{FF2B5EF4-FFF2-40B4-BE49-F238E27FC236}">
                <a16:creationId xmlns:a16="http://schemas.microsoft.com/office/drawing/2014/main" id="{506A0E5E-4745-4C18-B1AA-4B3AE23B296C}"/>
              </a:ext>
            </a:extLst>
          </p:cNvPr>
          <p:cNvSpPr/>
          <p:nvPr/>
        </p:nvSpPr>
        <p:spPr bwMode="auto">
          <a:xfrm>
            <a:off x="7799481" y="4240039"/>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7</a:t>
            </a:r>
          </a:p>
        </p:txBody>
      </p:sp>
      <p:sp>
        <p:nvSpPr>
          <p:cNvPr id="84" name="Heptagon 83">
            <a:extLst>
              <a:ext uri="{FF2B5EF4-FFF2-40B4-BE49-F238E27FC236}">
                <a16:creationId xmlns:a16="http://schemas.microsoft.com/office/drawing/2014/main" id="{A7152B14-EB7A-4028-8A61-7CBD780940D2}"/>
              </a:ext>
            </a:extLst>
          </p:cNvPr>
          <p:cNvSpPr/>
          <p:nvPr/>
        </p:nvSpPr>
        <p:spPr bwMode="auto">
          <a:xfrm>
            <a:off x="5856381" y="4298776"/>
            <a:ext cx="301869" cy="319088"/>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8</a:t>
            </a:r>
          </a:p>
        </p:txBody>
      </p:sp>
      <p:sp>
        <p:nvSpPr>
          <p:cNvPr id="85" name="Heptagon 84">
            <a:extLst>
              <a:ext uri="{FF2B5EF4-FFF2-40B4-BE49-F238E27FC236}">
                <a16:creationId xmlns:a16="http://schemas.microsoft.com/office/drawing/2014/main" id="{A3047AF7-1DA5-4C35-90EB-0C5AE0798B37}"/>
              </a:ext>
            </a:extLst>
          </p:cNvPr>
          <p:cNvSpPr/>
          <p:nvPr/>
        </p:nvSpPr>
        <p:spPr bwMode="auto">
          <a:xfrm>
            <a:off x="2982762" y="4282901"/>
            <a:ext cx="301869" cy="319088"/>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9</a:t>
            </a:r>
          </a:p>
        </p:txBody>
      </p:sp>
      <p:sp>
        <p:nvSpPr>
          <p:cNvPr id="86" name="TextBox 89">
            <a:extLst>
              <a:ext uri="{FF2B5EF4-FFF2-40B4-BE49-F238E27FC236}">
                <a16:creationId xmlns:a16="http://schemas.microsoft.com/office/drawing/2014/main" id="{31292509-CEA6-40E6-BF1C-937139C5FFAE}"/>
              </a:ext>
            </a:extLst>
          </p:cNvPr>
          <p:cNvSpPr txBox="1">
            <a:spLocks noChangeArrowheads="1"/>
          </p:cNvSpPr>
          <p:nvPr/>
        </p:nvSpPr>
        <p:spPr bwMode="auto">
          <a:xfrm>
            <a:off x="7752588" y="1555577"/>
            <a:ext cx="533400" cy="307975"/>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http</a:t>
            </a:r>
          </a:p>
        </p:txBody>
      </p:sp>
      <p:cxnSp>
        <p:nvCxnSpPr>
          <p:cNvPr id="87" name="Straight Connector 67">
            <a:extLst>
              <a:ext uri="{FF2B5EF4-FFF2-40B4-BE49-F238E27FC236}">
                <a16:creationId xmlns:a16="http://schemas.microsoft.com/office/drawing/2014/main" id="{CBE11221-F83A-4B63-B0B9-196187618458}"/>
              </a:ext>
            </a:extLst>
          </p:cNvPr>
          <p:cNvCxnSpPr>
            <a:cxnSpLocks noChangeShapeType="1"/>
            <a:stCxn id="71" idx="3"/>
          </p:cNvCxnSpPr>
          <p:nvPr/>
        </p:nvCxnSpPr>
        <p:spPr bwMode="auto">
          <a:xfrm flipV="1">
            <a:off x="7727678" y="4063826"/>
            <a:ext cx="429357" cy="20638"/>
          </a:xfrm>
          <a:prstGeom prst="line">
            <a:avLst/>
          </a:prstGeom>
          <a:noFill/>
          <a:ln w="9525" algn="ctr">
            <a:solidFill>
              <a:srgbClr val="2F2B20"/>
            </a:solidFill>
            <a:round/>
            <a:headEnd/>
            <a:tailEnd/>
          </a:ln>
        </p:spPr>
      </p:cxnSp>
      <p:sp>
        <p:nvSpPr>
          <p:cNvPr id="88" name="Rectangle 87">
            <a:extLst>
              <a:ext uri="{FF2B5EF4-FFF2-40B4-BE49-F238E27FC236}">
                <a16:creationId xmlns:a16="http://schemas.microsoft.com/office/drawing/2014/main" id="{CFB20377-5FAD-4E2E-89BE-3214EF494F72}"/>
              </a:ext>
            </a:extLst>
          </p:cNvPr>
          <p:cNvSpPr/>
          <p:nvPr/>
        </p:nvSpPr>
        <p:spPr>
          <a:xfrm>
            <a:off x="8199531" y="3511377"/>
            <a:ext cx="1066800" cy="12192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rPr>
              <a:t>TMH</a:t>
            </a:r>
          </a:p>
        </p:txBody>
      </p:sp>
      <p:cxnSp>
        <p:nvCxnSpPr>
          <p:cNvPr id="89" name="Elbow Connector 10">
            <a:extLst>
              <a:ext uri="{FF2B5EF4-FFF2-40B4-BE49-F238E27FC236}">
                <a16:creationId xmlns:a16="http://schemas.microsoft.com/office/drawing/2014/main" id="{DF013CFB-EA24-415C-849B-64F3938C3D06}"/>
              </a:ext>
            </a:extLst>
          </p:cNvPr>
          <p:cNvCxnSpPr>
            <a:stCxn id="90" idx="1"/>
            <a:endCxn id="57" idx="3"/>
          </p:cNvCxnSpPr>
          <p:nvPr/>
        </p:nvCxnSpPr>
        <p:spPr bwMode="auto">
          <a:xfrm rot="10800000">
            <a:off x="3879577" y="3509789"/>
            <a:ext cx="617130" cy="1836514"/>
          </a:xfrm>
          <a:prstGeom prst="bentConnector2">
            <a:avLst/>
          </a:prstGeom>
          <a:solidFill>
            <a:srgbClr val="A9A57C"/>
          </a:solidFill>
          <a:ln w="9525" cap="flat" cmpd="sng" algn="ctr">
            <a:solidFill>
              <a:srgbClr val="2F2B20"/>
            </a:solidFill>
            <a:prstDash val="solid"/>
            <a:round/>
            <a:headEnd type="none" w="med" len="med"/>
            <a:tailEnd type="arrow"/>
          </a:ln>
          <a:effectLst/>
        </p:spPr>
      </p:cxnSp>
      <p:sp>
        <p:nvSpPr>
          <p:cNvPr id="90" name="Rectangle 89">
            <a:extLst>
              <a:ext uri="{FF2B5EF4-FFF2-40B4-BE49-F238E27FC236}">
                <a16:creationId xmlns:a16="http://schemas.microsoft.com/office/drawing/2014/main" id="{E4384BB1-F4EE-4701-BCF7-533E3F6E1D02}"/>
              </a:ext>
            </a:extLst>
          </p:cNvPr>
          <p:cNvSpPr/>
          <p:nvPr/>
        </p:nvSpPr>
        <p:spPr>
          <a:xfrm>
            <a:off x="4496707" y="4931965"/>
            <a:ext cx="1537189" cy="828675"/>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rPr>
              <a:t>Batch Monitor</a:t>
            </a:r>
          </a:p>
        </p:txBody>
      </p:sp>
      <p:sp>
        <p:nvSpPr>
          <p:cNvPr id="91" name="Heptagon 90">
            <a:extLst>
              <a:ext uri="{FF2B5EF4-FFF2-40B4-BE49-F238E27FC236}">
                <a16:creationId xmlns:a16="http://schemas.microsoft.com/office/drawing/2014/main" id="{6490D5C7-9A39-40CA-AB59-7B7A4E75BB21}"/>
              </a:ext>
            </a:extLst>
          </p:cNvPr>
          <p:cNvSpPr/>
          <p:nvPr/>
        </p:nvSpPr>
        <p:spPr bwMode="auto">
          <a:xfrm>
            <a:off x="3388673" y="4689301"/>
            <a:ext cx="484983" cy="423267"/>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10</a:t>
            </a:r>
          </a:p>
        </p:txBody>
      </p:sp>
      <p:cxnSp>
        <p:nvCxnSpPr>
          <p:cNvPr id="92" name="Elbow Connector 14">
            <a:extLst>
              <a:ext uri="{FF2B5EF4-FFF2-40B4-BE49-F238E27FC236}">
                <a16:creationId xmlns:a16="http://schemas.microsoft.com/office/drawing/2014/main" id="{B085AB70-CD38-4823-8767-4138FB9229BB}"/>
              </a:ext>
            </a:extLst>
          </p:cNvPr>
          <p:cNvCxnSpPr>
            <a:stCxn id="90" idx="3"/>
            <a:endCxn id="88" idx="2"/>
          </p:cNvCxnSpPr>
          <p:nvPr/>
        </p:nvCxnSpPr>
        <p:spPr bwMode="auto">
          <a:xfrm flipV="1">
            <a:off x="6033896" y="4730577"/>
            <a:ext cx="2699035" cy="615726"/>
          </a:xfrm>
          <a:prstGeom prst="bentConnector2">
            <a:avLst/>
          </a:prstGeom>
          <a:solidFill>
            <a:srgbClr val="A9A57C"/>
          </a:solidFill>
          <a:ln w="9525" cap="flat" cmpd="sng" algn="ctr">
            <a:solidFill>
              <a:srgbClr val="2F2B20"/>
            </a:solidFill>
            <a:prstDash val="solid"/>
            <a:round/>
            <a:headEnd type="none" w="med" len="med"/>
            <a:tailEnd type="arrow"/>
          </a:ln>
          <a:effectLst/>
        </p:spPr>
      </p:cxnSp>
      <p:sp>
        <p:nvSpPr>
          <p:cNvPr id="93" name="Heptagon 92">
            <a:extLst>
              <a:ext uri="{FF2B5EF4-FFF2-40B4-BE49-F238E27FC236}">
                <a16:creationId xmlns:a16="http://schemas.microsoft.com/office/drawing/2014/main" id="{1F174692-7E7B-426C-BDA6-B8D21F8BE1F3}"/>
              </a:ext>
            </a:extLst>
          </p:cNvPr>
          <p:cNvSpPr/>
          <p:nvPr/>
        </p:nvSpPr>
        <p:spPr bwMode="auto">
          <a:xfrm>
            <a:off x="6773049" y="5121349"/>
            <a:ext cx="484983" cy="423267"/>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11</a:t>
            </a:r>
          </a:p>
        </p:txBody>
      </p:sp>
      <p:sp>
        <p:nvSpPr>
          <p:cNvPr id="94" name="Rectangle 93">
            <a:extLst>
              <a:ext uri="{FF2B5EF4-FFF2-40B4-BE49-F238E27FC236}">
                <a16:creationId xmlns:a16="http://schemas.microsoft.com/office/drawing/2014/main" id="{AA0F9240-1DE6-490F-A16A-F29D503239A9}"/>
              </a:ext>
            </a:extLst>
          </p:cNvPr>
          <p:cNvSpPr/>
          <p:nvPr/>
        </p:nvSpPr>
        <p:spPr>
          <a:xfrm>
            <a:off x="9359584" y="5478289"/>
            <a:ext cx="1066800" cy="12192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Product Platform</a:t>
            </a:r>
          </a:p>
        </p:txBody>
      </p:sp>
      <p:cxnSp>
        <p:nvCxnSpPr>
          <p:cNvPr id="95" name="Elbow Connector 21">
            <a:extLst>
              <a:ext uri="{FF2B5EF4-FFF2-40B4-BE49-F238E27FC236}">
                <a16:creationId xmlns:a16="http://schemas.microsoft.com/office/drawing/2014/main" id="{6C45BC45-4725-4636-BBDB-7CFB3B70669E}"/>
              </a:ext>
            </a:extLst>
          </p:cNvPr>
          <p:cNvCxnSpPr>
            <a:stCxn id="88" idx="3"/>
            <a:endCxn id="94" idx="0"/>
          </p:cNvCxnSpPr>
          <p:nvPr/>
        </p:nvCxnSpPr>
        <p:spPr bwMode="auto">
          <a:xfrm>
            <a:off x="9266331" y="4120977"/>
            <a:ext cx="626653" cy="1357312"/>
          </a:xfrm>
          <a:prstGeom prst="bentConnector2">
            <a:avLst/>
          </a:prstGeom>
          <a:solidFill>
            <a:srgbClr val="A9A57C"/>
          </a:solidFill>
          <a:ln w="9525" cap="flat" cmpd="sng" algn="ctr">
            <a:solidFill>
              <a:srgbClr val="2F2B20"/>
            </a:solidFill>
            <a:prstDash val="solid"/>
            <a:round/>
            <a:headEnd type="none" w="med" len="med"/>
            <a:tailEnd type="arrow"/>
          </a:ln>
          <a:effectLst/>
        </p:spPr>
      </p:cxnSp>
      <p:sp>
        <p:nvSpPr>
          <p:cNvPr id="96" name="Heptagon 95">
            <a:extLst>
              <a:ext uri="{FF2B5EF4-FFF2-40B4-BE49-F238E27FC236}">
                <a16:creationId xmlns:a16="http://schemas.microsoft.com/office/drawing/2014/main" id="{0B80C066-D809-4482-B847-E87D364223C0}"/>
              </a:ext>
            </a:extLst>
          </p:cNvPr>
          <p:cNvSpPr/>
          <p:nvPr/>
        </p:nvSpPr>
        <p:spPr bwMode="auto">
          <a:xfrm>
            <a:off x="9437345" y="3888432"/>
            <a:ext cx="484983" cy="423267"/>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12</a:t>
            </a:r>
          </a:p>
        </p:txBody>
      </p:sp>
    </p:spTree>
    <p:extLst>
      <p:ext uri="{BB962C8B-B14F-4D97-AF65-F5344CB8AC3E}">
        <p14:creationId xmlns:p14="http://schemas.microsoft.com/office/powerpoint/2010/main" val="420399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A6F9C6CB-0E84-4F6D-B2B6-36574CAC212F}"/>
              </a:ext>
            </a:extLst>
          </p:cNvPr>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100" normalizeH="0" baseline="0" noProof="0" dirty="0">
              <a:ln>
                <a:noFill/>
              </a:ln>
              <a:solidFill>
                <a:srgbClr val="675E47"/>
              </a:solidFill>
              <a:effectLst/>
              <a:uLnTx/>
              <a:uFillTx/>
              <a:latin typeface="Cambria"/>
              <a:ea typeface="+mj-ea"/>
              <a:cs typeface="+mj-cs"/>
            </a:endParaRPr>
          </a:p>
        </p:txBody>
      </p:sp>
      <p:sp>
        <p:nvSpPr>
          <p:cNvPr id="28" name="Content Placeholder 2">
            <a:extLst>
              <a:ext uri="{FF2B5EF4-FFF2-40B4-BE49-F238E27FC236}">
                <a16:creationId xmlns:a16="http://schemas.microsoft.com/office/drawing/2014/main" id="{665FD319-ABDD-45D7-985C-272AED0D8C1A}"/>
              </a:ext>
            </a:extLst>
          </p:cNvPr>
          <p:cNvSpPr txBox="1">
            <a:spLocks/>
          </p:cNvSpPr>
          <p:nvPr/>
        </p:nvSpPr>
        <p:spPr>
          <a:xfrm>
            <a:off x="457200" y="1600200"/>
            <a:ext cx="11318488"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4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400" b="0" i="0" u="none" strike="noStrike" kern="1200" cap="none" spc="0" normalizeH="0" baseline="0" noProof="0" dirty="0">
              <a:ln>
                <a:noFill/>
              </a:ln>
              <a:solidFill>
                <a:srgbClr val="2F2B20"/>
              </a:solidFill>
              <a:effectLst/>
              <a:uLnTx/>
              <a:uFillTx/>
              <a:latin typeface="Calibri"/>
              <a:ea typeface="+mn-ea"/>
              <a:cs typeface="+mn-cs"/>
            </a:endParaRPr>
          </a:p>
          <a:p>
            <a:pPr marL="640080" marR="0" lvl="1" indent="-228600" algn="l" defTabSz="914400" rtl="0" eaLnBrk="1" fontAlgn="auto" latinLnBrk="0" hangingPunct="1">
              <a:lnSpc>
                <a:spcPct val="100000"/>
              </a:lnSpc>
              <a:spcBef>
                <a:spcPct val="20000"/>
              </a:spcBef>
              <a:spcAft>
                <a:spcPts val="0"/>
              </a:spcAft>
              <a:buClr>
                <a:srgbClr val="9CBEBD"/>
              </a:buClr>
              <a:buSzTx/>
              <a:buFont typeface="Arial" pitchFamily="34" charset="0"/>
              <a:buChar char="•"/>
              <a:tabLst/>
              <a:defRPr/>
            </a:pPr>
            <a:endParaRPr kumimoji="0" lang="en-GB" sz="20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 name="Title 1">
            <a:extLst>
              <a:ext uri="{FF2B5EF4-FFF2-40B4-BE49-F238E27FC236}">
                <a16:creationId xmlns:a16="http://schemas.microsoft.com/office/drawing/2014/main" id="{C736D2F8-151C-4EE6-AAAD-02A980D0632F}"/>
              </a:ext>
            </a:extLst>
          </p:cNvPr>
          <p:cNvSpPr>
            <a:spLocks noGrp="1"/>
          </p:cNvSpPr>
          <p:nvPr>
            <p:ph type="title"/>
          </p:nvPr>
        </p:nvSpPr>
        <p:spPr/>
        <p:txBody>
          <a:bodyPr/>
          <a:lstStyle/>
          <a:p>
            <a:r>
              <a:rPr lang="en-GB" spc="-100" dirty="0">
                <a:solidFill>
                  <a:prstClr val="black"/>
                </a:solidFill>
                <a:latin typeface="Cambria"/>
              </a:rPr>
              <a:t>Agenda</a:t>
            </a:r>
            <a:endParaRPr lang="en-US" dirty="0"/>
          </a:p>
        </p:txBody>
      </p:sp>
      <p:sp>
        <p:nvSpPr>
          <p:cNvPr id="3" name="Content Placeholder 2">
            <a:extLst>
              <a:ext uri="{FF2B5EF4-FFF2-40B4-BE49-F238E27FC236}">
                <a16:creationId xmlns:a16="http://schemas.microsoft.com/office/drawing/2014/main" id="{F336A16A-A9F2-4699-9C87-829EF9C78CE0}"/>
              </a:ext>
            </a:extLst>
          </p:cNvPr>
          <p:cNvSpPr>
            <a:spLocks noGrp="1"/>
          </p:cNvSpPr>
          <p:nvPr>
            <p:ph idx="1"/>
          </p:nvPr>
        </p:nvSpPr>
        <p:spPr/>
        <p:txBody>
          <a:bodyPr/>
          <a:lstStyle/>
          <a:p>
            <a:pPr marL="342900" lvl="0">
              <a:lnSpc>
                <a:spcPct val="200000"/>
              </a:lnSpc>
              <a:spcBef>
                <a:spcPct val="20000"/>
              </a:spcBef>
              <a:buClr>
                <a:schemeClr val="tx1"/>
              </a:buClr>
              <a:defRPr/>
            </a:pPr>
            <a:r>
              <a:rPr lang="en-GB" dirty="0">
                <a:solidFill>
                  <a:srgbClr val="2F2B20"/>
                </a:solidFill>
              </a:rPr>
              <a:t>ACH – Technical Introduction</a:t>
            </a:r>
          </a:p>
          <a:p>
            <a:pPr marL="342900" lvl="0">
              <a:lnSpc>
                <a:spcPct val="200000"/>
              </a:lnSpc>
              <a:spcBef>
                <a:spcPct val="20000"/>
              </a:spcBef>
              <a:buClr>
                <a:schemeClr val="tx1"/>
              </a:buClr>
              <a:defRPr/>
            </a:pPr>
            <a:r>
              <a:rPr lang="en-GB" dirty="0">
                <a:solidFill>
                  <a:srgbClr val="2F2B20"/>
                </a:solidFill>
              </a:rPr>
              <a:t>Payments Ecosystem</a:t>
            </a:r>
          </a:p>
          <a:p>
            <a:pPr marL="342900" lvl="0">
              <a:lnSpc>
                <a:spcPct val="200000"/>
              </a:lnSpc>
              <a:spcBef>
                <a:spcPct val="20000"/>
              </a:spcBef>
              <a:buClr>
                <a:schemeClr val="tx1"/>
              </a:buClr>
              <a:defRPr/>
            </a:pPr>
            <a:r>
              <a:rPr lang="en-GB" dirty="0">
                <a:solidFill>
                  <a:srgbClr val="2F2B20"/>
                </a:solidFill>
              </a:rPr>
              <a:t>TMH and ACH in LBG</a:t>
            </a:r>
          </a:p>
          <a:p>
            <a:pPr marL="342900" lvl="0">
              <a:lnSpc>
                <a:spcPct val="200000"/>
              </a:lnSpc>
              <a:spcBef>
                <a:spcPct val="20000"/>
              </a:spcBef>
              <a:buClr>
                <a:schemeClr val="tx1"/>
              </a:buClr>
              <a:defRPr/>
            </a:pPr>
            <a:r>
              <a:rPr lang="en-GB" dirty="0">
                <a:solidFill>
                  <a:srgbClr val="2F2B20"/>
                </a:solidFill>
              </a:rPr>
              <a:t>Way forward</a:t>
            </a:r>
          </a:p>
          <a:p>
            <a:pPr marL="0" indent="0">
              <a:buNone/>
            </a:pPr>
            <a:endParaRPr lang="en-US" dirty="0"/>
          </a:p>
        </p:txBody>
      </p:sp>
    </p:spTree>
    <p:extLst>
      <p:ext uri="{BB962C8B-B14F-4D97-AF65-F5344CB8AC3E}">
        <p14:creationId xmlns:p14="http://schemas.microsoft.com/office/powerpoint/2010/main" val="16978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665FD319-ABDD-45D7-985C-272AED0D8C1A}"/>
              </a:ext>
            </a:extLst>
          </p:cNvPr>
          <p:cNvSpPr txBox="1">
            <a:spLocks/>
          </p:cNvSpPr>
          <p:nvPr/>
        </p:nvSpPr>
        <p:spPr>
          <a:xfrm>
            <a:off x="457200" y="1600200"/>
            <a:ext cx="11318488"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640080" marR="0" lvl="1" indent="-228600" algn="l" defTabSz="914400" rtl="0" eaLnBrk="1" fontAlgn="auto" latinLnBrk="0" hangingPunct="1">
              <a:lnSpc>
                <a:spcPct val="100000"/>
              </a:lnSpc>
              <a:spcBef>
                <a:spcPct val="20000"/>
              </a:spcBef>
              <a:spcAft>
                <a:spcPts val="0"/>
              </a:spcAft>
              <a:buClr>
                <a:srgbClr val="9CBEBD"/>
              </a:buClr>
              <a:buSzTx/>
              <a:buFont typeface="Arial" pitchFamily="34" charset="0"/>
              <a:buChar char="•"/>
              <a:tabLst/>
              <a:defRPr/>
            </a:pPr>
            <a:endParaRPr kumimoji="0" lang="en-GB" sz="20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22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 name="Title 1">
            <a:extLst>
              <a:ext uri="{FF2B5EF4-FFF2-40B4-BE49-F238E27FC236}">
                <a16:creationId xmlns:a16="http://schemas.microsoft.com/office/drawing/2014/main" id="{537744B5-029B-4A32-8F40-F63B1DDECCC9}"/>
              </a:ext>
            </a:extLst>
          </p:cNvPr>
          <p:cNvSpPr>
            <a:spLocks noGrp="1"/>
          </p:cNvSpPr>
          <p:nvPr>
            <p:ph type="title"/>
          </p:nvPr>
        </p:nvSpPr>
        <p:spPr/>
        <p:txBody>
          <a:bodyPr/>
          <a:lstStyle/>
          <a:p>
            <a:r>
              <a:rPr lang="en-GB" spc="-100" dirty="0">
                <a:solidFill>
                  <a:prstClr val="black"/>
                </a:solidFill>
                <a:latin typeface="Cambria"/>
              </a:rPr>
              <a:t>What is the </a:t>
            </a:r>
            <a:r>
              <a:rPr lang="en-GB" dirty="0">
                <a:solidFill>
                  <a:prstClr val="black"/>
                </a:solidFill>
                <a:latin typeface="Cambria"/>
              </a:rPr>
              <a:t>Accounting</a:t>
            </a:r>
            <a:r>
              <a:rPr lang="en-GB" spc="-100" dirty="0">
                <a:solidFill>
                  <a:prstClr val="black"/>
                </a:solidFill>
                <a:latin typeface="Cambria"/>
              </a:rPr>
              <a:t> Hub?</a:t>
            </a:r>
            <a:endParaRPr lang="en-US" dirty="0"/>
          </a:p>
        </p:txBody>
      </p:sp>
      <p:sp>
        <p:nvSpPr>
          <p:cNvPr id="3" name="Content Placeholder 2">
            <a:extLst>
              <a:ext uri="{FF2B5EF4-FFF2-40B4-BE49-F238E27FC236}">
                <a16:creationId xmlns:a16="http://schemas.microsoft.com/office/drawing/2014/main" id="{944BE67B-326A-4D8B-9891-7C1F0653A80F}"/>
              </a:ext>
            </a:extLst>
          </p:cNvPr>
          <p:cNvSpPr>
            <a:spLocks noGrp="1"/>
          </p:cNvSpPr>
          <p:nvPr>
            <p:ph idx="1"/>
          </p:nvPr>
        </p:nvSpPr>
        <p:spPr>
          <a:xfrm>
            <a:off x="838200" y="1914832"/>
            <a:ext cx="10515600" cy="4351338"/>
          </a:xfrm>
        </p:spPr>
        <p:txBody>
          <a:bodyPr/>
          <a:lstStyle/>
          <a:p>
            <a:pPr marL="342900" lvl="0">
              <a:lnSpc>
                <a:spcPct val="100000"/>
              </a:lnSpc>
              <a:spcBef>
                <a:spcPct val="20000"/>
              </a:spcBef>
              <a:buClr>
                <a:schemeClr val="tx1"/>
              </a:buClr>
              <a:defRPr/>
            </a:pPr>
            <a:r>
              <a:rPr lang="en-GB" sz="2400" dirty="0">
                <a:solidFill>
                  <a:srgbClr val="2F2B20"/>
                </a:solidFill>
              </a:rPr>
              <a:t>Accounting Hub is the single entry point between payment engines and channels to the accounting product platforms for:</a:t>
            </a:r>
          </a:p>
          <a:p>
            <a:pPr marL="640080" lvl="1">
              <a:lnSpc>
                <a:spcPct val="100000"/>
              </a:lnSpc>
              <a:spcBef>
                <a:spcPct val="20000"/>
              </a:spcBef>
              <a:buClr>
                <a:schemeClr val="tx1"/>
              </a:buClr>
              <a:defRPr/>
            </a:pPr>
            <a:r>
              <a:rPr lang="en-GB" dirty="0">
                <a:solidFill>
                  <a:srgbClr val="2F2B20"/>
                </a:solidFill>
              </a:rPr>
              <a:t>Account postings </a:t>
            </a:r>
          </a:p>
          <a:p>
            <a:pPr marL="640080" lvl="1">
              <a:lnSpc>
                <a:spcPct val="100000"/>
              </a:lnSpc>
              <a:spcBef>
                <a:spcPct val="20000"/>
              </a:spcBef>
              <a:buClr>
                <a:schemeClr val="tx1"/>
              </a:buClr>
              <a:defRPr/>
            </a:pPr>
            <a:r>
              <a:rPr lang="en-GB" dirty="0">
                <a:solidFill>
                  <a:srgbClr val="2F2B20"/>
                </a:solidFill>
              </a:rPr>
              <a:t>Informational requests/balance enquiries</a:t>
            </a:r>
          </a:p>
          <a:p>
            <a:pPr>
              <a:buClr>
                <a:schemeClr val="tx1"/>
              </a:buClr>
              <a:defRPr/>
            </a:pPr>
            <a:r>
              <a:rPr lang="en-GB" sz="2600" dirty="0">
                <a:solidFill>
                  <a:srgbClr val="2F2B20"/>
                </a:solidFill>
              </a:rPr>
              <a:t>It hides complexities like</a:t>
            </a:r>
          </a:p>
          <a:p>
            <a:pPr lvl="1">
              <a:buClr>
                <a:schemeClr val="tx1"/>
              </a:buClr>
              <a:defRPr/>
            </a:pPr>
            <a:r>
              <a:rPr lang="en-GB" dirty="0">
                <a:solidFill>
                  <a:srgbClr val="2F2B20"/>
                </a:solidFill>
              </a:rPr>
              <a:t>Accounting Model</a:t>
            </a:r>
          </a:p>
          <a:p>
            <a:pPr lvl="1">
              <a:buClr>
                <a:schemeClr val="tx1"/>
              </a:buClr>
              <a:defRPr/>
            </a:pPr>
            <a:r>
              <a:rPr lang="en-GB" dirty="0">
                <a:solidFill>
                  <a:srgbClr val="2F2B20"/>
                </a:solidFill>
              </a:rPr>
              <a:t>Product platforms</a:t>
            </a:r>
          </a:p>
          <a:p>
            <a:pPr lvl="1">
              <a:buClr>
                <a:schemeClr val="tx1"/>
              </a:buClr>
              <a:defRPr/>
            </a:pPr>
            <a:r>
              <a:rPr lang="en-GB" dirty="0">
                <a:solidFill>
                  <a:srgbClr val="2F2B20"/>
                </a:solidFill>
              </a:rPr>
              <a:t>Message formats and protocols</a:t>
            </a:r>
          </a:p>
          <a:p>
            <a:pPr lvl="1">
              <a:buClr>
                <a:schemeClr val="tx1"/>
              </a:buClr>
              <a:defRPr/>
            </a:pPr>
            <a:r>
              <a:rPr lang="en-GB" dirty="0">
                <a:solidFill>
                  <a:srgbClr val="2F2B20"/>
                </a:solidFill>
              </a:rPr>
              <a:t>Aggregation</a:t>
            </a:r>
          </a:p>
          <a:p>
            <a:pPr lvl="1">
              <a:buClr>
                <a:schemeClr val="tx1"/>
              </a:buClr>
              <a:defRPr/>
            </a:pPr>
            <a:r>
              <a:rPr lang="en-GB" dirty="0">
                <a:solidFill>
                  <a:srgbClr val="2F2B20"/>
                </a:solidFill>
              </a:rPr>
              <a:t>Platform availability</a:t>
            </a:r>
          </a:p>
          <a:p>
            <a:endParaRPr lang="en-US" dirty="0"/>
          </a:p>
        </p:txBody>
      </p:sp>
    </p:spTree>
    <p:extLst>
      <p:ext uri="{BB962C8B-B14F-4D97-AF65-F5344CB8AC3E}">
        <p14:creationId xmlns:p14="http://schemas.microsoft.com/office/powerpoint/2010/main" val="269672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BB2A615-7B36-4314-8B11-3F72FD9BF85F}"/>
              </a:ext>
            </a:extLst>
          </p:cNvPr>
          <p:cNvSpPr txBox="1">
            <a:spLocks noChangeArrowheads="1"/>
          </p:cNvSpPr>
          <p:nvPr/>
        </p:nvSpPr>
        <p:spPr>
          <a:xfrm>
            <a:off x="626004" y="471720"/>
            <a:ext cx="5896708" cy="77721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defRPr/>
            </a:pPr>
            <a:endParaRPr lang="en-GB" altLang="en-US" sz="4400" spc="-100" dirty="0">
              <a:solidFill>
                <a:prstClr val="black"/>
              </a:solidFill>
              <a:latin typeface="Cambria"/>
            </a:endParaRPr>
          </a:p>
        </p:txBody>
      </p:sp>
      <p:pic>
        <p:nvPicPr>
          <p:cNvPr id="5" name="Picture 2">
            <a:extLst>
              <a:ext uri="{FF2B5EF4-FFF2-40B4-BE49-F238E27FC236}">
                <a16:creationId xmlns:a16="http://schemas.microsoft.com/office/drawing/2014/main" id="{4FC048C4-F542-40C0-A246-732888788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97" y="2966224"/>
            <a:ext cx="8143577" cy="34973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D49E05-0B59-446F-A35B-46F7E367ABD4}"/>
              </a:ext>
            </a:extLst>
          </p:cNvPr>
          <p:cNvSpPr/>
          <p:nvPr/>
        </p:nvSpPr>
        <p:spPr>
          <a:xfrm>
            <a:off x="683567" y="1351508"/>
            <a:ext cx="11159027" cy="1323439"/>
          </a:xfrm>
          <a:prstGeom prst="rect">
            <a:avLst/>
          </a:prstGeom>
        </p:spPr>
        <p:txBody>
          <a:bodyPr wrap="square">
            <a:spAutoFit/>
          </a:bodyPr>
          <a:lstStyle/>
          <a:p>
            <a:pPr marL="342900" lvl="0" indent="-342900">
              <a:spcAft>
                <a:spcPts val="0"/>
              </a:spcAft>
              <a:buFont typeface="Symbol"/>
              <a:buChar char=""/>
              <a:tabLst>
                <a:tab pos="457200" algn="l"/>
              </a:tabLst>
            </a:pPr>
            <a:r>
              <a:rPr lang="en-US" sz="2000" dirty="0">
                <a:latin typeface="Calibri" panose="020F0502020204030204" pitchFamily="34" charset="0"/>
                <a:ea typeface="Times New Roman"/>
                <a:cs typeface="Arial"/>
              </a:rPr>
              <a:t>The </a:t>
            </a:r>
            <a:r>
              <a:rPr lang="en-GB" sz="2000" i="1" dirty="0">
                <a:solidFill>
                  <a:srgbClr val="365F91"/>
                </a:solidFill>
                <a:latin typeface="Calibri" panose="020F0502020204030204" pitchFamily="34" charset="0"/>
                <a:ea typeface="Times New Roman"/>
                <a:cs typeface="Arial"/>
              </a:rPr>
              <a:t>Microkernel architectural pattern</a:t>
            </a:r>
            <a:r>
              <a:rPr lang="en-US" sz="2000" dirty="0">
                <a:latin typeface="Calibri" panose="020F0502020204030204" pitchFamily="34" charset="0"/>
                <a:ea typeface="Times New Roman"/>
                <a:cs typeface="Arial"/>
              </a:rPr>
              <a:t> applies to software systems that must be able to adapt to changing system requirements. It separates minimal core functionality and customer-specific parts. The microkernel also services and a socket for plugging in these extensions and coordinating their collaboration </a:t>
            </a:r>
            <a:endParaRPr lang="en-GB" sz="2000" dirty="0">
              <a:effectLst/>
              <a:latin typeface="Calibri" panose="020F0502020204030204" pitchFamily="34" charset="0"/>
              <a:ea typeface="Times New Roman"/>
              <a:cs typeface="Times New Roman"/>
            </a:endParaRPr>
          </a:p>
        </p:txBody>
      </p:sp>
      <p:sp>
        <p:nvSpPr>
          <p:cNvPr id="2" name="Title 1">
            <a:extLst>
              <a:ext uri="{FF2B5EF4-FFF2-40B4-BE49-F238E27FC236}">
                <a16:creationId xmlns:a16="http://schemas.microsoft.com/office/drawing/2014/main" id="{F1786C1D-7037-4F8F-92B2-463055B53BC1}"/>
              </a:ext>
            </a:extLst>
          </p:cNvPr>
          <p:cNvSpPr>
            <a:spLocks noGrp="1"/>
          </p:cNvSpPr>
          <p:nvPr>
            <p:ph type="title"/>
          </p:nvPr>
        </p:nvSpPr>
        <p:spPr/>
        <p:txBody>
          <a:bodyPr/>
          <a:lstStyle/>
          <a:p>
            <a:r>
              <a:rPr lang="en-GB" altLang="en-US" spc="-100" dirty="0">
                <a:solidFill>
                  <a:prstClr val="black"/>
                </a:solidFill>
                <a:latin typeface="Cambria"/>
              </a:rPr>
              <a:t>Architecture Pattern</a:t>
            </a:r>
            <a:endParaRPr lang="en-US" dirty="0"/>
          </a:p>
        </p:txBody>
      </p:sp>
    </p:spTree>
    <p:extLst>
      <p:ext uri="{BB962C8B-B14F-4D97-AF65-F5344CB8AC3E}">
        <p14:creationId xmlns:p14="http://schemas.microsoft.com/office/powerpoint/2010/main" val="19607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7">
            <a:extLst>
              <a:ext uri="{FF2B5EF4-FFF2-40B4-BE49-F238E27FC236}">
                <a16:creationId xmlns:a16="http://schemas.microsoft.com/office/drawing/2014/main" id="{A8B12925-4BED-4C3B-BFA0-50CE4232BA2F}"/>
              </a:ext>
            </a:extLst>
          </p:cNvPr>
          <p:cNvSpPr txBox="1">
            <a:spLocks/>
          </p:cNvSpPr>
          <p:nvPr/>
        </p:nvSpPr>
        <p:spPr>
          <a:xfrm>
            <a:off x="480268" y="260648"/>
            <a:ext cx="7404100" cy="882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4400" dirty="0">
              <a:latin typeface="Cambria" panose="02040503050406030204" pitchFamily="18" charset="0"/>
            </a:endParaRPr>
          </a:p>
        </p:txBody>
      </p:sp>
      <p:pic>
        <p:nvPicPr>
          <p:cNvPr id="5" name="Picture 3" descr="comlbgfcmdesign_SystemContext">
            <a:extLst>
              <a:ext uri="{FF2B5EF4-FFF2-40B4-BE49-F238E27FC236}">
                <a16:creationId xmlns:a16="http://schemas.microsoft.com/office/drawing/2014/main" id="{7127A611-3BB7-4690-B7A3-42AA7092C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070" y="1329924"/>
            <a:ext cx="7391400" cy="4722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DEF23CB-07BC-4D25-B807-3F59619FF439}"/>
              </a:ext>
            </a:extLst>
          </p:cNvPr>
          <p:cNvSpPr>
            <a:spLocks noGrp="1"/>
          </p:cNvSpPr>
          <p:nvPr>
            <p:ph type="title"/>
          </p:nvPr>
        </p:nvSpPr>
        <p:spPr/>
        <p:txBody>
          <a:bodyPr/>
          <a:lstStyle/>
          <a:p>
            <a:r>
              <a:rPr lang="en-GB" dirty="0">
                <a:latin typeface="Cambria" panose="02040503050406030204" pitchFamily="18" charset="0"/>
                <a:ea typeface="ＭＳ Ｐゴシック" charset="-128"/>
              </a:rPr>
              <a:t>Overview Diagram</a:t>
            </a:r>
            <a:endParaRPr lang="en-US" dirty="0"/>
          </a:p>
        </p:txBody>
      </p:sp>
    </p:spTree>
    <p:extLst>
      <p:ext uri="{BB962C8B-B14F-4D97-AF65-F5344CB8AC3E}">
        <p14:creationId xmlns:p14="http://schemas.microsoft.com/office/powerpoint/2010/main" val="345230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4E60E7DA-2CD2-4565-AB70-9463F011FD16}"/>
              </a:ext>
            </a:extLst>
          </p:cNvPr>
          <p:cNvSpPr txBox="1">
            <a:spLocks noChangeArrowheads="1"/>
          </p:cNvSpPr>
          <p:nvPr/>
        </p:nvSpPr>
        <p:spPr>
          <a:xfrm>
            <a:off x="402982" y="404814"/>
            <a:ext cx="6894634" cy="503237"/>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endParaRPr lang="en-GB" altLang="en-US" sz="4400" dirty="0">
              <a:solidFill>
                <a:schemeClr val="tx1"/>
              </a:solidFill>
              <a:latin typeface="Cambria" panose="02040503050406030204" pitchFamily="18" charset="0"/>
              <a:ea typeface="ＭＳ Ｐゴシック" pitchFamily="34" charset="-128"/>
              <a:cs typeface="Arial" charset="0"/>
            </a:endParaRPr>
          </a:p>
        </p:txBody>
      </p:sp>
      <p:sp>
        <p:nvSpPr>
          <p:cNvPr id="8" name="Content Placeholder 52">
            <a:extLst>
              <a:ext uri="{FF2B5EF4-FFF2-40B4-BE49-F238E27FC236}">
                <a16:creationId xmlns:a16="http://schemas.microsoft.com/office/drawing/2014/main" id="{AFEAACCF-5D42-4F6D-B7FA-180CFE0F12A5}"/>
              </a:ext>
            </a:extLst>
          </p:cNvPr>
          <p:cNvSpPr txBox="1">
            <a:spLocks/>
          </p:cNvSpPr>
          <p:nvPr/>
        </p:nvSpPr>
        <p:spPr bwMode="auto">
          <a:xfrm>
            <a:off x="539552" y="1382714"/>
            <a:ext cx="10981888" cy="272294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190500" indent="-190500" algn="l" rtl="0" eaLnBrk="0" fontAlgn="base" hangingPunct="0">
              <a:spcBef>
                <a:spcPct val="0"/>
              </a:spcBef>
              <a:spcAft>
                <a:spcPct val="0"/>
              </a:spcAft>
              <a:buClr>
                <a:srgbClr val="15864F"/>
              </a:buClr>
              <a:buFont typeface="Wingdings" pitchFamily="2" charset="2"/>
              <a:buChar char="§"/>
              <a:defRPr sz="2000">
                <a:solidFill>
                  <a:schemeClr val="tx1"/>
                </a:solidFill>
                <a:latin typeface="+mn-lt"/>
                <a:ea typeface="+mn-ea"/>
                <a:cs typeface="+mn-cs"/>
              </a:defRPr>
            </a:lvl1pPr>
            <a:lvl2pPr marL="571500" indent="-190500" algn="l" rtl="0" eaLnBrk="0" fontAlgn="base" hangingPunct="0">
              <a:spcBef>
                <a:spcPct val="0"/>
              </a:spcBef>
              <a:spcAft>
                <a:spcPct val="0"/>
              </a:spcAft>
              <a:buClr>
                <a:srgbClr val="15864F"/>
              </a:buClr>
              <a:buFont typeface="Wingdings" pitchFamily="2" charset="2"/>
              <a:buChar char="§"/>
              <a:defRPr>
                <a:solidFill>
                  <a:schemeClr val="tx1"/>
                </a:solidFill>
                <a:latin typeface="+mn-lt"/>
                <a:ea typeface="ＭＳ Ｐゴシック"/>
                <a:cs typeface="ＭＳ Ｐゴシック"/>
              </a:defRPr>
            </a:lvl2pPr>
            <a:lvl3pPr marL="952500" indent="-190500" algn="l" rtl="0" eaLnBrk="0" fontAlgn="base" hangingPunct="0">
              <a:spcBef>
                <a:spcPct val="0"/>
              </a:spcBef>
              <a:spcAft>
                <a:spcPct val="0"/>
              </a:spcAft>
              <a:buClr>
                <a:srgbClr val="15864F"/>
              </a:buClr>
              <a:buFont typeface="Wingdings" pitchFamily="2" charset="2"/>
              <a:buChar char="§"/>
              <a:defRPr sz="1600">
                <a:solidFill>
                  <a:schemeClr val="tx1"/>
                </a:solidFill>
                <a:latin typeface="+mn-lt"/>
                <a:ea typeface="ＭＳ Ｐゴシック"/>
                <a:cs typeface="ＭＳ Ｐゴシック"/>
              </a:defRPr>
            </a:lvl3pPr>
            <a:lvl4pPr marL="1435100" indent="-190500" algn="l" rtl="0" eaLnBrk="0" fontAlgn="base" hangingPunct="0">
              <a:spcBef>
                <a:spcPct val="0"/>
              </a:spcBef>
              <a:spcAft>
                <a:spcPct val="0"/>
              </a:spcAft>
              <a:buClr>
                <a:srgbClr val="15864F"/>
              </a:buClr>
              <a:buFont typeface="Wingdings" pitchFamily="2" charset="2"/>
              <a:buChar char="§"/>
              <a:defRPr sz="1400">
                <a:solidFill>
                  <a:schemeClr val="tx1"/>
                </a:solidFill>
                <a:latin typeface="+mn-lt"/>
                <a:ea typeface="ＭＳ Ｐゴシック"/>
                <a:cs typeface="ＭＳ Ｐゴシック"/>
              </a:defRPr>
            </a:lvl4pPr>
            <a:lvl5pPr marL="1905000" indent="-190500" algn="l" rtl="0" eaLnBrk="0" fontAlgn="base" hangingPunct="0">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5pPr>
            <a:lvl6pPr marL="2362200" indent="-190500" algn="l" rtl="0" fontAlgn="base">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6pPr>
            <a:lvl7pPr marL="2819400" indent="-190500" algn="l" rtl="0" fontAlgn="base">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7pPr>
            <a:lvl8pPr marL="3276600" indent="-190500" algn="l" rtl="0" fontAlgn="base">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8pPr>
            <a:lvl9pPr marL="3733800" indent="-190500" algn="l" rtl="0" fontAlgn="base">
              <a:spcBef>
                <a:spcPct val="0"/>
              </a:spcBef>
              <a:spcAft>
                <a:spcPct val="0"/>
              </a:spcAft>
              <a:buClr>
                <a:srgbClr val="15864F"/>
              </a:buClr>
              <a:buFont typeface="Wingdings" pitchFamily="2" charset="2"/>
              <a:buChar char="§"/>
              <a:defRPr sz="1200">
                <a:solidFill>
                  <a:schemeClr val="tx1"/>
                </a:solidFill>
                <a:latin typeface="+mn-lt"/>
                <a:ea typeface="ＭＳ Ｐゴシック"/>
                <a:cs typeface="ＭＳ Ｐゴシック"/>
              </a:defRPr>
            </a:lvl9pPr>
          </a:lstStyle>
          <a:p>
            <a:pPr marL="177800" indent="-177800">
              <a:spcBef>
                <a:spcPts val="300"/>
              </a:spcBef>
              <a:spcAft>
                <a:spcPts val="300"/>
              </a:spcAft>
              <a:defRPr/>
            </a:pPr>
            <a:endParaRPr lang="en-GB" altLang="en-US" sz="2400" kern="0" dirty="0">
              <a:solidFill>
                <a:srgbClr val="2F2B20"/>
              </a:solidFill>
              <a:latin typeface="Calibri Light" panose="020F0302020204030204" pitchFamily="34" charset="0"/>
            </a:endParaRPr>
          </a:p>
          <a:p>
            <a:pPr>
              <a:spcBef>
                <a:spcPts val="300"/>
              </a:spcBef>
              <a:spcAft>
                <a:spcPts val="300"/>
              </a:spcAft>
              <a:buClr>
                <a:schemeClr val="tx1"/>
              </a:buClr>
              <a:buFont typeface="Arial" panose="020B0604020202020204" pitchFamily="34" charset="0"/>
              <a:buChar char="•"/>
              <a:defRPr/>
            </a:pPr>
            <a:r>
              <a:rPr lang="en-GB" altLang="en-US" sz="2400" dirty="0">
                <a:solidFill>
                  <a:srgbClr val="2F2B20"/>
                </a:solidFill>
              </a:rPr>
              <a:t>Configurable accounting model that, enables it to connect &amp; post the transactions over MQ (Online) or C:D (Batch) either as a single/collated batch/aggregated amount posting, to the right account product platform.</a:t>
            </a:r>
          </a:p>
          <a:p>
            <a:pPr>
              <a:spcBef>
                <a:spcPts val="300"/>
              </a:spcBef>
              <a:spcAft>
                <a:spcPts val="300"/>
              </a:spcAft>
              <a:buClr>
                <a:schemeClr val="tx1"/>
              </a:buClr>
              <a:buFont typeface="Arial" panose="020B0604020202020204" pitchFamily="34" charset="0"/>
              <a:buChar char="•"/>
              <a:defRPr/>
            </a:pPr>
            <a:endParaRPr lang="en-GB" altLang="en-US" sz="2400" dirty="0">
              <a:solidFill>
                <a:srgbClr val="2F2B20"/>
              </a:solidFill>
            </a:endParaRPr>
          </a:p>
          <a:p>
            <a:pPr>
              <a:spcBef>
                <a:spcPts val="300"/>
              </a:spcBef>
              <a:spcAft>
                <a:spcPts val="300"/>
              </a:spcAft>
              <a:buClr>
                <a:schemeClr val="tx1"/>
              </a:buClr>
              <a:buFont typeface="Arial" panose="020B0604020202020204" pitchFamily="34" charset="0"/>
              <a:buChar char="•"/>
              <a:defRPr/>
            </a:pPr>
            <a:r>
              <a:rPr lang="en-GB" altLang="en-US" sz="2400" dirty="0">
                <a:solidFill>
                  <a:srgbClr val="2F2B20"/>
                </a:solidFill>
              </a:rPr>
              <a:t>Can enable stand-in feature which, incorporates the ability to hold postings within ACH when account product platforms are unavailable.</a:t>
            </a:r>
          </a:p>
          <a:p>
            <a:pPr>
              <a:spcBef>
                <a:spcPts val="300"/>
              </a:spcBef>
              <a:spcAft>
                <a:spcPts val="300"/>
              </a:spcAft>
              <a:buClr>
                <a:schemeClr val="tx1"/>
              </a:buClr>
              <a:buFont typeface="Arial" panose="020B0604020202020204" pitchFamily="34" charset="0"/>
              <a:buChar char="•"/>
              <a:defRPr/>
            </a:pPr>
            <a:endParaRPr lang="en-GB" altLang="en-US" sz="2400" dirty="0">
              <a:solidFill>
                <a:srgbClr val="2F2B20"/>
              </a:solidFill>
            </a:endParaRPr>
          </a:p>
          <a:p>
            <a:pPr>
              <a:spcBef>
                <a:spcPts val="300"/>
              </a:spcBef>
              <a:spcAft>
                <a:spcPts val="300"/>
              </a:spcAft>
              <a:buClr>
                <a:schemeClr val="tx1"/>
              </a:buClr>
              <a:buFont typeface="Arial" panose="020B0604020202020204" pitchFamily="34" charset="0"/>
              <a:buChar char="•"/>
              <a:defRPr/>
            </a:pPr>
            <a:r>
              <a:rPr lang="en-GB" altLang="en-US" sz="2400" dirty="0">
                <a:solidFill>
                  <a:srgbClr val="2F2B20"/>
                </a:solidFill>
              </a:rPr>
              <a:t>Pro-active alerts, Auditing, Logging, Archiving</a:t>
            </a:r>
          </a:p>
          <a:p>
            <a:pPr marL="177800" indent="-177800">
              <a:spcBef>
                <a:spcPts val="300"/>
              </a:spcBef>
              <a:spcAft>
                <a:spcPts val="300"/>
              </a:spcAft>
              <a:defRPr/>
            </a:pPr>
            <a:endParaRPr lang="en-GB" altLang="en-US" sz="2400" kern="0" dirty="0">
              <a:solidFill>
                <a:srgbClr val="2F2B20"/>
              </a:solidFill>
              <a:latin typeface="Calibri Light" panose="020F0302020204030204" pitchFamily="34" charset="0"/>
            </a:endParaRPr>
          </a:p>
        </p:txBody>
      </p:sp>
      <p:sp>
        <p:nvSpPr>
          <p:cNvPr id="2" name="Title 1">
            <a:extLst>
              <a:ext uri="{FF2B5EF4-FFF2-40B4-BE49-F238E27FC236}">
                <a16:creationId xmlns:a16="http://schemas.microsoft.com/office/drawing/2014/main" id="{3E129A8D-5DA6-4A2F-A610-393D4C742FF3}"/>
              </a:ext>
            </a:extLst>
          </p:cNvPr>
          <p:cNvSpPr>
            <a:spLocks noGrp="1"/>
          </p:cNvSpPr>
          <p:nvPr>
            <p:ph type="title"/>
          </p:nvPr>
        </p:nvSpPr>
        <p:spPr/>
        <p:txBody>
          <a:bodyPr/>
          <a:lstStyle/>
          <a:p>
            <a:r>
              <a:rPr lang="en-GB" altLang="en-US" dirty="0">
                <a:latin typeface="Cambria" panose="02040503050406030204" pitchFamily="18" charset="0"/>
                <a:ea typeface="ＭＳ Ｐゴシック" pitchFamily="34" charset="-128"/>
                <a:cs typeface="Arial" charset="0"/>
              </a:rPr>
              <a:t>Platform Features</a:t>
            </a:r>
            <a:endParaRPr lang="en-US" dirty="0"/>
          </a:p>
        </p:txBody>
      </p:sp>
    </p:spTree>
    <p:extLst>
      <p:ext uri="{BB962C8B-B14F-4D97-AF65-F5344CB8AC3E}">
        <p14:creationId xmlns:p14="http://schemas.microsoft.com/office/powerpoint/2010/main" val="270819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5E844E3-5CF2-4E6B-A0D1-6A948469266B}"/>
              </a:ext>
            </a:extLst>
          </p:cNvPr>
          <p:cNvSpPr txBox="1">
            <a:spLocks/>
          </p:cNvSpPr>
          <p:nvPr/>
        </p:nvSpPr>
        <p:spPr>
          <a:xfrm>
            <a:off x="457200"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GB" sz="4400" b="0" i="0" u="none" strike="noStrike" kern="1200" cap="none" spc="-100" normalizeH="0" baseline="0" noProof="0" dirty="0">
              <a:ln>
                <a:noFill/>
              </a:ln>
              <a:solidFill>
                <a:srgbClr val="2F2B20"/>
              </a:solidFill>
              <a:effectLst/>
              <a:uLnTx/>
              <a:uFillTx/>
              <a:latin typeface="Calibri" pitchFamily="34" charset="0"/>
              <a:ea typeface="+mj-ea"/>
              <a:cs typeface="+mj-cs"/>
            </a:endParaRPr>
          </a:p>
        </p:txBody>
      </p:sp>
      <p:sp>
        <p:nvSpPr>
          <p:cNvPr id="7" name="Content Placeholder 2">
            <a:extLst>
              <a:ext uri="{FF2B5EF4-FFF2-40B4-BE49-F238E27FC236}">
                <a16:creationId xmlns:a16="http://schemas.microsoft.com/office/drawing/2014/main" id="{71C797D0-0DC8-41DD-996B-18250A49EFC4}"/>
              </a:ext>
            </a:extLst>
          </p:cNvPr>
          <p:cNvSpPr txBox="1">
            <a:spLocks/>
          </p:cNvSpPr>
          <p:nvPr/>
        </p:nvSpPr>
        <p:spPr>
          <a:xfrm>
            <a:off x="457199" y="1781174"/>
            <a:ext cx="11363093" cy="488818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00100" marR="0" lvl="1" indent="-342900" algn="l" defTabSz="914400" rtl="0" eaLnBrk="1" fontAlgn="auto" latinLnBrk="0" hangingPunct="1">
              <a:lnSpc>
                <a:spcPct val="100000"/>
              </a:lnSpc>
              <a:spcBef>
                <a:spcPct val="20000"/>
              </a:spcBef>
              <a:spcAft>
                <a:spcPts val="0"/>
              </a:spcAft>
              <a:buClr>
                <a:schemeClr val="tx1"/>
              </a:buClr>
              <a:buSzTx/>
              <a:tabLst/>
              <a:defRPr/>
            </a:pPr>
            <a:r>
              <a:rPr lang="en-GB" sz="2400" dirty="0">
                <a:solidFill>
                  <a:srgbClr val="2F2B20"/>
                </a:solidFill>
              </a:rPr>
              <a:t>Decouples the accounting knowledge from the Payment Engines</a:t>
            </a:r>
          </a:p>
          <a:p>
            <a:pPr marL="800100" marR="0" lvl="1" indent="-342900" algn="l" defTabSz="914400" rtl="0" eaLnBrk="1" fontAlgn="auto" latinLnBrk="0" hangingPunct="1">
              <a:lnSpc>
                <a:spcPct val="100000"/>
              </a:lnSpc>
              <a:spcBef>
                <a:spcPct val="20000"/>
              </a:spcBef>
              <a:spcAft>
                <a:spcPts val="0"/>
              </a:spcAft>
              <a:buClr>
                <a:schemeClr val="tx1"/>
              </a:buClr>
              <a:buSzTx/>
              <a:tabLst/>
              <a:defRPr/>
            </a:pPr>
            <a:endParaRPr lang="en-GB" sz="2400" dirty="0">
              <a:solidFill>
                <a:srgbClr val="2F2B20"/>
              </a:solidFill>
            </a:endParaRPr>
          </a:p>
          <a:p>
            <a:pPr marL="800100" marR="0" lvl="1" indent="-342900" algn="l" defTabSz="914400" rtl="0" eaLnBrk="1" fontAlgn="auto" latinLnBrk="0" hangingPunct="1">
              <a:lnSpc>
                <a:spcPct val="100000"/>
              </a:lnSpc>
              <a:spcBef>
                <a:spcPct val="20000"/>
              </a:spcBef>
              <a:spcAft>
                <a:spcPts val="0"/>
              </a:spcAft>
              <a:buClr>
                <a:schemeClr val="tx1"/>
              </a:buClr>
              <a:buSzTx/>
              <a:tabLst/>
              <a:defRPr/>
            </a:pPr>
            <a:r>
              <a:rPr lang="en-GB" sz="2400" dirty="0">
                <a:solidFill>
                  <a:srgbClr val="2F2B20"/>
                </a:solidFill>
              </a:rPr>
              <a:t>Reducing complexity on Payment Engines</a:t>
            </a:r>
          </a:p>
          <a:p>
            <a:pPr marL="800100" marR="0" lvl="1" indent="-342900" algn="l" defTabSz="914400" rtl="0" eaLnBrk="1" fontAlgn="auto" latinLnBrk="0" hangingPunct="1">
              <a:lnSpc>
                <a:spcPct val="100000"/>
              </a:lnSpc>
              <a:spcBef>
                <a:spcPct val="20000"/>
              </a:spcBef>
              <a:spcAft>
                <a:spcPts val="0"/>
              </a:spcAft>
              <a:buClr>
                <a:schemeClr val="tx1"/>
              </a:buClr>
              <a:buSzTx/>
              <a:tabLst/>
              <a:defRPr/>
            </a:pPr>
            <a:endParaRPr lang="en-GB" sz="2400" dirty="0">
              <a:solidFill>
                <a:srgbClr val="2F2B20"/>
              </a:solidFill>
            </a:endParaRPr>
          </a:p>
          <a:p>
            <a:pPr marL="800100" marR="0" lvl="1" indent="-342900" algn="l" defTabSz="914400" rtl="0" eaLnBrk="1" fontAlgn="auto" latinLnBrk="0" hangingPunct="1">
              <a:lnSpc>
                <a:spcPct val="100000"/>
              </a:lnSpc>
              <a:spcBef>
                <a:spcPct val="20000"/>
              </a:spcBef>
              <a:spcAft>
                <a:spcPts val="0"/>
              </a:spcAft>
              <a:buClr>
                <a:schemeClr val="tx1"/>
              </a:buClr>
              <a:buSzTx/>
              <a:tabLst/>
              <a:defRPr/>
            </a:pPr>
            <a:r>
              <a:rPr lang="en-GB" sz="2400" dirty="0">
                <a:solidFill>
                  <a:srgbClr val="2F2B20"/>
                </a:solidFill>
              </a:rPr>
              <a:t>Accounts can be migrated between product platforms without any changes required to the Payment Engines.</a:t>
            </a:r>
          </a:p>
          <a:p>
            <a:pPr marL="800100" marR="0" lvl="1" indent="-342900" algn="l" defTabSz="914400" rtl="0" eaLnBrk="1" fontAlgn="auto" latinLnBrk="0" hangingPunct="1">
              <a:lnSpc>
                <a:spcPct val="100000"/>
              </a:lnSpc>
              <a:spcBef>
                <a:spcPct val="20000"/>
              </a:spcBef>
              <a:spcAft>
                <a:spcPts val="0"/>
              </a:spcAft>
              <a:buClr>
                <a:schemeClr val="tx1"/>
              </a:buClr>
              <a:buSzTx/>
              <a:tabLst/>
              <a:defRPr/>
            </a:pPr>
            <a:endParaRPr lang="en-GB" sz="2400" dirty="0">
              <a:solidFill>
                <a:srgbClr val="2F2B20"/>
              </a:solidFill>
            </a:endParaRPr>
          </a:p>
          <a:p>
            <a:pPr marL="800100" marR="0" lvl="1" indent="-342900" algn="l" defTabSz="914400" rtl="0" eaLnBrk="1" fontAlgn="auto" latinLnBrk="0" hangingPunct="1">
              <a:lnSpc>
                <a:spcPct val="100000"/>
              </a:lnSpc>
              <a:spcBef>
                <a:spcPct val="20000"/>
              </a:spcBef>
              <a:spcAft>
                <a:spcPts val="0"/>
              </a:spcAft>
              <a:buClr>
                <a:schemeClr val="tx1"/>
              </a:buClr>
              <a:buSzTx/>
              <a:tabLst/>
              <a:defRPr/>
            </a:pPr>
            <a:r>
              <a:rPr lang="en-GB" sz="2400" dirty="0">
                <a:solidFill>
                  <a:srgbClr val="2F2B20"/>
                </a:solidFill>
              </a:rPr>
              <a:t>Standardise the accounting models and settlement processes. Consolidation of all postings reduces overhead to introduce changes</a:t>
            </a:r>
          </a:p>
          <a:p>
            <a:pPr marL="342900" marR="0" lvl="0" indent="-228600" algn="l"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en-GB" sz="32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 name="Title 1">
            <a:extLst>
              <a:ext uri="{FF2B5EF4-FFF2-40B4-BE49-F238E27FC236}">
                <a16:creationId xmlns:a16="http://schemas.microsoft.com/office/drawing/2014/main" id="{DE0A8279-326E-4C58-944D-FDBD06D78E9E}"/>
              </a:ext>
            </a:extLst>
          </p:cNvPr>
          <p:cNvSpPr>
            <a:spLocks noGrp="1"/>
          </p:cNvSpPr>
          <p:nvPr>
            <p:ph type="title"/>
          </p:nvPr>
        </p:nvSpPr>
        <p:spPr/>
        <p:txBody>
          <a:bodyPr/>
          <a:lstStyle/>
          <a:p>
            <a:r>
              <a:rPr lang="en-GB" spc="-100" dirty="0">
                <a:solidFill>
                  <a:srgbClr val="2F2B20"/>
                </a:solidFill>
                <a:latin typeface="Cambria"/>
              </a:rPr>
              <a:t>Accounting Hub Benefits</a:t>
            </a:r>
            <a:endParaRPr lang="en-US" dirty="0"/>
          </a:p>
        </p:txBody>
      </p:sp>
    </p:spTree>
    <p:extLst>
      <p:ext uri="{BB962C8B-B14F-4D97-AF65-F5344CB8AC3E}">
        <p14:creationId xmlns:p14="http://schemas.microsoft.com/office/powerpoint/2010/main" val="70237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BCC9CE8-664E-4413-9CEE-AF8EA1A8D8F0}"/>
              </a:ext>
            </a:extLst>
          </p:cNvPr>
          <p:cNvSpPr/>
          <p:nvPr/>
        </p:nvSpPr>
        <p:spPr>
          <a:xfrm>
            <a:off x="3199739" y="1342589"/>
            <a:ext cx="5040923" cy="4716463"/>
          </a:xfrm>
          <a:prstGeom prst="rect">
            <a:avLst/>
          </a:prstGeom>
          <a:solidFill>
            <a:srgbClr val="C89F5D">
              <a:lumMod val="90000"/>
            </a:srgbClr>
          </a:solidFill>
          <a:ln w="25400" cap="flat" cmpd="sng" algn="ctr">
            <a:solidFill>
              <a:srgbClr val="C89F5D">
                <a:shade val="50000"/>
              </a:srgbClr>
            </a:solidFill>
            <a:prstDash val="soli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000" b="1" i="0" u="none" strike="noStrike" kern="0" cap="none" spc="0" normalizeH="0" baseline="0" noProof="0" dirty="0">
              <a:ln>
                <a:noFill/>
              </a:ln>
              <a:solidFill>
                <a:srgbClr val="660033"/>
              </a:solidFill>
              <a:effectLst/>
              <a:uLnTx/>
              <a:uFillTx/>
              <a:latin typeface="Calibri"/>
              <a:ea typeface="+mn-ea"/>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2000" b="1" i="0" u="none" strike="noStrike" kern="0" cap="none" spc="0" normalizeH="0" baseline="0" noProof="0" dirty="0">
                <a:ln>
                  <a:noFill/>
                </a:ln>
                <a:solidFill>
                  <a:srgbClr val="660033"/>
                </a:solidFill>
                <a:effectLst/>
                <a:uLnTx/>
                <a:uFillTx/>
                <a:latin typeface="Calibri"/>
                <a:ea typeface="+mn-ea"/>
                <a:cs typeface="+mn-cs"/>
              </a:rPr>
              <a:t>ACH</a:t>
            </a:r>
          </a:p>
        </p:txBody>
      </p:sp>
      <p:sp>
        <p:nvSpPr>
          <p:cNvPr id="47" name="Rectangle 46">
            <a:extLst>
              <a:ext uri="{FF2B5EF4-FFF2-40B4-BE49-F238E27FC236}">
                <a16:creationId xmlns:a16="http://schemas.microsoft.com/office/drawing/2014/main" id="{0C4B6897-E7DF-46E0-9546-11D3E66A57DC}"/>
              </a:ext>
            </a:extLst>
          </p:cNvPr>
          <p:cNvSpPr/>
          <p:nvPr/>
        </p:nvSpPr>
        <p:spPr>
          <a:xfrm>
            <a:off x="8323618" y="1342589"/>
            <a:ext cx="2705100" cy="5271618"/>
          </a:xfrm>
          <a:prstGeom prst="rect">
            <a:avLst/>
          </a:prstGeom>
          <a:solidFill>
            <a:srgbClr val="D2CB6C">
              <a:lumMod val="40000"/>
              <a:lumOff val="60000"/>
            </a:srgbClr>
          </a:solidFill>
          <a:ln w="25400" cap="flat" cmpd="sng" algn="ctr">
            <a:noFill/>
            <a:prstDash val="soli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600" b="1" i="1" u="none" strike="noStrike" kern="0" cap="none" spc="0" normalizeH="0" baseline="0" noProof="0" dirty="0">
                <a:ln>
                  <a:noFill/>
                </a:ln>
                <a:solidFill>
                  <a:srgbClr val="2F2B20"/>
                </a:solidFill>
                <a:effectLst/>
                <a:uLnTx/>
                <a:uFillTx/>
                <a:latin typeface="Calibri"/>
                <a:ea typeface="+mn-ea"/>
                <a:cs typeface="+mn-cs"/>
              </a:rPr>
              <a:t>Provider</a:t>
            </a:r>
          </a:p>
        </p:txBody>
      </p:sp>
      <p:sp>
        <p:nvSpPr>
          <p:cNvPr id="48" name="Rectangle 47">
            <a:extLst>
              <a:ext uri="{FF2B5EF4-FFF2-40B4-BE49-F238E27FC236}">
                <a16:creationId xmlns:a16="http://schemas.microsoft.com/office/drawing/2014/main" id="{3027EE07-DC7C-4F4D-BF57-B0AEFDDC3FED}"/>
              </a:ext>
            </a:extLst>
          </p:cNvPr>
          <p:cNvSpPr/>
          <p:nvPr/>
        </p:nvSpPr>
        <p:spPr>
          <a:xfrm>
            <a:off x="1571877" y="1342589"/>
            <a:ext cx="1538654" cy="5271618"/>
          </a:xfrm>
          <a:prstGeom prst="rect">
            <a:avLst/>
          </a:prstGeom>
          <a:solidFill>
            <a:srgbClr val="D2CB6C">
              <a:lumMod val="40000"/>
              <a:lumOff val="60000"/>
            </a:srgbClr>
          </a:solidFill>
          <a:ln w="25400" cap="flat" cmpd="sng" algn="ctr">
            <a:noFill/>
            <a:prstDash val="soli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600" b="1" i="1" u="none" strike="noStrike" kern="0" cap="none" spc="0" normalizeH="0" baseline="0" noProof="0" dirty="0">
                <a:ln>
                  <a:noFill/>
                </a:ln>
                <a:solidFill>
                  <a:srgbClr val="2F2B20"/>
                </a:solidFill>
                <a:effectLst/>
                <a:uLnTx/>
                <a:uFillTx/>
                <a:latin typeface="Calibri"/>
                <a:ea typeface="+mn-ea"/>
                <a:cs typeface="+mn-cs"/>
              </a:rPr>
              <a:t>Consumer</a:t>
            </a:r>
          </a:p>
        </p:txBody>
      </p:sp>
      <p:sp>
        <p:nvSpPr>
          <p:cNvPr id="49" name="Rectangle 48">
            <a:extLst>
              <a:ext uri="{FF2B5EF4-FFF2-40B4-BE49-F238E27FC236}">
                <a16:creationId xmlns:a16="http://schemas.microsoft.com/office/drawing/2014/main" id="{348F8E56-D3C3-4C40-B0BF-4FDE7BF9DF06}"/>
              </a:ext>
            </a:extLst>
          </p:cNvPr>
          <p:cNvSpPr/>
          <p:nvPr/>
        </p:nvSpPr>
        <p:spPr>
          <a:xfrm>
            <a:off x="8437275" y="1656445"/>
            <a:ext cx="1556238" cy="866775"/>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AMD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(Account Master Database)</a:t>
            </a:r>
          </a:p>
        </p:txBody>
      </p:sp>
      <p:sp>
        <p:nvSpPr>
          <p:cNvPr id="50" name="Rectangle 49">
            <a:extLst>
              <a:ext uri="{FF2B5EF4-FFF2-40B4-BE49-F238E27FC236}">
                <a16:creationId xmlns:a16="http://schemas.microsoft.com/office/drawing/2014/main" id="{774316C5-534A-410F-9A68-87E13F112207}"/>
              </a:ext>
            </a:extLst>
          </p:cNvPr>
          <p:cNvSpPr/>
          <p:nvPr/>
        </p:nvSpPr>
        <p:spPr>
          <a:xfrm>
            <a:off x="9955414" y="3655106"/>
            <a:ext cx="663819" cy="1914525"/>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a:ln>
                  <a:noFill/>
                </a:ln>
                <a:solidFill>
                  <a:srgbClr val="2F2B20"/>
                </a:solidFill>
                <a:effectLst/>
                <a:uLnTx/>
                <a:uFillTx/>
                <a:latin typeface="Arial" charset="0"/>
                <a:ea typeface="ＭＳ Ｐゴシック"/>
                <a:cs typeface="ＭＳ Ｐゴシック"/>
              </a:rPr>
              <a:t>RCBS</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1" u="none" strike="noStrike" kern="0" cap="none" spc="0" normalizeH="0" baseline="0" noProof="0">
              <a:ln>
                <a:noFill/>
              </a:ln>
              <a:solidFill>
                <a:srgbClr val="2F2B20"/>
              </a:solidFill>
              <a:effectLst/>
              <a:uLnTx/>
              <a:uFillTx/>
              <a:latin typeface="Arial" charset="0"/>
              <a:ea typeface="ＭＳ Ｐゴシック"/>
              <a:cs typeface="ＭＳ Ｐゴシック"/>
            </a:endParaRPr>
          </a:p>
        </p:txBody>
      </p:sp>
      <p:sp>
        <p:nvSpPr>
          <p:cNvPr id="51" name="Rectangle 50">
            <a:extLst>
              <a:ext uri="{FF2B5EF4-FFF2-40B4-BE49-F238E27FC236}">
                <a16:creationId xmlns:a16="http://schemas.microsoft.com/office/drawing/2014/main" id="{D9A492C3-F85D-4E98-A7D5-8EB1506B55FA}"/>
              </a:ext>
            </a:extLst>
          </p:cNvPr>
          <p:cNvSpPr/>
          <p:nvPr/>
        </p:nvSpPr>
        <p:spPr>
          <a:xfrm>
            <a:off x="3608832" y="1675494"/>
            <a:ext cx="2438400" cy="846138"/>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Receive Request</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Validate Message</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Persist</a:t>
            </a:r>
          </a:p>
        </p:txBody>
      </p:sp>
      <p:sp>
        <p:nvSpPr>
          <p:cNvPr id="52" name="Rectangle 51">
            <a:extLst>
              <a:ext uri="{FF2B5EF4-FFF2-40B4-BE49-F238E27FC236}">
                <a16:creationId xmlns:a16="http://schemas.microsoft.com/office/drawing/2014/main" id="{69BA6C0D-61A6-48D9-BAE8-8C22886AF663}"/>
              </a:ext>
            </a:extLst>
          </p:cNvPr>
          <p:cNvSpPr/>
          <p:nvPr/>
        </p:nvSpPr>
        <p:spPr>
          <a:xfrm>
            <a:off x="3622021" y="3680506"/>
            <a:ext cx="2425211" cy="825500"/>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IFW Response Mappings</a:t>
            </a:r>
          </a:p>
        </p:txBody>
      </p:sp>
      <p:sp>
        <p:nvSpPr>
          <p:cNvPr id="53" name="Flowchart: Magnetic Disk 52">
            <a:extLst>
              <a:ext uri="{FF2B5EF4-FFF2-40B4-BE49-F238E27FC236}">
                <a16:creationId xmlns:a16="http://schemas.microsoft.com/office/drawing/2014/main" id="{3EC894CB-6B7C-4908-AADB-128E053F0E6E}"/>
              </a:ext>
            </a:extLst>
          </p:cNvPr>
          <p:cNvSpPr/>
          <p:nvPr/>
        </p:nvSpPr>
        <p:spPr>
          <a:xfrm>
            <a:off x="3626417" y="3132819"/>
            <a:ext cx="981808" cy="387350"/>
          </a:xfrm>
          <a:prstGeom prst="flowChartMagneticDisk">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DB2</a:t>
            </a:r>
          </a:p>
        </p:txBody>
      </p:sp>
      <p:sp>
        <p:nvSpPr>
          <p:cNvPr id="54" name="Rectangle 53">
            <a:extLst>
              <a:ext uri="{FF2B5EF4-FFF2-40B4-BE49-F238E27FC236}">
                <a16:creationId xmlns:a16="http://schemas.microsoft.com/office/drawing/2014/main" id="{5EA98DDF-634B-402F-A65F-A3755DBFDE94}"/>
              </a:ext>
            </a:extLst>
          </p:cNvPr>
          <p:cNvSpPr/>
          <p:nvPr/>
        </p:nvSpPr>
        <p:spPr>
          <a:xfrm>
            <a:off x="6441421" y="1675494"/>
            <a:ext cx="1524000" cy="838200"/>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AMD Mappings</a:t>
            </a:r>
          </a:p>
        </p:txBody>
      </p:sp>
      <p:sp>
        <p:nvSpPr>
          <p:cNvPr id="55" name="Rectangle 54">
            <a:extLst>
              <a:ext uri="{FF2B5EF4-FFF2-40B4-BE49-F238E27FC236}">
                <a16:creationId xmlns:a16="http://schemas.microsoft.com/office/drawing/2014/main" id="{60FD85CF-671E-48C5-99C2-D7B9E6C9936B}"/>
              </a:ext>
            </a:extLst>
          </p:cNvPr>
          <p:cNvSpPr/>
          <p:nvPr/>
        </p:nvSpPr>
        <p:spPr>
          <a:xfrm>
            <a:off x="8394778" y="3664631"/>
            <a:ext cx="562708" cy="19050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Generic Gateway</a:t>
            </a:r>
          </a:p>
        </p:txBody>
      </p:sp>
      <p:cxnSp>
        <p:nvCxnSpPr>
          <p:cNvPr id="56" name="Straight Arrow Connector 46">
            <a:extLst>
              <a:ext uri="{FF2B5EF4-FFF2-40B4-BE49-F238E27FC236}">
                <a16:creationId xmlns:a16="http://schemas.microsoft.com/office/drawing/2014/main" id="{5E6C540C-0F93-4E6D-ACEC-0FA0C99767B6}"/>
              </a:ext>
            </a:extLst>
          </p:cNvPr>
          <p:cNvCxnSpPr>
            <a:cxnSpLocks/>
            <a:endCxn id="51" idx="1"/>
          </p:cNvCxnSpPr>
          <p:nvPr/>
        </p:nvCxnSpPr>
        <p:spPr>
          <a:xfrm rot="5400000" flipH="1" flipV="1">
            <a:off x="2276522" y="2135473"/>
            <a:ext cx="1369220" cy="1295400"/>
          </a:xfrm>
          <a:prstGeom prst="bentConnector2">
            <a:avLst/>
          </a:prstGeom>
          <a:noFill/>
          <a:ln w="12700" cap="flat" cmpd="sng" algn="ctr">
            <a:solidFill>
              <a:srgbClr val="A9A57C">
                <a:shade val="95000"/>
                <a:satMod val="105000"/>
              </a:srgbClr>
            </a:solidFill>
            <a:prstDash val="solid"/>
            <a:tailEnd type="stealth" w="med" len="lg"/>
          </a:ln>
          <a:effectLst/>
        </p:spPr>
      </p:cxnSp>
      <p:sp>
        <p:nvSpPr>
          <p:cNvPr id="57" name="Rectangle 56">
            <a:extLst>
              <a:ext uri="{FF2B5EF4-FFF2-40B4-BE49-F238E27FC236}">
                <a16:creationId xmlns:a16="http://schemas.microsoft.com/office/drawing/2014/main" id="{EA9B69EC-928D-4FB8-82BC-AC2A3C85B3FD}"/>
              </a:ext>
            </a:extLst>
          </p:cNvPr>
          <p:cNvSpPr/>
          <p:nvPr/>
        </p:nvSpPr>
        <p:spPr>
          <a:xfrm>
            <a:off x="1780032" y="3480481"/>
            <a:ext cx="1066800" cy="12192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rPr>
              <a:t>TMH</a:t>
            </a:r>
          </a:p>
        </p:txBody>
      </p:sp>
      <p:cxnSp>
        <p:nvCxnSpPr>
          <p:cNvPr id="58" name="Straight Arrow Connector 46">
            <a:extLst>
              <a:ext uri="{FF2B5EF4-FFF2-40B4-BE49-F238E27FC236}">
                <a16:creationId xmlns:a16="http://schemas.microsoft.com/office/drawing/2014/main" id="{4A4FD926-1653-41F8-A69A-9008C84CA7DE}"/>
              </a:ext>
            </a:extLst>
          </p:cNvPr>
          <p:cNvCxnSpPr>
            <a:cxnSpLocks/>
            <a:stCxn id="51" idx="3"/>
          </p:cNvCxnSpPr>
          <p:nvPr/>
        </p:nvCxnSpPr>
        <p:spPr>
          <a:xfrm flipV="1">
            <a:off x="6047232" y="2061259"/>
            <a:ext cx="381000" cy="37304"/>
          </a:xfrm>
          <a:prstGeom prst="straightConnector1">
            <a:avLst/>
          </a:prstGeom>
          <a:noFill/>
          <a:ln w="12700" cap="flat" cmpd="sng" algn="ctr">
            <a:solidFill>
              <a:srgbClr val="A9A57C">
                <a:shade val="95000"/>
                <a:satMod val="105000"/>
              </a:srgbClr>
            </a:solidFill>
            <a:prstDash val="solid"/>
            <a:tailEnd type="stealth" w="med" len="lg"/>
          </a:ln>
          <a:effectLst/>
        </p:spPr>
      </p:cxnSp>
      <p:cxnSp>
        <p:nvCxnSpPr>
          <p:cNvPr id="59" name="Straight Arrow Connector 60">
            <a:extLst>
              <a:ext uri="{FF2B5EF4-FFF2-40B4-BE49-F238E27FC236}">
                <a16:creationId xmlns:a16="http://schemas.microsoft.com/office/drawing/2014/main" id="{01CD5E42-5A3C-4A25-9369-DC8C85C9A2BC}"/>
              </a:ext>
            </a:extLst>
          </p:cNvPr>
          <p:cNvCxnSpPr>
            <a:stCxn id="52" idx="1"/>
            <a:endCxn id="57" idx="3"/>
          </p:cNvCxnSpPr>
          <p:nvPr/>
        </p:nvCxnSpPr>
        <p:spPr>
          <a:xfrm rot="10800000">
            <a:off x="2846832" y="4090082"/>
            <a:ext cx="775189" cy="3175"/>
          </a:xfrm>
          <a:prstGeom prst="bentConnector3">
            <a:avLst>
              <a:gd name="adj1" fmla="val 50000"/>
            </a:avLst>
          </a:prstGeom>
          <a:noFill/>
          <a:ln w="12700" cap="flat" cmpd="sng" algn="ctr">
            <a:solidFill>
              <a:srgbClr val="A9A57C">
                <a:shade val="95000"/>
                <a:satMod val="105000"/>
              </a:srgbClr>
            </a:solidFill>
            <a:prstDash val="solid"/>
            <a:tailEnd type="arrow"/>
          </a:ln>
          <a:effectLst/>
        </p:spPr>
      </p:cxnSp>
      <p:cxnSp>
        <p:nvCxnSpPr>
          <p:cNvPr id="60" name="Straight Arrow Connector 69">
            <a:extLst>
              <a:ext uri="{FF2B5EF4-FFF2-40B4-BE49-F238E27FC236}">
                <a16:creationId xmlns:a16="http://schemas.microsoft.com/office/drawing/2014/main" id="{6645BCB5-1A20-4378-AC6E-7EE1BA7A0270}"/>
              </a:ext>
            </a:extLst>
          </p:cNvPr>
          <p:cNvCxnSpPr>
            <a:cxnSpLocks noChangeShapeType="1"/>
            <a:stCxn id="53" idx="1"/>
          </p:cNvCxnSpPr>
          <p:nvPr/>
        </p:nvCxnSpPr>
        <p:spPr bwMode="auto">
          <a:xfrm rot="5400000" flipH="1" flipV="1">
            <a:off x="3849827" y="2865325"/>
            <a:ext cx="534988" cy="0"/>
          </a:xfrm>
          <a:prstGeom prst="bentConnector3">
            <a:avLst>
              <a:gd name="adj1" fmla="val 50000"/>
            </a:avLst>
          </a:prstGeom>
          <a:noFill/>
          <a:ln w="9525" algn="ctr">
            <a:solidFill>
              <a:srgbClr val="00723E"/>
            </a:solidFill>
            <a:miter lim="800000"/>
            <a:headEnd type="stealth" w="med" len="sm"/>
            <a:tailEnd type="stealth" w="med" len="lg"/>
          </a:ln>
        </p:spPr>
      </p:cxnSp>
      <p:cxnSp>
        <p:nvCxnSpPr>
          <p:cNvPr id="61" name="Straight Arrow Connector 46">
            <a:extLst>
              <a:ext uri="{FF2B5EF4-FFF2-40B4-BE49-F238E27FC236}">
                <a16:creationId xmlns:a16="http://schemas.microsoft.com/office/drawing/2014/main" id="{59897ED3-B62B-4B27-AA79-6A738E7B6A9C}"/>
              </a:ext>
            </a:extLst>
          </p:cNvPr>
          <p:cNvCxnSpPr>
            <a:stCxn id="54" idx="3"/>
            <a:endCxn id="49" idx="1"/>
          </p:cNvCxnSpPr>
          <p:nvPr/>
        </p:nvCxnSpPr>
        <p:spPr>
          <a:xfrm flipV="1">
            <a:off x="7965421" y="2089832"/>
            <a:ext cx="471854" cy="4763"/>
          </a:xfrm>
          <a:prstGeom prst="straightConnector1">
            <a:avLst/>
          </a:prstGeom>
          <a:noFill/>
          <a:ln w="12700" cap="flat" cmpd="sng" algn="ctr">
            <a:solidFill>
              <a:srgbClr val="A9A57C">
                <a:shade val="95000"/>
                <a:satMod val="105000"/>
              </a:srgbClr>
            </a:solidFill>
            <a:prstDash val="solid"/>
            <a:headEnd type="stealth" w="med" len="lg"/>
            <a:tailEnd type="stealth" w="med" len="lg"/>
          </a:ln>
          <a:effectLst/>
        </p:spPr>
      </p:cxnSp>
      <p:cxnSp>
        <p:nvCxnSpPr>
          <p:cNvPr id="62" name="Straight Arrow Connector 46">
            <a:extLst>
              <a:ext uri="{FF2B5EF4-FFF2-40B4-BE49-F238E27FC236}">
                <a16:creationId xmlns:a16="http://schemas.microsoft.com/office/drawing/2014/main" id="{0E158A3B-BEA4-4ADB-B8D1-58C8135ADC8F}"/>
              </a:ext>
            </a:extLst>
          </p:cNvPr>
          <p:cNvCxnSpPr>
            <a:cxnSpLocks noChangeShapeType="1"/>
            <a:stCxn id="54" idx="2"/>
            <a:endCxn id="68" idx="0"/>
          </p:cNvCxnSpPr>
          <p:nvPr/>
        </p:nvCxnSpPr>
        <p:spPr bwMode="auto">
          <a:xfrm flipH="1">
            <a:off x="7197559" y="2513694"/>
            <a:ext cx="5862" cy="1166812"/>
          </a:xfrm>
          <a:prstGeom prst="straightConnector1">
            <a:avLst/>
          </a:prstGeom>
          <a:noFill/>
          <a:ln w="9525" algn="ctr">
            <a:solidFill>
              <a:srgbClr val="00723E"/>
            </a:solidFill>
            <a:round/>
            <a:headEnd/>
            <a:tailEnd type="stealth" w="med" len="lg"/>
          </a:ln>
        </p:spPr>
      </p:cxnSp>
      <p:cxnSp>
        <p:nvCxnSpPr>
          <p:cNvPr id="63" name="Straight Arrow Connector 46">
            <a:extLst>
              <a:ext uri="{FF2B5EF4-FFF2-40B4-BE49-F238E27FC236}">
                <a16:creationId xmlns:a16="http://schemas.microsoft.com/office/drawing/2014/main" id="{36AD4642-82AF-443A-AB94-D97504BD41F0}"/>
              </a:ext>
            </a:extLst>
          </p:cNvPr>
          <p:cNvCxnSpPr/>
          <p:nvPr/>
        </p:nvCxnSpPr>
        <p:spPr>
          <a:xfrm rot="10800000">
            <a:off x="6047232" y="4078970"/>
            <a:ext cx="381000" cy="3175"/>
          </a:xfrm>
          <a:prstGeom prst="bentConnector3">
            <a:avLst>
              <a:gd name="adj1" fmla="val 50000"/>
            </a:avLst>
          </a:prstGeom>
          <a:noFill/>
          <a:ln w="12700" cap="flat" cmpd="sng" algn="ctr">
            <a:solidFill>
              <a:srgbClr val="A9A57C">
                <a:shade val="95000"/>
                <a:satMod val="105000"/>
              </a:srgbClr>
            </a:solidFill>
            <a:prstDash val="solid"/>
            <a:tailEnd type="stealth" w="med" len="lg"/>
          </a:ln>
          <a:effectLst/>
        </p:spPr>
      </p:cxnSp>
      <p:sp>
        <p:nvSpPr>
          <p:cNvPr id="64" name="TextBox 105">
            <a:extLst>
              <a:ext uri="{FF2B5EF4-FFF2-40B4-BE49-F238E27FC236}">
                <a16:creationId xmlns:a16="http://schemas.microsoft.com/office/drawing/2014/main" id="{96A3CA5A-AB1D-48F8-BD50-4DECB5810242}"/>
              </a:ext>
            </a:extLst>
          </p:cNvPr>
          <p:cNvSpPr txBox="1">
            <a:spLocks noChangeArrowheads="1"/>
          </p:cNvSpPr>
          <p:nvPr/>
        </p:nvSpPr>
        <p:spPr bwMode="auto">
          <a:xfrm>
            <a:off x="8018175" y="3769406"/>
            <a:ext cx="533400" cy="304800"/>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MQ</a:t>
            </a:r>
          </a:p>
        </p:txBody>
      </p:sp>
      <p:sp>
        <p:nvSpPr>
          <p:cNvPr id="65" name="TextBox 111">
            <a:extLst>
              <a:ext uri="{FF2B5EF4-FFF2-40B4-BE49-F238E27FC236}">
                <a16:creationId xmlns:a16="http://schemas.microsoft.com/office/drawing/2014/main" id="{6B012F46-46D6-4505-8184-6CD927B9553D}"/>
              </a:ext>
            </a:extLst>
          </p:cNvPr>
          <p:cNvSpPr txBox="1">
            <a:spLocks noChangeArrowheads="1"/>
          </p:cNvSpPr>
          <p:nvPr/>
        </p:nvSpPr>
        <p:spPr bwMode="auto">
          <a:xfrm>
            <a:off x="2767701" y="1797732"/>
            <a:ext cx="533400" cy="307975"/>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MQ</a:t>
            </a:r>
          </a:p>
        </p:txBody>
      </p:sp>
      <p:sp>
        <p:nvSpPr>
          <p:cNvPr id="66" name="TextBox 112">
            <a:extLst>
              <a:ext uri="{FF2B5EF4-FFF2-40B4-BE49-F238E27FC236}">
                <a16:creationId xmlns:a16="http://schemas.microsoft.com/office/drawing/2014/main" id="{1A34FD43-9234-41CE-BFC6-D744BC90E3FB}"/>
              </a:ext>
            </a:extLst>
          </p:cNvPr>
          <p:cNvSpPr txBox="1">
            <a:spLocks noChangeArrowheads="1"/>
          </p:cNvSpPr>
          <p:nvPr/>
        </p:nvSpPr>
        <p:spPr bwMode="auto">
          <a:xfrm>
            <a:off x="2971390" y="3823382"/>
            <a:ext cx="533400" cy="307975"/>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MQ</a:t>
            </a:r>
          </a:p>
        </p:txBody>
      </p:sp>
      <p:sp>
        <p:nvSpPr>
          <p:cNvPr id="68" name="Rectangle 67">
            <a:extLst>
              <a:ext uri="{FF2B5EF4-FFF2-40B4-BE49-F238E27FC236}">
                <a16:creationId xmlns:a16="http://schemas.microsoft.com/office/drawing/2014/main" id="{4C2C4C25-9996-4818-9B65-CC1339DD3945}"/>
              </a:ext>
            </a:extLst>
          </p:cNvPr>
          <p:cNvSpPr/>
          <p:nvPr/>
        </p:nvSpPr>
        <p:spPr>
          <a:xfrm>
            <a:off x="6428232" y="3680506"/>
            <a:ext cx="1537189" cy="828675"/>
          </a:xfrm>
          <a:prstGeom prst="rect">
            <a:avLst/>
          </a:prstGeom>
          <a:solidFill>
            <a:srgbClr val="9CBEBD">
              <a:tint val="55000"/>
            </a:srgbClr>
          </a:solidFill>
          <a:ln w="12700" cap="flat" cmpd="sng" algn="ctr">
            <a:solidFill>
              <a:srgbClr val="9CBEBD">
                <a:shade val="95000"/>
                <a:satMod val="105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rPr>
              <a:t>Platform Mappings</a:t>
            </a:r>
          </a:p>
        </p:txBody>
      </p:sp>
      <p:sp>
        <p:nvSpPr>
          <p:cNvPr id="69" name="TextBox 32">
            <a:extLst>
              <a:ext uri="{FF2B5EF4-FFF2-40B4-BE49-F238E27FC236}">
                <a16:creationId xmlns:a16="http://schemas.microsoft.com/office/drawing/2014/main" id="{C97F140D-F7D6-4D51-86A0-0BB99422FC77}"/>
              </a:ext>
            </a:extLst>
          </p:cNvPr>
          <p:cNvSpPr txBox="1">
            <a:spLocks noChangeArrowheads="1"/>
          </p:cNvSpPr>
          <p:nvPr/>
        </p:nvSpPr>
        <p:spPr bwMode="auto">
          <a:xfrm>
            <a:off x="2124398" y="2437495"/>
            <a:ext cx="722434" cy="554037"/>
          </a:xfrm>
          <a:prstGeom prst="rect">
            <a:avLst/>
          </a:prstGeom>
          <a:noFill/>
          <a:ln w="9525">
            <a:noFill/>
            <a:miter lim="800000"/>
            <a:headEnd/>
            <a:tailEnd/>
          </a:ln>
        </p:spPr>
        <p:txBody>
          <a:bodyPr>
            <a:spAutoFit/>
          </a:bodyPr>
          <a:lstStyle/>
          <a:p>
            <a:pPr fontAlgn="base">
              <a:spcBef>
                <a:spcPct val="0"/>
              </a:spcBef>
              <a:spcAft>
                <a:spcPct val="0"/>
              </a:spcAft>
            </a:pPr>
            <a:r>
              <a:rPr lang="en-GB" sz="1000">
                <a:solidFill>
                  <a:srgbClr val="2F2B20"/>
                </a:solidFill>
                <a:latin typeface="Arial" charset="0"/>
                <a:ea typeface="ＭＳ Ｐゴシック"/>
              </a:rPr>
              <a:t>Converts to IFW format</a:t>
            </a:r>
          </a:p>
        </p:txBody>
      </p:sp>
      <p:sp>
        <p:nvSpPr>
          <p:cNvPr id="70" name="Rectangle 69">
            <a:extLst>
              <a:ext uri="{FF2B5EF4-FFF2-40B4-BE49-F238E27FC236}">
                <a16:creationId xmlns:a16="http://schemas.microsoft.com/office/drawing/2014/main" id="{F728C567-77DA-4020-85C6-15EB9BDC261E}"/>
              </a:ext>
            </a:extLst>
          </p:cNvPr>
          <p:cNvSpPr/>
          <p:nvPr/>
        </p:nvSpPr>
        <p:spPr>
          <a:xfrm>
            <a:off x="1780032" y="5336269"/>
            <a:ext cx="1066800" cy="12192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a:ln>
                  <a:noFill/>
                </a:ln>
                <a:solidFill>
                  <a:srgbClr val="2F2B20"/>
                </a:solidFill>
                <a:effectLst/>
                <a:uLnTx/>
                <a:uFillTx/>
                <a:latin typeface="Calibri"/>
                <a:ea typeface="+mn-ea"/>
                <a:cs typeface="+mn-cs"/>
              </a:rPr>
              <a:t>Payment Engine</a:t>
            </a:r>
          </a:p>
        </p:txBody>
      </p:sp>
      <p:cxnSp>
        <p:nvCxnSpPr>
          <p:cNvPr id="71" name="Straight Arrow Connector 35">
            <a:extLst>
              <a:ext uri="{FF2B5EF4-FFF2-40B4-BE49-F238E27FC236}">
                <a16:creationId xmlns:a16="http://schemas.microsoft.com/office/drawing/2014/main" id="{AB595E5F-4969-4224-9746-271F1CE31A3A}"/>
              </a:ext>
            </a:extLst>
          </p:cNvPr>
          <p:cNvCxnSpPr>
            <a:cxnSpLocks noChangeShapeType="1"/>
            <a:stCxn id="70" idx="0"/>
            <a:endCxn id="57" idx="2"/>
          </p:cNvCxnSpPr>
          <p:nvPr/>
        </p:nvCxnSpPr>
        <p:spPr bwMode="auto">
          <a:xfrm flipV="1">
            <a:off x="2313432" y="4699681"/>
            <a:ext cx="0" cy="636588"/>
          </a:xfrm>
          <a:prstGeom prst="straightConnector1">
            <a:avLst/>
          </a:prstGeom>
          <a:noFill/>
          <a:ln w="9525" algn="ctr">
            <a:solidFill>
              <a:srgbClr val="2F2B20"/>
            </a:solidFill>
            <a:round/>
            <a:headEnd/>
            <a:tailEnd type="arrow" w="med" len="med"/>
          </a:ln>
        </p:spPr>
      </p:cxnSp>
      <p:sp>
        <p:nvSpPr>
          <p:cNvPr id="72" name="TextBox 37">
            <a:extLst>
              <a:ext uri="{FF2B5EF4-FFF2-40B4-BE49-F238E27FC236}">
                <a16:creationId xmlns:a16="http://schemas.microsoft.com/office/drawing/2014/main" id="{DE78D29B-2B35-4246-86E2-165D1350C87C}"/>
              </a:ext>
            </a:extLst>
          </p:cNvPr>
          <p:cNvSpPr txBox="1">
            <a:spLocks noChangeArrowheads="1"/>
          </p:cNvSpPr>
          <p:nvPr/>
        </p:nvSpPr>
        <p:spPr bwMode="auto">
          <a:xfrm>
            <a:off x="7893617" y="2521631"/>
            <a:ext cx="1147397" cy="707886"/>
          </a:xfrm>
          <a:prstGeom prst="rect">
            <a:avLst/>
          </a:prstGeom>
          <a:noFill/>
          <a:ln w="9525">
            <a:noFill/>
            <a:miter lim="800000"/>
            <a:headEnd/>
            <a:tailEnd/>
          </a:ln>
        </p:spPr>
        <p:txBody>
          <a:bodyPr>
            <a:spAutoFit/>
          </a:bodyPr>
          <a:lstStyle/>
          <a:p>
            <a:pPr fontAlgn="base">
              <a:spcBef>
                <a:spcPct val="0"/>
              </a:spcBef>
              <a:spcAft>
                <a:spcPct val="0"/>
              </a:spcAft>
            </a:pPr>
            <a:r>
              <a:rPr lang="en-GB" sz="1000" dirty="0">
                <a:solidFill>
                  <a:srgbClr val="2F2B20"/>
                </a:solidFill>
                <a:latin typeface="Arial" charset="0"/>
                <a:ea typeface="ＭＳ Ｐゴシック"/>
              </a:rPr>
              <a:t>Get additional account info &amp; Get Posting Details</a:t>
            </a:r>
          </a:p>
        </p:txBody>
      </p:sp>
      <p:sp>
        <p:nvSpPr>
          <p:cNvPr id="73" name="Rectangle 72">
            <a:extLst>
              <a:ext uri="{FF2B5EF4-FFF2-40B4-BE49-F238E27FC236}">
                <a16:creationId xmlns:a16="http://schemas.microsoft.com/office/drawing/2014/main" id="{26781827-7958-4483-8F7D-F6406228272B}"/>
              </a:ext>
            </a:extLst>
          </p:cNvPr>
          <p:cNvSpPr/>
          <p:nvPr/>
        </p:nvSpPr>
        <p:spPr>
          <a:xfrm>
            <a:off x="9142124" y="3655106"/>
            <a:ext cx="663820" cy="1905000"/>
          </a:xfrm>
          <a:prstGeom prst="rect">
            <a:avLst/>
          </a:prstGeom>
          <a:solidFill>
            <a:srgbClr val="FFFFFF">
              <a:lumMod val="75000"/>
            </a:srgbClr>
          </a:solidFill>
          <a:ln w="25400" cap="flat" cmpd="sng" algn="ctr">
            <a:solidFill>
              <a:srgbClr val="2F2B2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1" u="none" strike="noStrike" kern="0" cap="none" spc="0" normalizeH="0" baseline="0" noProof="0" dirty="0" err="1">
                <a:ln>
                  <a:noFill/>
                </a:ln>
                <a:solidFill>
                  <a:srgbClr val="2F2B20"/>
                </a:solidFill>
                <a:effectLst/>
                <a:uLnTx/>
                <a:uFillTx/>
                <a:latin typeface="Arial" charset="0"/>
                <a:ea typeface="ＭＳ Ｐゴシック"/>
                <a:cs typeface="ＭＳ Ｐゴシック"/>
              </a:rPr>
              <a:t>OpenMax</a:t>
            </a:r>
            <a:endPar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1" u="none" strike="noStrike" kern="0" cap="none" spc="0" normalizeH="0" baseline="0" noProof="0" dirty="0">
              <a:ln>
                <a:noFill/>
              </a:ln>
              <a:solidFill>
                <a:srgbClr val="2F2B20"/>
              </a:solidFill>
              <a:effectLst/>
              <a:uLnTx/>
              <a:uFillTx/>
              <a:latin typeface="Arial" charset="0"/>
              <a:ea typeface="ＭＳ Ｐゴシック"/>
              <a:cs typeface="ＭＳ Ｐゴシック"/>
            </a:endParaRPr>
          </a:p>
        </p:txBody>
      </p:sp>
      <p:cxnSp>
        <p:nvCxnSpPr>
          <p:cNvPr id="74" name="Straight Arrow Connector 57">
            <a:extLst>
              <a:ext uri="{FF2B5EF4-FFF2-40B4-BE49-F238E27FC236}">
                <a16:creationId xmlns:a16="http://schemas.microsoft.com/office/drawing/2014/main" id="{AFC6E5F1-0C9F-4E19-8617-F6DA4D2B52E3}"/>
              </a:ext>
            </a:extLst>
          </p:cNvPr>
          <p:cNvCxnSpPr>
            <a:cxnSpLocks noChangeShapeType="1"/>
            <a:stCxn id="55" idx="3"/>
            <a:endCxn id="73" idx="1"/>
          </p:cNvCxnSpPr>
          <p:nvPr/>
        </p:nvCxnSpPr>
        <p:spPr bwMode="auto">
          <a:xfrm flipV="1">
            <a:off x="8957487" y="4607607"/>
            <a:ext cx="184638" cy="9525"/>
          </a:xfrm>
          <a:prstGeom prst="straightConnector1">
            <a:avLst/>
          </a:prstGeom>
          <a:noFill/>
          <a:ln w="9525" algn="ctr">
            <a:solidFill>
              <a:srgbClr val="2F2B20"/>
            </a:solidFill>
            <a:round/>
            <a:headEnd/>
            <a:tailEnd type="arrow" w="med" len="med"/>
          </a:ln>
        </p:spPr>
      </p:cxnSp>
      <p:cxnSp>
        <p:nvCxnSpPr>
          <p:cNvPr id="75" name="Straight Arrow Connector 59">
            <a:extLst>
              <a:ext uri="{FF2B5EF4-FFF2-40B4-BE49-F238E27FC236}">
                <a16:creationId xmlns:a16="http://schemas.microsoft.com/office/drawing/2014/main" id="{AB520C21-BF98-4F28-8BC3-DF2D64FF5E66}"/>
              </a:ext>
            </a:extLst>
          </p:cNvPr>
          <p:cNvCxnSpPr>
            <a:cxnSpLocks noChangeShapeType="1"/>
            <a:stCxn id="73" idx="3"/>
            <a:endCxn id="50" idx="1"/>
          </p:cNvCxnSpPr>
          <p:nvPr/>
        </p:nvCxnSpPr>
        <p:spPr bwMode="auto">
          <a:xfrm>
            <a:off x="9805944" y="4607606"/>
            <a:ext cx="149470" cy="4763"/>
          </a:xfrm>
          <a:prstGeom prst="straightConnector1">
            <a:avLst/>
          </a:prstGeom>
          <a:noFill/>
          <a:ln w="9525" algn="ctr">
            <a:solidFill>
              <a:srgbClr val="2F2B20"/>
            </a:solidFill>
            <a:round/>
            <a:headEnd/>
            <a:tailEnd type="arrow" w="med" len="med"/>
          </a:ln>
        </p:spPr>
      </p:cxnSp>
      <p:sp>
        <p:nvSpPr>
          <p:cNvPr id="76" name="Heptagon 75">
            <a:extLst>
              <a:ext uri="{FF2B5EF4-FFF2-40B4-BE49-F238E27FC236}">
                <a16:creationId xmlns:a16="http://schemas.microsoft.com/office/drawing/2014/main" id="{7447B2EE-21CF-431F-8164-17A8B673050B}"/>
              </a:ext>
            </a:extLst>
          </p:cNvPr>
          <p:cNvSpPr/>
          <p:nvPr/>
        </p:nvSpPr>
        <p:spPr bwMode="auto">
          <a:xfrm>
            <a:off x="2166894" y="4869544"/>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1</a:t>
            </a:r>
          </a:p>
        </p:txBody>
      </p:sp>
      <p:sp>
        <p:nvSpPr>
          <p:cNvPr id="77" name="Heptagon 76">
            <a:extLst>
              <a:ext uri="{FF2B5EF4-FFF2-40B4-BE49-F238E27FC236}">
                <a16:creationId xmlns:a16="http://schemas.microsoft.com/office/drawing/2014/main" id="{D103009B-2712-4F18-BC6D-F876F8686329}"/>
              </a:ext>
            </a:extLst>
          </p:cNvPr>
          <p:cNvSpPr/>
          <p:nvPr/>
        </p:nvSpPr>
        <p:spPr bwMode="auto">
          <a:xfrm>
            <a:off x="2185945" y="3043919"/>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2</a:t>
            </a:r>
          </a:p>
        </p:txBody>
      </p:sp>
      <p:sp>
        <p:nvSpPr>
          <p:cNvPr id="78" name="Heptagon 77">
            <a:extLst>
              <a:ext uri="{FF2B5EF4-FFF2-40B4-BE49-F238E27FC236}">
                <a16:creationId xmlns:a16="http://schemas.microsoft.com/office/drawing/2014/main" id="{A8D9DB5F-5022-4802-89C8-5B6677419DCC}"/>
              </a:ext>
            </a:extLst>
          </p:cNvPr>
          <p:cNvSpPr/>
          <p:nvPr/>
        </p:nvSpPr>
        <p:spPr bwMode="auto">
          <a:xfrm>
            <a:off x="3963456" y="2729594"/>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3</a:t>
            </a:r>
          </a:p>
        </p:txBody>
      </p:sp>
      <p:sp>
        <p:nvSpPr>
          <p:cNvPr id="79" name="Heptagon 78">
            <a:extLst>
              <a:ext uri="{FF2B5EF4-FFF2-40B4-BE49-F238E27FC236}">
                <a16:creationId xmlns:a16="http://schemas.microsoft.com/office/drawing/2014/main" id="{DB8C79C6-E656-4562-BE34-96878D67E49C}"/>
              </a:ext>
            </a:extLst>
          </p:cNvPr>
          <p:cNvSpPr/>
          <p:nvPr/>
        </p:nvSpPr>
        <p:spPr bwMode="auto">
          <a:xfrm>
            <a:off x="6102917" y="1873931"/>
            <a:ext cx="301869" cy="319088"/>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4</a:t>
            </a:r>
          </a:p>
        </p:txBody>
      </p:sp>
      <p:sp>
        <p:nvSpPr>
          <p:cNvPr id="80" name="Heptagon 79">
            <a:extLst>
              <a:ext uri="{FF2B5EF4-FFF2-40B4-BE49-F238E27FC236}">
                <a16:creationId xmlns:a16="http://schemas.microsoft.com/office/drawing/2014/main" id="{C6CDD224-353A-4DBE-9958-C014F89517FD}"/>
              </a:ext>
            </a:extLst>
          </p:cNvPr>
          <p:cNvSpPr/>
          <p:nvPr/>
        </p:nvSpPr>
        <p:spPr bwMode="auto">
          <a:xfrm>
            <a:off x="8066533" y="1910445"/>
            <a:ext cx="301869" cy="319087"/>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5</a:t>
            </a:r>
          </a:p>
        </p:txBody>
      </p:sp>
      <p:sp>
        <p:nvSpPr>
          <p:cNvPr id="81" name="Heptagon 80">
            <a:extLst>
              <a:ext uri="{FF2B5EF4-FFF2-40B4-BE49-F238E27FC236}">
                <a16:creationId xmlns:a16="http://schemas.microsoft.com/office/drawing/2014/main" id="{7C2702B1-550D-4E8A-9153-6F6314CA4DDC}"/>
              </a:ext>
            </a:extLst>
          </p:cNvPr>
          <p:cNvSpPr/>
          <p:nvPr/>
        </p:nvSpPr>
        <p:spPr bwMode="auto">
          <a:xfrm>
            <a:off x="7070071" y="2959781"/>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6</a:t>
            </a:r>
          </a:p>
        </p:txBody>
      </p:sp>
      <p:sp>
        <p:nvSpPr>
          <p:cNvPr id="82" name="Heptagon 81">
            <a:extLst>
              <a:ext uri="{FF2B5EF4-FFF2-40B4-BE49-F238E27FC236}">
                <a16:creationId xmlns:a16="http://schemas.microsoft.com/office/drawing/2014/main" id="{BA755734-9999-4285-9390-B2093AD2164B}"/>
              </a:ext>
            </a:extLst>
          </p:cNvPr>
          <p:cNvSpPr/>
          <p:nvPr/>
        </p:nvSpPr>
        <p:spPr bwMode="auto">
          <a:xfrm>
            <a:off x="8037225" y="4250419"/>
            <a:ext cx="301869" cy="317500"/>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7</a:t>
            </a:r>
          </a:p>
        </p:txBody>
      </p:sp>
      <p:sp>
        <p:nvSpPr>
          <p:cNvPr id="83" name="Heptagon 82">
            <a:extLst>
              <a:ext uri="{FF2B5EF4-FFF2-40B4-BE49-F238E27FC236}">
                <a16:creationId xmlns:a16="http://schemas.microsoft.com/office/drawing/2014/main" id="{4AE9E150-2117-4818-ABF9-73B954787628}"/>
              </a:ext>
            </a:extLst>
          </p:cNvPr>
          <p:cNvSpPr/>
          <p:nvPr/>
        </p:nvSpPr>
        <p:spPr bwMode="auto">
          <a:xfrm>
            <a:off x="6094125" y="4309156"/>
            <a:ext cx="301869" cy="319088"/>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8</a:t>
            </a:r>
          </a:p>
        </p:txBody>
      </p:sp>
      <p:sp>
        <p:nvSpPr>
          <p:cNvPr id="84" name="Heptagon 83">
            <a:extLst>
              <a:ext uri="{FF2B5EF4-FFF2-40B4-BE49-F238E27FC236}">
                <a16:creationId xmlns:a16="http://schemas.microsoft.com/office/drawing/2014/main" id="{488D6201-9E24-4935-8DB8-4D44D1F7BFA8}"/>
              </a:ext>
            </a:extLst>
          </p:cNvPr>
          <p:cNvSpPr/>
          <p:nvPr/>
        </p:nvSpPr>
        <p:spPr bwMode="auto">
          <a:xfrm>
            <a:off x="3220506" y="4293281"/>
            <a:ext cx="301869" cy="319088"/>
          </a:xfrm>
          <a:prstGeom prst="heptagon">
            <a:avLst/>
          </a:prstGeom>
          <a:solidFill>
            <a:srgbClr val="FFFF00"/>
          </a:solidFill>
          <a:ln w="9525" cap="flat" cmpd="sng" algn="ctr">
            <a:solidFill>
              <a:srgbClr val="2F2B20"/>
            </a:solidFill>
            <a:prstDash val="solid"/>
            <a:round/>
            <a:headEnd type="none" w="med" len="med"/>
            <a:tailEnd type="none" w="med" len="med"/>
          </a:ln>
          <a:effectLst/>
        </p:spPr>
        <p:txBody>
          <a:bodyPr lIns="0" tIns="0" rIns="0" bIns="0" anchor="ctr" anchorCtr="1"/>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none" strike="noStrike" kern="0" cap="none" spc="0" normalizeH="0" baseline="0" noProof="0" dirty="0">
                <a:ln>
                  <a:noFill/>
                </a:ln>
                <a:solidFill>
                  <a:srgbClr val="2F2B20"/>
                </a:solidFill>
                <a:effectLst/>
                <a:uLnTx/>
                <a:uFillTx/>
                <a:latin typeface="Arial" charset="0"/>
                <a:ea typeface="ＭＳ Ｐゴシック" pitchFamily="1" charset="-128"/>
                <a:cs typeface="ＭＳ Ｐゴシック"/>
              </a:rPr>
              <a:t>9</a:t>
            </a:r>
          </a:p>
        </p:txBody>
      </p:sp>
      <p:sp>
        <p:nvSpPr>
          <p:cNvPr id="85" name="TextBox 89">
            <a:extLst>
              <a:ext uri="{FF2B5EF4-FFF2-40B4-BE49-F238E27FC236}">
                <a16:creationId xmlns:a16="http://schemas.microsoft.com/office/drawing/2014/main" id="{1858276B-BDAA-413A-834A-49BADE1B43DD}"/>
              </a:ext>
            </a:extLst>
          </p:cNvPr>
          <p:cNvSpPr txBox="1">
            <a:spLocks noChangeArrowheads="1"/>
          </p:cNvSpPr>
          <p:nvPr/>
        </p:nvSpPr>
        <p:spPr bwMode="auto">
          <a:xfrm>
            <a:off x="7990332" y="1565957"/>
            <a:ext cx="533400" cy="307975"/>
          </a:xfrm>
          <a:prstGeom prst="rect">
            <a:avLst/>
          </a:prstGeom>
          <a:noFill/>
          <a:ln w="9525">
            <a:noFill/>
            <a:miter lim="800000"/>
            <a:headEnd/>
            <a:tailEnd/>
          </a:ln>
        </p:spPr>
        <p:txBody>
          <a:bodyPr>
            <a:spAutoFit/>
          </a:bodyPr>
          <a:lstStyle/>
          <a:p>
            <a:pPr fontAlgn="base">
              <a:spcBef>
                <a:spcPct val="0"/>
              </a:spcBef>
              <a:spcAft>
                <a:spcPct val="0"/>
              </a:spcAft>
            </a:pPr>
            <a:r>
              <a:rPr lang="en-GB" sz="1400">
                <a:solidFill>
                  <a:srgbClr val="2F2B20"/>
                </a:solidFill>
                <a:latin typeface="Arial" charset="0"/>
                <a:ea typeface="ＭＳ Ｐゴシック"/>
              </a:rPr>
              <a:t>http</a:t>
            </a:r>
          </a:p>
        </p:txBody>
      </p:sp>
      <p:cxnSp>
        <p:nvCxnSpPr>
          <p:cNvPr id="86" name="Straight Connector 67">
            <a:extLst>
              <a:ext uri="{FF2B5EF4-FFF2-40B4-BE49-F238E27FC236}">
                <a16:creationId xmlns:a16="http://schemas.microsoft.com/office/drawing/2014/main" id="{6009FFDE-E50C-47C9-B233-43D1B42A91BA}"/>
              </a:ext>
            </a:extLst>
          </p:cNvPr>
          <p:cNvCxnSpPr>
            <a:cxnSpLocks noChangeShapeType="1"/>
            <a:stCxn id="68" idx="3"/>
          </p:cNvCxnSpPr>
          <p:nvPr/>
        </p:nvCxnSpPr>
        <p:spPr bwMode="auto">
          <a:xfrm flipV="1">
            <a:off x="7965422" y="4074206"/>
            <a:ext cx="429357" cy="20638"/>
          </a:xfrm>
          <a:prstGeom prst="line">
            <a:avLst/>
          </a:prstGeom>
          <a:noFill/>
          <a:ln w="9525" algn="ctr">
            <a:solidFill>
              <a:srgbClr val="2F2B20"/>
            </a:solidFill>
            <a:round/>
            <a:headEnd/>
            <a:tailEnd/>
          </a:ln>
        </p:spPr>
      </p:cxnSp>
      <p:sp>
        <p:nvSpPr>
          <p:cNvPr id="2" name="Title 1">
            <a:extLst>
              <a:ext uri="{FF2B5EF4-FFF2-40B4-BE49-F238E27FC236}">
                <a16:creationId xmlns:a16="http://schemas.microsoft.com/office/drawing/2014/main" id="{571F0238-FBDE-46E5-A305-C730388BFA21}"/>
              </a:ext>
            </a:extLst>
          </p:cNvPr>
          <p:cNvSpPr>
            <a:spLocks noGrp="1"/>
          </p:cNvSpPr>
          <p:nvPr>
            <p:ph type="title"/>
          </p:nvPr>
        </p:nvSpPr>
        <p:spPr/>
        <p:txBody>
          <a:bodyPr/>
          <a:lstStyle/>
          <a:p>
            <a:r>
              <a:rPr lang="en-GB" dirty="0">
                <a:latin typeface="Cambria"/>
                <a:ea typeface="ＭＳ Ｐゴシック" charset="-128"/>
              </a:rPr>
              <a:t>Account Posting Service - Online</a:t>
            </a:r>
            <a:endParaRPr lang="en-US" dirty="0"/>
          </a:p>
        </p:txBody>
      </p:sp>
    </p:spTree>
    <p:extLst>
      <p:ext uri="{BB962C8B-B14F-4D97-AF65-F5344CB8AC3E}">
        <p14:creationId xmlns:p14="http://schemas.microsoft.com/office/powerpoint/2010/main" val="21189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BC891A-F11A-4930-A6BB-A7F4A24C51EB}"/>
              </a:ext>
            </a:extLst>
          </p:cNvPr>
          <p:cNvSpPr/>
          <p:nvPr/>
        </p:nvSpPr>
        <p:spPr>
          <a:xfrm>
            <a:off x="120073" y="110835"/>
            <a:ext cx="11933381" cy="6631709"/>
          </a:xfrm>
          <a:prstGeom prst="rect">
            <a:avLst/>
          </a:prstGeom>
          <a:noFill/>
          <a:ln w="63500">
            <a:solidFill>
              <a:srgbClr val="2E73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87002F29-7BC5-4802-B425-AEC887A83EE0}"/>
              </a:ext>
            </a:extLst>
          </p:cNvPr>
          <p:cNvSpPr txBox="1">
            <a:spLocks/>
          </p:cNvSpPr>
          <p:nvPr/>
        </p:nvSpPr>
        <p:spPr>
          <a:xfrm>
            <a:off x="457200" y="457200"/>
            <a:ext cx="7620000" cy="9604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4400" dirty="0">
              <a:latin typeface="Cambria" panose="02040503050406030204" pitchFamily="18" charset="0"/>
            </a:endParaRPr>
          </a:p>
        </p:txBody>
      </p:sp>
      <p:sp>
        <p:nvSpPr>
          <p:cNvPr id="5" name="Content Placeholder 2">
            <a:extLst>
              <a:ext uri="{FF2B5EF4-FFF2-40B4-BE49-F238E27FC236}">
                <a16:creationId xmlns:a16="http://schemas.microsoft.com/office/drawing/2014/main" id="{4BFB61B4-D004-4E9F-B1D7-27BD6D4C10C0}"/>
              </a:ext>
            </a:extLst>
          </p:cNvPr>
          <p:cNvSpPr txBox="1">
            <a:spLocks/>
          </p:cNvSpPr>
          <p:nvPr/>
        </p:nvSpPr>
        <p:spPr>
          <a:xfrm>
            <a:off x="457199" y="1600200"/>
            <a:ext cx="10983951" cy="4800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solidFill>
                  <a:srgbClr val="FF0000"/>
                </a:solidFill>
              </a:rPr>
              <a:t>CHAPS</a:t>
            </a:r>
          </a:p>
          <a:p>
            <a:pPr marL="800100" lvl="1" indent="-342900" algn="l">
              <a:buFont typeface="Arial" panose="020B0604020202020204" pitchFamily="34" charset="0"/>
              <a:buChar char="•"/>
            </a:pPr>
            <a:r>
              <a:rPr lang="en-GB" sz="2400" dirty="0"/>
              <a:t>There are around 1.1 million CHAPS payment of value approx. £630Bn on an average per month.</a:t>
            </a:r>
          </a:p>
          <a:p>
            <a:pPr marL="342900" indent="-342900" algn="l">
              <a:buFont typeface="Arial" panose="020B0604020202020204" pitchFamily="34" charset="0"/>
              <a:buChar char="•"/>
            </a:pPr>
            <a:r>
              <a:rPr lang="en-GB" dirty="0"/>
              <a:t>RTGS</a:t>
            </a:r>
          </a:p>
          <a:p>
            <a:pPr marL="800100" lvl="1" indent="-342900" algn="l">
              <a:buFont typeface="Arial" panose="020B0604020202020204" pitchFamily="34" charset="0"/>
              <a:buChar char="•"/>
            </a:pPr>
            <a:r>
              <a:rPr lang="en-GB" sz="2400" dirty="0"/>
              <a:t>BACS</a:t>
            </a:r>
          </a:p>
          <a:p>
            <a:pPr marL="800100" lvl="1" indent="-342900" algn="l">
              <a:buFont typeface="Arial" panose="020B0604020202020204" pitchFamily="34" charset="0"/>
              <a:buChar char="•"/>
            </a:pPr>
            <a:r>
              <a:rPr lang="en-GB" sz="2400" dirty="0"/>
              <a:t>FPS</a:t>
            </a:r>
          </a:p>
          <a:p>
            <a:pPr marL="800100" lvl="1" indent="-342900" algn="l">
              <a:buFont typeface="Arial" panose="020B0604020202020204" pitchFamily="34" charset="0"/>
              <a:buChar char="•"/>
            </a:pPr>
            <a:r>
              <a:rPr lang="en-GB" sz="2400" dirty="0">
                <a:solidFill>
                  <a:srgbClr val="FF0000"/>
                </a:solidFill>
              </a:rPr>
              <a:t>ICS</a:t>
            </a:r>
          </a:p>
          <a:p>
            <a:pPr marL="342900" indent="-342900" algn="l">
              <a:buFont typeface="Arial" panose="020B0604020202020204" pitchFamily="34" charset="0"/>
              <a:buChar char="•"/>
            </a:pPr>
            <a:r>
              <a:rPr lang="en-GB" dirty="0">
                <a:solidFill>
                  <a:srgbClr val="FF0000"/>
                </a:solidFill>
              </a:rPr>
              <a:t>International</a:t>
            </a:r>
          </a:p>
        </p:txBody>
      </p:sp>
      <p:sp>
        <p:nvSpPr>
          <p:cNvPr id="2" name="Title 1">
            <a:extLst>
              <a:ext uri="{FF2B5EF4-FFF2-40B4-BE49-F238E27FC236}">
                <a16:creationId xmlns:a16="http://schemas.microsoft.com/office/drawing/2014/main" id="{7A6281CB-5D71-41C9-825A-D62ECC27C27D}"/>
              </a:ext>
            </a:extLst>
          </p:cNvPr>
          <p:cNvSpPr>
            <a:spLocks noGrp="1"/>
          </p:cNvSpPr>
          <p:nvPr>
            <p:ph type="title"/>
          </p:nvPr>
        </p:nvSpPr>
        <p:spPr/>
        <p:txBody>
          <a:bodyPr/>
          <a:lstStyle/>
          <a:p>
            <a:r>
              <a:rPr lang="en-GB" dirty="0">
                <a:latin typeface="Cambria" panose="02040503050406030204" pitchFamily="18" charset="0"/>
              </a:rPr>
              <a:t>Payments - UK</a:t>
            </a:r>
            <a:endParaRPr lang="en-US" dirty="0"/>
          </a:p>
        </p:txBody>
      </p:sp>
    </p:spTree>
    <p:extLst>
      <p:ext uri="{BB962C8B-B14F-4D97-AF65-F5344CB8AC3E}">
        <p14:creationId xmlns:p14="http://schemas.microsoft.com/office/powerpoint/2010/main" val="1159850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7129</TotalTime>
  <Words>762</Words>
  <Application>Microsoft Office PowerPoint</Application>
  <PresentationFormat>Widescreen</PresentationFormat>
  <Paragraphs>256</Paragraphs>
  <Slides>19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ＭＳ Ｐゴシック</vt:lpstr>
      <vt:lpstr>Arial</vt:lpstr>
      <vt:lpstr>Calibri</vt:lpstr>
      <vt:lpstr>Calibri Light</vt:lpstr>
      <vt:lpstr>Cambria</vt:lpstr>
      <vt:lpstr>Symbol</vt:lpstr>
      <vt:lpstr>Times New Roman</vt:lpstr>
      <vt:lpstr>Wingdings</vt:lpstr>
      <vt:lpstr>Office Theme</vt:lpstr>
      <vt:lpstr>think-cell Slide</vt:lpstr>
      <vt:lpstr>Accounting Hub  An Overview</vt:lpstr>
      <vt:lpstr>Agenda</vt:lpstr>
      <vt:lpstr>What is the Accounting Hub?</vt:lpstr>
      <vt:lpstr>Architecture Pattern</vt:lpstr>
      <vt:lpstr>Overview Diagram</vt:lpstr>
      <vt:lpstr>Platform Features</vt:lpstr>
      <vt:lpstr>Accounting Hub Benefits</vt:lpstr>
      <vt:lpstr>Account Posting Service - Online</vt:lpstr>
      <vt:lpstr>Payments - UK</vt:lpstr>
      <vt:lpstr>Payments Systems - Utopia</vt:lpstr>
      <vt:lpstr>Payments Systems - Reality</vt:lpstr>
      <vt:lpstr>Payments Systems - Vision</vt:lpstr>
      <vt:lpstr>TMH &amp; ACH In Action</vt:lpstr>
      <vt:lpstr>Complex Accounting Model</vt:lpstr>
      <vt:lpstr>PowerPoint Presentation</vt:lpstr>
      <vt:lpstr>Deliveries and Way Forward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India CIC</dc:title>
  <dc:creator>DAYANAND THEJASVI</dc:creator>
  <cp:lastModifiedBy>SHISHIR Narain</cp:lastModifiedBy>
  <cp:revision>200</cp:revision>
  <dcterms:created xsi:type="dcterms:W3CDTF">2018-03-27T10:24:51Z</dcterms:created>
  <dcterms:modified xsi:type="dcterms:W3CDTF">2018-07-12T21:03:48Z</dcterms:modified>
</cp:coreProperties>
</file>