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4"/>
  </p:sldMasterIdLst>
  <p:notesMasterIdLst>
    <p:notesMasterId r:id="rId24"/>
  </p:notesMasterIdLst>
  <p:handoutMasterIdLst>
    <p:handoutMasterId r:id="rId25"/>
  </p:handoutMasterIdLst>
  <p:sldIdLst>
    <p:sldId id="256" r:id="rId5"/>
    <p:sldId id="257" r:id="rId6"/>
    <p:sldId id="258" r:id="rId7"/>
    <p:sldId id="270" r:id="rId8"/>
    <p:sldId id="271" r:id="rId9"/>
    <p:sldId id="261" r:id="rId10"/>
    <p:sldId id="281" r:id="rId11"/>
    <p:sldId id="263" r:id="rId12"/>
    <p:sldId id="262" r:id="rId13"/>
    <p:sldId id="266" r:id="rId14"/>
    <p:sldId id="268" r:id="rId15"/>
    <p:sldId id="264" r:id="rId16"/>
    <p:sldId id="265" r:id="rId17"/>
    <p:sldId id="280" r:id="rId18"/>
    <p:sldId id="278" r:id="rId19"/>
    <p:sldId id="279" r:id="rId20"/>
    <p:sldId id="267" r:id="rId21"/>
    <p:sldId id="273" r:id="rId22"/>
    <p:sldId id="274" r:id="rId23"/>
  </p:sldIdLst>
  <p:sldSz cx="9906000" cy="6858000" type="A4"/>
  <p:notesSz cx="6797675" cy="9926638"/>
  <p:defaultTextStyle>
    <a:defPPr>
      <a:defRPr lang="en-US"/>
    </a:defPPr>
    <a:lvl1pPr algn="l" rtl="0" fontAlgn="base">
      <a:spcBef>
        <a:spcPct val="0"/>
      </a:spcBef>
      <a:spcAft>
        <a:spcPct val="0"/>
      </a:spcAft>
      <a:defRPr sz="900"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sz="900"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sz="900"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sz="900"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sz="900" kern="1200">
        <a:solidFill>
          <a:schemeClr val="tx1"/>
        </a:solidFill>
        <a:latin typeface="Arial" charset="0"/>
        <a:ea typeface="ＭＳ Ｐゴシック" pitchFamily="34" charset="-128"/>
        <a:cs typeface="+mn-cs"/>
      </a:defRPr>
    </a:lvl5pPr>
    <a:lvl6pPr marL="2286000" algn="l" defTabSz="914400" rtl="0" eaLnBrk="1" latinLnBrk="0" hangingPunct="1">
      <a:defRPr sz="900" kern="1200">
        <a:solidFill>
          <a:schemeClr val="tx1"/>
        </a:solidFill>
        <a:latin typeface="Arial" charset="0"/>
        <a:ea typeface="ＭＳ Ｐゴシック" pitchFamily="34" charset="-128"/>
        <a:cs typeface="+mn-cs"/>
      </a:defRPr>
    </a:lvl6pPr>
    <a:lvl7pPr marL="2743200" algn="l" defTabSz="914400" rtl="0" eaLnBrk="1" latinLnBrk="0" hangingPunct="1">
      <a:defRPr sz="900" kern="1200">
        <a:solidFill>
          <a:schemeClr val="tx1"/>
        </a:solidFill>
        <a:latin typeface="Arial" charset="0"/>
        <a:ea typeface="ＭＳ Ｐゴシック" pitchFamily="34" charset="-128"/>
        <a:cs typeface="+mn-cs"/>
      </a:defRPr>
    </a:lvl7pPr>
    <a:lvl8pPr marL="3200400" algn="l" defTabSz="914400" rtl="0" eaLnBrk="1" latinLnBrk="0" hangingPunct="1">
      <a:defRPr sz="900" kern="1200">
        <a:solidFill>
          <a:schemeClr val="tx1"/>
        </a:solidFill>
        <a:latin typeface="Arial" charset="0"/>
        <a:ea typeface="ＭＳ Ｐゴシック" pitchFamily="34" charset="-128"/>
        <a:cs typeface="+mn-cs"/>
      </a:defRPr>
    </a:lvl8pPr>
    <a:lvl9pPr marL="3657600" algn="l" defTabSz="914400" rtl="0" eaLnBrk="1" latinLnBrk="0" hangingPunct="1">
      <a:defRPr sz="900" kern="1200">
        <a:solidFill>
          <a:schemeClr val="tx1"/>
        </a:solidFill>
        <a:latin typeface="Arial"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3F"/>
    <a:srgbClr val="0000FF"/>
    <a:srgbClr val="FF0000"/>
    <a:srgbClr val="996633"/>
    <a:srgbClr val="990099"/>
    <a:srgbClr val="660033"/>
    <a:srgbClr val="969696"/>
    <a:srgbClr val="CAEAEE"/>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634" autoAdjust="0"/>
    <p:restoredTop sz="84155" autoAdjust="0"/>
  </p:normalViewPr>
  <p:slideViewPr>
    <p:cSldViewPr snapToGrid="0">
      <p:cViewPr>
        <p:scale>
          <a:sx n="100" d="100"/>
          <a:sy n="100" d="100"/>
        </p:scale>
        <p:origin x="-546" y="1248"/>
      </p:cViewPr>
      <p:guideLst>
        <p:guide orient="horz" pos="527"/>
        <p:guide orient="horz" pos="1207"/>
        <p:guide orient="horz" pos="3748"/>
        <p:guide orient="horz" pos="2160"/>
        <p:guide orient="horz" pos="845"/>
        <p:guide orient="horz" pos="1389"/>
        <p:guide pos="5430"/>
        <p:guide pos="516"/>
        <p:guide pos="5724"/>
        <p:guide pos="3120"/>
        <p:guide pos="762"/>
      </p:guideLst>
    </p:cSldViewPr>
  </p:slideViewPr>
  <p:outlineViewPr>
    <p:cViewPr>
      <p:scale>
        <a:sx n="33" d="100"/>
        <a:sy n="33" d="100"/>
      </p:scale>
      <p:origin x="48" y="0"/>
    </p:cViewPr>
  </p:outlineViewPr>
  <p:notesTextViewPr>
    <p:cViewPr>
      <p:scale>
        <a:sx n="100" d="100"/>
        <a:sy n="100" d="100"/>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5218" name="Rectangle 2"/>
          <p:cNvSpPr>
            <a:spLocks noGrp="1" noChangeArrowheads="1"/>
          </p:cNvSpPr>
          <p:nvPr>
            <p:ph type="hdr" sz="quarter"/>
          </p:nvPr>
        </p:nvSpPr>
        <p:spPr bwMode="auto">
          <a:xfrm>
            <a:off x="1" y="1"/>
            <a:ext cx="2946400" cy="496888"/>
          </a:xfrm>
          <a:prstGeom prst="rect">
            <a:avLst/>
          </a:prstGeom>
          <a:noFill/>
          <a:ln w="9525">
            <a:noFill/>
            <a:miter lim="800000"/>
            <a:headEnd/>
            <a:tailEnd/>
          </a:ln>
        </p:spPr>
        <p:txBody>
          <a:bodyPr vert="horz" wrap="square" lIns="92183" tIns="46091" rIns="92183" bIns="46091" numCol="1" anchor="t" anchorCtr="0" compatLnSpc="1">
            <a:prstTxWarp prst="textNoShape">
              <a:avLst/>
            </a:prstTxWarp>
          </a:bodyPr>
          <a:lstStyle>
            <a:lvl1pPr algn="l" defTabSz="922243" eaLnBrk="0" hangingPunct="0">
              <a:defRPr sz="1300" b="0">
                <a:latin typeface="Arial" charset="0"/>
                <a:ea typeface="ＭＳ Ｐゴシック"/>
                <a:cs typeface="ＭＳ Ｐゴシック"/>
              </a:defRPr>
            </a:lvl1pPr>
          </a:lstStyle>
          <a:p>
            <a:pPr>
              <a:defRPr/>
            </a:pPr>
            <a:endParaRPr lang="en-GB"/>
          </a:p>
        </p:txBody>
      </p:sp>
      <p:sp>
        <p:nvSpPr>
          <p:cNvPr id="905219" name="Rectangle 3"/>
          <p:cNvSpPr>
            <a:spLocks noGrp="1" noChangeArrowheads="1"/>
          </p:cNvSpPr>
          <p:nvPr>
            <p:ph type="dt" sz="quarter" idx="1"/>
          </p:nvPr>
        </p:nvSpPr>
        <p:spPr bwMode="auto">
          <a:xfrm>
            <a:off x="3849688" y="1"/>
            <a:ext cx="2946400" cy="496888"/>
          </a:xfrm>
          <a:prstGeom prst="rect">
            <a:avLst/>
          </a:prstGeom>
          <a:noFill/>
          <a:ln w="9525">
            <a:noFill/>
            <a:miter lim="800000"/>
            <a:headEnd/>
            <a:tailEnd/>
          </a:ln>
        </p:spPr>
        <p:txBody>
          <a:bodyPr vert="horz" wrap="square" lIns="92183" tIns="46091" rIns="92183" bIns="46091" numCol="1" anchor="t" anchorCtr="0" compatLnSpc="1">
            <a:prstTxWarp prst="textNoShape">
              <a:avLst/>
            </a:prstTxWarp>
          </a:bodyPr>
          <a:lstStyle>
            <a:lvl1pPr algn="r" defTabSz="922243" eaLnBrk="0" hangingPunct="0">
              <a:defRPr sz="1300" b="0">
                <a:latin typeface="Arial" charset="0"/>
                <a:ea typeface="ＭＳ Ｐゴシック"/>
                <a:cs typeface="ＭＳ Ｐゴシック"/>
              </a:defRPr>
            </a:lvl1pPr>
          </a:lstStyle>
          <a:p>
            <a:pPr>
              <a:defRPr/>
            </a:pPr>
            <a:endParaRPr lang="en-GB"/>
          </a:p>
        </p:txBody>
      </p:sp>
      <p:sp>
        <p:nvSpPr>
          <p:cNvPr id="905220" name="Rectangle 4"/>
          <p:cNvSpPr>
            <a:spLocks noGrp="1" noChangeArrowheads="1"/>
          </p:cNvSpPr>
          <p:nvPr>
            <p:ph type="ftr" sz="quarter" idx="2"/>
          </p:nvPr>
        </p:nvSpPr>
        <p:spPr bwMode="auto">
          <a:xfrm>
            <a:off x="1" y="9428163"/>
            <a:ext cx="2946400" cy="496887"/>
          </a:xfrm>
          <a:prstGeom prst="rect">
            <a:avLst/>
          </a:prstGeom>
          <a:noFill/>
          <a:ln w="9525">
            <a:noFill/>
            <a:miter lim="800000"/>
            <a:headEnd/>
            <a:tailEnd/>
          </a:ln>
        </p:spPr>
        <p:txBody>
          <a:bodyPr vert="horz" wrap="square" lIns="92183" tIns="46091" rIns="92183" bIns="46091" numCol="1" anchor="b" anchorCtr="0" compatLnSpc="1">
            <a:prstTxWarp prst="textNoShape">
              <a:avLst/>
            </a:prstTxWarp>
          </a:bodyPr>
          <a:lstStyle>
            <a:lvl1pPr algn="l" defTabSz="922243" eaLnBrk="0" hangingPunct="0">
              <a:defRPr sz="1300" b="0">
                <a:latin typeface="Arial" charset="0"/>
                <a:ea typeface="ＭＳ Ｐゴシック"/>
                <a:cs typeface="ＭＳ Ｐゴシック"/>
              </a:defRPr>
            </a:lvl1pPr>
          </a:lstStyle>
          <a:p>
            <a:pPr>
              <a:defRPr/>
            </a:pPr>
            <a:endParaRPr lang="en-GB"/>
          </a:p>
        </p:txBody>
      </p:sp>
      <p:sp>
        <p:nvSpPr>
          <p:cNvPr id="905221" name="Rectangle 5"/>
          <p:cNvSpPr>
            <a:spLocks noGrp="1" noChangeArrowheads="1"/>
          </p:cNvSpPr>
          <p:nvPr>
            <p:ph type="sldNum" sz="quarter" idx="3"/>
          </p:nvPr>
        </p:nvSpPr>
        <p:spPr bwMode="auto">
          <a:xfrm>
            <a:off x="3849688" y="9428163"/>
            <a:ext cx="2946400" cy="496887"/>
          </a:xfrm>
          <a:prstGeom prst="rect">
            <a:avLst/>
          </a:prstGeom>
          <a:noFill/>
          <a:ln w="9525">
            <a:noFill/>
            <a:miter lim="800000"/>
            <a:headEnd/>
            <a:tailEnd/>
          </a:ln>
        </p:spPr>
        <p:txBody>
          <a:bodyPr vert="horz" wrap="square" lIns="92183" tIns="46091" rIns="92183" bIns="46091" numCol="1" anchor="b" anchorCtr="0" compatLnSpc="1">
            <a:prstTxWarp prst="textNoShape">
              <a:avLst/>
            </a:prstTxWarp>
          </a:bodyPr>
          <a:lstStyle>
            <a:lvl1pPr algn="r" defTabSz="922243" eaLnBrk="0" hangingPunct="0">
              <a:defRPr sz="1300" b="0">
                <a:latin typeface="Arial" charset="0"/>
                <a:ea typeface="ＭＳ Ｐゴシック"/>
                <a:cs typeface="ＭＳ Ｐゴシック"/>
              </a:defRPr>
            </a:lvl1pPr>
          </a:lstStyle>
          <a:p>
            <a:pPr>
              <a:defRPr/>
            </a:pPr>
            <a:fld id="{EC785D5A-AAC0-4CCC-8F2A-CF00285B4479}" type="slidenum">
              <a:rPr lang="en-GB"/>
              <a:pPr>
                <a:defRPr/>
              </a:pPr>
              <a:t>‹#›</a:t>
            </a:fld>
            <a:endParaRPr lang="en-GB"/>
          </a:p>
        </p:txBody>
      </p:sp>
    </p:spTree>
    <p:extLst>
      <p:ext uri="{BB962C8B-B14F-4D97-AF65-F5344CB8AC3E}">
        <p14:creationId xmlns:p14="http://schemas.microsoft.com/office/powerpoint/2010/main" val="14020382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1" y="1"/>
            <a:ext cx="2946400" cy="496888"/>
          </a:xfrm>
          <a:prstGeom prst="rect">
            <a:avLst/>
          </a:prstGeom>
          <a:noFill/>
          <a:ln w="9525">
            <a:noFill/>
            <a:miter lim="800000"/>
            <a:headEnd/>
            <a:tailEnd/>
          </a:ln>
        </p:spPr>
        <p:txBody>
          <a:bodyPr vert="horz" wrap="square" lIns="92183" tIns="46091" rIns="92183" bIns="46091" numCol="1" anchor="t" anchorCtr="0" compatLnSpc="1">
            <a:prstTxWarp prst="textNoShape">
              <a:avLst/>
            </a:prstTxWarp>
          </a:bodyPr>
          <a:lstStyle>
            <a:lvl1pPr algn="l" defTabSz="922243" eaLnBrk="0" hangingPunct="0">
              <a:defRPr sz="1300" b="0">
                <a:latin typeface="Arial" charset="0"/>
                <a:ea typeface="ＭＳ Ｐゴシック"/>
                <a:cs typeface="ＭＳ Ｐゴシック"/>
              </a:defRPr>
            </a:lvl1pPr>
          </a:lstStyle>
          <a:p>
            <a:pPr>
              <a:defRPr/>
            </a:pPr>
            <a:endParaRPr lang="en-GB"/>
          </a:p>
        </p:txBody>
      </p:sp>
      <p:sp>
        <p:nvSpPr>
          <p:cNvPr id="5123" name="Rectangle 3"/>
          <p:cNvSpPr>
            <a:spLocks noGrp="1" noChangeArrowheads="1"/>
          </p:cNvSpPr>
          <p:nvPr>
            <p:ph type="dt" idx="1"/>
          </p:nvPr>
        </p:nvSpPr>
        <p:spPr bwMode="auto">
          <a:xfrm>
            <a:off x="3851275" y="1"/>
            <a:ext cx="2946400" cy="496888"/>
          </a:xfrm>
          <a:prstGeom prst="rect">
            <a:avLst/>
          </a:prstGeom>
          <a:noFill/>
          <a:ln w="9525">
            <a:noFill/>
            <a:miter lim="800000"/>
            <a:headEnd/>
            <a:tailEnd/>
          </a:ln>
        </p:spPr>
        <p:txBody>
          <a:bodyPr vert="horz" wrap="square" lIns="92183" tIns="46091" rIns="92183" bIns="46091" numCol="1" anchor="t" anchorCtr="0" compatLnSpc="1">
            <a:prstTxWarp prst="textNoShape">
              <a:avLst/>
            </a:prstTxWarp>
          </a:bodyPr>
          <a:lstStyle>
            <a:lvl1pPr algn="r" defTabSz="922243" eaLnBrk="0" hangingPunct="0">
              <a:defRPr sz="1300" b="0">
                <a:latin typeface="Arial" charset="0"/>
                <a:ea typeface="ＭＳ Ｐゴシック"/>
                <a:cs typeface="ＭＳ Ｐゴシック"/>
              </a:defRPr>
            </a:lvl1pPr>
          </a:lstStyle>
          <a:p>
            <a:pPr>
              <a:defRPr/>
            </a:pPr>
            <a:endParaRPr lang="en-GB"/>
          </a:p>
        </p:txBody>
      </p:sp>
      <p:sp>
        <p:nvSpPr>
          <p:cNvPr id="4100" name="Rectangle 4"/>
          <p:cNvSpPr>
            <a:spLocks noGrp="1" noRot="1" noChangeAspect="1" noChangeArrowheads="1" noTextEdit="1"/>
          </p:cNvSpPr>
          <p:nvPr>
            <p:ph type="sldImg" idx="2"/>
          </p:nvPr>
        </p:nvSpPr>
        <p:spPr bwMode="auto">
          <a:xfrm>
            <a:off x="709613" y="744538"/>
            <a:ext cx="5376862" cy="3722687"/>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906464" y="4714876"/>
            <a:ext cx="4984750" cy="4467225"/>
          </a:xfrm>
          <a:prstGeom prst="rect">
            <a:avLst/>
          </a:prstGeom>
          <a:noFill/>
          <a:ln w="9525">
            <a:noFill/>
            <a:miter lim="800000"/>
            <a:headEnd/>
            <a:tailEnd/>
          </a:ln>
        </p:spPr>
        <p:txBody>
          <a:bodyPr vert="horz" wrap="square" lIns="92183" tIns="46091" rIns="92183" bIns="4609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6" name="Rectangle 6"/>
          <p:cNvSpPr>
            <a:spLocks noGrp="1" noChangeArrowheads="1"/>
          </p:cNvSpPr>
          <p:nvPr>
            <p:ph type="ftr" sz="quarter" idx="4"/>
          </p:nvPr>
        </p:nvSpPr>
        <p:spPr bwMode="auto">
          <a:xfrm>
            <a:off x="1" y="9429750"/>
            <a:ext cx="2946400" cy="496888"/>
          </a:xfrm>
          <a:prstGeom prst="rect">
            <a:avLst/>
          </a:prstGeom>
          <a:noFill/>
          <a:ln w="9525">
            <a:noFill/>
            <a:miter lim="800000"/>
            <a:headEnd/>
            <a:tailEnd/>
          </a:ln>
        </p:spPr>
        <p:txBody>
          <a:bodyPr vert="horz" wrap="square" lIns="92183" tIns="46091" rIns="92183" bIns="46091" numCol="1" anchor="b" anchorCtr="0" compatLnSpc="1">
            <a:prstTxWarp prst="textNoShape">
              <a:avLst/>
            </a:prstTxWarp>
          </a:bodyPr>
          <a:lstStyle>
            <a:lvl1pPr algn="l" defTabSz="922243" eaLnBrk="0" hangingPunct="0">
              <a:defRPr sz="1300" b="0">
                <a:latin typeface="Arial" charset="0"/>
                <a:ea typeface="ＭＳ Ｐゴシック"/>
                <a:cs typeface="ＭＳ Ｐゴシック"/>
              </a:defRPr>
            </a:lvl1pPr>
          </a:lstStyle>
          <a:p>
            <a:pPr>
              <a:defRPr/>
            </a:pPr>
            <a:endParaRPr lang="en-GB"/>
          </a:p>
        </p:txBody>
      </p:sp>
      <p:sp>
        <p:nvSpPr>
          <p:cNvPr id="5127" name="Rectangle 7"/>
          <p:cNvSpPr>
            <a:spLocks noGrp="1" noChangeArrowheads="1"/>
          </p:cNvSpPr>
          <p:nvPr>
            <p:ph type="sldNum" sz="quarter" idx="5"/>
          </p:nvPr>
        </p:nvSpPr>
        <p:spPr bwMode="auto">
          <a:xfrm>
            <a:off x="3851275" y="9429750"/>
            <a:ext cx="2946400" cy="496888"/>
          </a:xfrm>
          <a:prstGeom prst="rect">
            <a:avLst/>
          </a:prstGeom>
          <a:noFill/>
          <a:ln w="9525">
            <a:noFill/>
            <a:miter lim="800000"/>
            <a:headEnd/>
            <a:tailEnd/>
          </a:ln>
        </p:spPr>
        <p:txBody>
          <a:bodyPr vert="horz" wrap="square" lIns="92183" tIns="46091" rIns="92183" bIns="46091" numCol="1" anchor="b" anchorCtr="0" compatLnSpc="1">
            <a:prstTxWarp prst="textNoShape">
              <a:avLst/>
            </a:prstTxWarp>
          </a:bodyPr>
          <a:lstStyle>
            <a:lvl1pPr algn="r" defTabSz="922243" eaLnBrk="0" hangingPunct="0">
              <a:defRPr sz="1300" b="0">
                <a:latin typeface="Arial" charset="0"/>
                <a:ea typeface="ＭＳ Ｐゴシック"/>
                <a:cs typeface="ＭＳ Ｐゴシック"/>
              </a:defRPr>
            </a:lvl1pPr>
          </a:lstStyle>
          <a:p>
            <a:pPr>
              <a:defRPr/>
            </a:pPr>
            <a:fld id="{70BE285F-5C2E-4E8D-92C5-D54B3F7A7FE2}" type="slidenum">
              <a:rPr lang="en-US"/>
              <a:pPr>
                <a:defRPr/>
              </a:pPr>
              <a:t>‹#›</a:t>
            </a:fld>
            <a:endParaRPr lang="en-US"/>
          </a:p>
        </p:txBody>
      </p:sp>
    </p:spTree>
    <p:extLst>
      <p:ext uri="{BB962C8B-B14F-4D97-AF65-F5344CB8AC3E}">
        <p14:creationId xmlns:p14="http://schemas.microsoft.com/office/powerpoint/2010/main" val="325563687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 charset="-128"/>
        <a:cs typeface="ＭＳ Ｐゴシック"/>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 charset="-128"/>
        <a:cs typeface="ＭＳ Ｐゴシック"/>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 charset="-128"/>
        <a:cs typeface="ＭＳ Ｐゴシック"/>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 charset="-128"/>
        <a:cs typeface="ＭＳ Ｐゴシック"/>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 charset="-128"/>
        <a:cs typeface="ＭＳ Ｐゴシック"/>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What accounting</a:t>
            </a:r>
            <a:r>
              <a:rPr lang="en-GB" baseline="0" dirty="0" smtClean="0"/>
              <a:t> hub is trying to achieve with TU244</a:t>
            </a:r>
          </a:p>
          <a:p>
            <a:r>
              <a:rPr lang="en-GB" baseline="0" dirty="0" smtClean="0"/>
              <a:t>Batch processing</a:t>
            </a:r>
          </a:p>
          <a:p>
            <a:r>
              <a:rPr lang="en-GB" baseline="0" dirty="0" smtClean="0"/>
              <a:t>Posting enquiries</a:t>
            </a:r>
          </a:p>
          <a:p>
            <a:endParaRPr lang="en-GB" dirty="0"/>
          </a:p>
        </p:txBody>
      </p:sp>
      <p:sp>
        <p:nvSpPr>
          <p:cNvPr id="4" name="Slide Number Placeholder 3"/>
          <p:cNvSpPr>
            <a:spLocks noGrp="1"/>
          </p:cNvSpPr>
          <p:nvPr>
            <p:ph type="sldNum" sz="quarter" idx="10"/>
          </p:nvPr>
        </p:nvSpPr>
        <p:spPr/>
        <p:txBody>
          <a:bodyPr/>
          <a:lstStyle/>
          <a:p>
            <a:pPr>
              <a:defRPr/>
            </a:pPr>
            <a:fld id="{70BE285F-5C2E-4E8D-92C5-D54B3F7A7FE2}" type="slidenum">
              <a:rPr lang="en-US" smtClean="0"/>
              <a:pPr>
                <a:defRPr/>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LBG.png"/>
          <p:cNvPicPr>
            <a:picLocks noChangeAspect="1"/>
          </p:cNvPicPr>
          <p:nvPr userDrawn="1"/>
        </p:nvPicPr>
        <p:blipFill>
          <a:blip r:embed="rId2" cstate="print"/>
          <a:srcRect/>
          <a:stretch>
            <a:fillRect/>
          </a:stretch>
        </p:blipFill>
        <p:spPr bwMode="auto">
          <a:xfrm>
            <a:off x="8045450" y="309563"/>
            <a:ext cx="1447800" cy="1595437"/>
          </a:xfrm>
          <a:prstGeom prst="rect">
            <a:avLst/>
          </a:prstGeom>
          <a:noFill/>
          <a:ln w="9525">
            <a:noFill/>
            <a:miter lim="800000"/>
            <a:headEnd/>
            <a:tailEnd/>
          </a:ln>
        </p:spPr>
      </p:pic>
      <p:sp>
        <p:nvSpPr>
          <p:cNvPr id="143371" name="Rectangle 2"/>
          <p:cNvSpPr>
            <a:spLocks noGrp="1" noChangeArrowheads="1"/>
          </p:cNvSpPr>
          <p:nvPr>
            <p:ph type="ctrTitle"/>
          </p:nvPr>
        </p:nvSpPr>
        <p:spPr>
          <a:xfrm>
            <a:off x="1049338" y="2105025"/>
            <a:ext cx="6788150" cy="1706563"/>
          </a:xfrm>
        </p:spPr>
        <p:txBody>
          <a:bodyPr lIns="0" tIns="0" rIns="0" bIns="0"/>
          <a:lstStyle>
            <a:lvl1pPr>
              <a:defRPr sz="4000">
                <a:solidFill>
                  <a:srgbClr val="00723F"/>
                </a:solidFill>
              </a:defRPr>
            </a:lvl1pPr>
          </a:lstStyle>
          <a:p>
            <a:r>
              <a:rPr lang="en-US" smtClean="0"/>
              <a:t>Click to edit Master title style</a:t>
            </a:r>
            <a:endParaRPr lang="en-GB"/>
          </a:p>
        </p:txBody>
      </p:sp>
      <p:sp>
        <p:nvSpPr>
          <p:cNvPr id="143372" name="Rectangle 3"/>
          <p:cNvSpPr>
            <a:spLocks noGrp="1" noChangeArrowheads="1"/>
          </p:cNvSpPr>
          <p:nvPr>
            <p:ph type="subTitle" idx="1"/>
          </p:nvPr>
        </p:nvSpPr>
        <p:spPr>
          <a:xfrm>
            <a:off x="1049338" y="3886200"/>
            <a:ext cx="6788150" cy="889000"/>
          </a:xfrm>
        </p:spPr>
        <p:txBody>
          <a:bodyPr lIns="0" tIns="0" rIns="0" bIns="0"/>
          <a:lstStyle>
            <a:lvl1pPr marL="0" indent="0">
              <a:spcAft>
                <a:spcPct val="0"/>
              </a:spcAft>
              <a:buFontTx/>
              <a:buNone/>
              <a:defRPr sz="2500">
                <a:solidFill>
                  <a:srgbClr val="0D0956"/>
                </a:solidFill>
              </a:defRPr>
            </a:lvl1pPr>
          </a:lstStyle>
          <a:p>
            <a:r>
              <a:rPr lang="en-US" dirty="0" smtClean="0"/>
              <a:t>Click to edit Master subtitle style</a:t>
            </a:r>
            <a:endParaRPr lang="en-GB" dirty="0"/>
          </a:p>
        </p:txBody>
      </p:sp>
    </p:spTree>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15"/>
          <p:cNvSpPr>
            <a:spLocks noGrp="1" noChangeArrowheads="1"/>
          </p:cNvSpPr>
          <p:nvPr>
            <p:ph type="sldNum" sz="quarter" idx="10"/>
          </p:nvPr>
        </p:nvSpPr>
        <p:spPr>
          <a:ln/>
        </p:spPr>
        <p:txBody>
          <a:bodyPr/>
          <a:lstStyle>
            <a:lvl1pPr>
              <a:defRPr/>
            </a:lvl1pPr>
          </a:lstStyle>
          <a:p>
            <a:pPr>
              <a:defRPr/>
            </a:pPr>
            <a:fld id="{CE1849CF-35DE-46EC-BB34-F2B58A738C15}" type="slidenum">
              <a:rPr lang="en-GB"/>
              <a:pPr>
                <a:defRPr/>
              </a:pPr>
              <a:t>‹#›</a:t>
            </a:fld>
            <a:endParaRPr lang="en-GB" dirty="0"/>
          </a:p>
        </p:txBody>
      </p:sp>
    </p:spTree>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05563" y="233363"/>
            <a:ext cx="2017712" cy="3240087"/>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347663" y="233363"/>
            <a:ext cx="5905500" cy="32400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15"/>
          <p:cNvSpPr>
            <a:spLocks noGrp="1" noChangeArrowheads="1"/>
          </p:cNvSpPr>
          <p:nvPr>
            <p:ph type="sldNum" sz="quarter" idx="10"/>
          </p:nvPr>
        </p:nvSpPr>
        <p:spPr>
          <a:ln/>
        </p:spPr>
        <p:txBody>
          <a:bodyPr/>
          <a:lstStyle>
            <a:lvl1pPr>
              <a:defRPr/>
            </a:lvl1pPr>
          </a:lstStyle>
          <a:p>
            <a:pPr>
              <a:defRPr/>
            </a:pPr>
            <a:fld id="{B2D5F203-9D92-4D97-9099-EA891D6BE005}" type="slidenum">
              <a:rPr lang="en-GB"/>
              <a:pPr>
                <a:defRPr/>
              </a:pPr>
              <a:t>‹#›</a:t>
            </a:fld>
            <a:endParaRPr lang="en-GB" dirty="0"/>
          </a:p>
        </p:txBody>
      </p:sp>
    </p:spTree>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15925" y="233363"/>
            <a:ext cx="8007350" cy="882650"/>
          </a:xfrm>
        </p:spPr>
        <p:txBody>
          <a:bodyPr/>
          <a:lstStyle/>
          <a:p>
            <a:r>
              <a:rPr lang="en-US" smtClean="0"/>
              <a:t>Click to edit Master title style</a:t>
            </a:r>
            <a:endParaRPr lang="en-GB"/>
          </a:p>
        </p:txBody>
      </p:sp>
      <p:sp>
        <p:nvSpPr>
          <p:cNvPr id="3" name="SmartArt Placeholder 2"/>
          <p:cNvSpPr>
            <a:spLocks noGrp="1"/>
          </p:cNvSpPr>
          <p:nvPr>
            <p:ph type="dgm" idx="1"/>
          </p:nvPr>
        </p:nvSpPr>
        <p:spPr>
          <a:xfrm>
            <a:off x="347663" y="1333500"/>
            <a:ext cx="8007350" cy="2139950"/>
          </a:xfrm>
        </p:spPr>
        <p:txBody>
          <a:bodyPr/>
          <a:lstStyle/>
          <a:p>
            <a:pPr lvl="0"/>
            <a:r>
              <a:rPr lang="en-US" noProof="0" dirty="0" smtClean="0"/>
              <a:t>Click icon to add </a:t>
            </a:r>
            <a:r>
              <a:rPr lang="en-US" noProof="0" dirty="0" err="1" smtClean="0"/>
              <a:t>SmartArt</a:t>
            </a:r>
            <a:r>
              <a:rPr lang="en-US" noProof="0" dirty="0" smtClean="0"/>
              <a:t> graphic</a:t>
            </a:r>
            <a:endParaRPr lang="en-GB" noProof="0" dirty="0"/>
          </a:p>
        </p:txBody>
      </p:sp>
      <p:sp>
        <p:nvSpPr>
          <p:cNvPr id="4" name="Rectangle 15"/>
          <p:cNvSpPr>
            <a:spLocks noGrp="1" noChangeArrowheads="1"/>
          </p:cNvSpPr>
          <p:nvPr>
            <p:ph type="sldNum" sz="quarter" idx="10"/>
          </p:nvPr>
        </p:nvSpPr>
        <p:spPr>
          <a:ln/>
        </p:spPr>
        <p:txBody>
          <a:bodyPr/>
          <a:lstStyle>
            <a:lvl1pPr>
              <a:defRPr/>
            </a:lvl1pPr>
          </a:lstStyle>
          <a:p>
            <a:pPr>
              <a:defRPr/>
            </a:pPr>
            <a:fld id="{AC3F48ED-6EBA-41B4-8388-140C2A66F1ED}" type="slidenum">
              <a:rPr lang="en-GB"/>
              <a:pPr>
                <a:defRPr/>
              </a:pPr>
              <a:t>‹#›</a:t>
            </a:fld>
            <a:endParaRPr lang="en-GB" dirty="0"/>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15"/>
          <p:cNvSpPr>
            <a:spLocks noGrp="1" noChangeArrowheads="1"/>
          </p:cNvSpPr>
          <p:nvPr>
            <p:ph type="sldNum" sz="quarter" idx="10"/>
          </p:nvPr>
        </p:nvSpPr>
        <p:spPr>
          <a:ln/>
        </p:spPr>
        <p:txBody>
          <a:bodyPr/>
          <a:lstStyle>
            <a:lvl1pPr>
              <a:defRPr/>
            </a:lvl1pPr>
          </a:lstStyle>
          <a:p>
            <a:pPr>
              <a:defRPr/>
            </a:pPr>
            <a:fld id="{76C1CB71-7298-4266-B595-531ED517CFF5}" type="slidenum">
              <a:rPr lang="en-GB"/>
              <a:pPr>
                <a:defRPr/>
              </a:pPr>
              <a:t>‹#›</a:t>
            </a:fld>
            <a:endParaRPr lang="en-GB" dirty="0"/>
          </a:p>
        </p:txBody>
      </p:sp>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5"/>
          <p:cNvSpPr>
            <a:spLocks noGrp="1" noChangeArrowheads="1"/>
          </p:cNvSpPr>
          <p:nvPr>
            <p:ph type="sldNum" sz="quarter" idx="10"/>
          </p:nvPr>
        </p:nvSpPr>
        <p:spPr>
          <a:ln/>
        </p:spPr>
        <p:txBody>
          <a:bodyPr/>
          <a:lstStyle>
            <a:lvl1pPr>
              <a:defRPr/>
            </a:lvl1pPr>
          </a:lstStyle>
          <a:p>
            <a:pPr>
              <a:defRPr/>
            </a:pPr>
            <a:fld id="{ECD0ED59-1F15-4087-8AAD-53BF77CA1C46}" type="slidenum">
              <a:rPr lang="en-GB"/>
              <a:pPr>
                <a:defRPr/>
              </a:pPr>
              <a:t>‹#›</a:t>
            </a:fld>
            <a:endParaRPr lang="en-GB" dirty="0"/>
          </a:p>
        </p:txBody>
      </p:sp>
    </p:spTree>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347663" y="1333500"/>
            <a:ext cx="3927475" cy="2139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427538" y="1333500"/>
            <a:ext cx="3927475" cy="2139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15"/>
          <p:cNvSpPr>
            <a:spLocks noGrp="1" noChangeArrowheads="1"/>
          </p:cNvSpPr>
          <p:nvPr>
            <p:ph type="sldNum" sz="quarter" idx="10"/>
          </p:nvPr>
        </p:nvSpPr>
        <p:spPr>
          <a:ln/>
        </p:spPr>
        <p:txBody>
          <a:bodyPr/>
          <a:lstStyle>
            <a:lvl1pPr>
              <a:defRPr/>
            </a:lvl1pPr>
          </a:lstStyle>
          <a:p>
            <a:pPr>
              <a:defRPr/>
            </a:pPr>
            <a:fld id="{636638CB-F039-4524-92E8-CD9F9E2B7BDB}" type="slidenum">
              <a:rPr lang="en-GB"/>
              <a:pPr>
                <a:defRPr/>
              </a:pPr>
              <a:t>‹#›</a:t>
            </a:fld>
            <a:endParaRPr lang="en-GB" dirty="0"/>
          </a:p>
        </p:txBody>
      </p:sp>
    </p:spTree>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15"/>
          <p:cNvSpPr>
            <a:spLocks noGrp="1" noChangeArrowheads="1"/>
          </p:cNvSpPr>
          <p:nvPr>
            <p:ph type="sldNum" sz="quarter" idx="10"/>
          </p:nvPr>
        </p:nvSpPr>
        <p:spPr>
          <a:ln/>
        </p:spPr>
        <p:txBody>
          <a:bodyPr/>
          <a:lstStyle>
            <a:lvl1pPr>
              <a:defRPr/>
            </a:lvl1pPr>
          </a:lstStyle>
          <a:p>
            <a:pPr>
              <a:defRPr/>
            </a:pPr>
            <a:fld id="{7654A43D-B0BB-4E1F-ADF3-8D1D46F4FB3E}" type="slidenum">
              <a:rPr lang="en-GB"/>
              <a:pPr>
                <a:defRPr/>
              </a:pPr>
              <a:t>‹#›</a:t>
            </a:fld>
            <a:endParaRPr lang="en-GB" dirty="0"/>
          </a:p>
        </p:txBody>
      </p:sp>
    </p:spTree>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15"/>
          <p:cNvSpPr>
            <a:spLocks noGrp="1" noChangeArrowheads="1"/>
          </p:cNvSpPr>
          <p:nvPr>
            <p:ph type="sldNum" sz="quarter" idx="10"/>
          </p:nvPr>
        </p:nvSpPr>
        <p:spPr>
          <a:ln/>
        </p:spPr>
        <p:txBody>
          <a:bodyPr/>
          <a:lstStyle>
            <a:lvl1pPr>
              <a:defRPr/>
            </a:lvl1pPr>
          </a:lstStyle>
          <a:p>
            <a:pPr>
              <a:defRPr/>
            </a:pPr>
            <a:fld id="{9D18DDD2-62D2-48B4-910E-DC889F3749C4}" type="slidenum">
              <a:rPr lang="en-GB"/>
              <a:pPr>
                <a:defRPr/>
              </a:pPr>
              <a:t>‹#›</a:t>
            </a:fld>
            <a:endParaRPr lang="en-GB" dirty="0"/>
          </a:p>
        </p:txBody>
      </p:sp>
    </p:spTree>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5"/>
          <p:cNvSpPr>
            <a:spLocks noGrp="1" noChangeArrowheads="1"/>
          </p:cNvSpPr>
          <p:nvPr>
            <p:ph type="sldNum" sz="quarter" idx="10"/>
          </p:nvPr>
        </p:nvSpPr>
        <p:spPr>
          <a:ln/>
        </p:spPr>
        <p:txBody>
          <a:bodyPr/>
          <a:lstStyle>
            <a:lvl1pPr>
              <a:defRPr/>
            </a:lvl1pPr>
          </a:lstStyle>
          <a:p>
            <a:pPr>
              <a:defRPr/>
            </a:pPr>
            <a:fld id="{F5C5426F-EE0F-451F-8A15-26C8904788F7}" type="slidenum">
              <a:rPr lang="en-GB"/>
              <a:pPr>
                <a:defRPr/>
              </a:pPr>
              <a:t>‹#›</a:t>
            </a:fld>
            <a:endParaRPr lang="en-GB" dirty="0"/>
          </a:p>
        </p:txBody>
      </p:sp>
    </p:spTree>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5"/>
          <p:cNvSpPr>
            <a:spLocks noGrp="1" noChangeArrowheads="1"/>
          </p:cNvSpPr>
          <p:nvPr>
            <p:ph type="sldNum" sz="quarter" idx="10"/>
          </p:nvPr>
        </p:nvSpPr>
        <p:spPr>
          <a:ln/>
        </p:spPr>
        <p:txBody>
          <a:bodyPr/>
          <a:lstStyle>
            <a:lvl1pPr>
              <a:defRPr/>
            </a:lvl1pPr>
          </a:lstStyle>
          <a:p>
            <a:pPr>
              <a:defRPr/>
            </a:pPr>
            <a:fld id="{6A83FFD2-2E0B-4923-8971-99CF9273FF2B}" type="slidenum">
              <a:rPr lang="en-GB"/>
              <a:pPr>
                <a:defRPr/>
              </a:pPr>
              <a:t>‹#›</a:t>
            </a:fld>
            <a:endParaRPr lang="en-GB" dirty="0"/>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GB" noProof="0" dirty="0"/>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5"/>
          <p:cNvSpPr>
            <a:spLocks noGrp="1" noChangeArrowheads="1"/>
          </p:cNvSpPr>
          <p:nvPr>
            <p:ph type="sldNum" sz="quarter" idx="10"/>
          </p:nvPr>
        </p:nvSpPr>
        <p:spPr>
          <a:ln/>
        </p:spPr>
        <p:txBody>
          <a:bodyPr/>
          <a:lstStyle>
            <a:lvl1pPr>
              <a:defRPr/>
            </a:lvl1pPr>
          </a:lstStyle>
          <a:p>
            <a:pPr>
              <a:defRPr/>
            </a:pPr>
            <a:fld id="{C6228C55-FAA3-4E59-9D0E-5751443FE513}" type="slidenum">
              <a:rPr lang="en-GB"/>
              <a:pPr>
                <a:defRPr/>
              </a:pPr>
              <a:t>‹#›</a:t>
            </a:fld>
            <a:endParaRPr lang="en-GB" dirty="0"/>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15925" y="233363"/>
            <a:ext cx="8007350" cy="882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347663" y="1333500"/>
            <a:ext cx="8007350" cy="21399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28" name="Picture 7" descr="LBG.png"/>
          <p:cNvPicPr>
            <a:picLocks noChangeAspect="1"/>
          </p:cNvPicPr>
          <p:nvPr/>
        </p:nvPicPr>
        <p:blipFill>
          <a:blip r:embed="rId14" cstate="print"/>
          <a:srcRect/>
          <a:stretch>
            <a:fillRect/>
          </a:stretch>
        </p:blipFill>
        <p:spPr bwMode="auto">
          <a:xfrm>
            <a:off x="8697913" y="355600"/>
            <a:ext cx="798512" cy="879475"/>
          </a:xfrm>
          <a:prstGeom prst="rect">
            <a:avLst/>
          </a:prstGeom>
          <a:noFill/>
          <a:ln w="9525">
            <a:noFill/>
            <a:miter lim="800000"/>
            <a:headEnd/>
            <a:tailEnd/>
          </a:ln>
        </p:spPr>
      </p:pic>
      <p:pic>
        <p:nvPicPr>
          <p:cNvPr id="1029" name="Picture 40" descr="rule"/>
          <p:cNvPicPr>
            <a:picLocks noChangeAspect="1" noChangeArrowheads="1"/>
          </p:cNvPicPr>
          <p:nvPr/>
        </p:nvPicPr>
        <p:blipFill>
          <a:blip r:embed="rId15" cstate="print"/>
          <a:srcRect/>
          <a:stretch>
            <a:fillRect/>
          </a:stretch>
        </p:blipFill>
        <p:spPr bwMode="auto">
          <a:xfrm>
            <a:off x="419100" y="1131888"/>
            <a:ext cx="7994650" cy="196850"/>
          </a:xfrm>
          <a:prstGeom prst="rect">
            <a:avLst/>
          </a:prstGeom>
          <a:noFill/>
          <a:ln w="9525">
            <a:noFill/>
            <a:miter lim="800000"/>
            <a:headEnd/>
            <a:tailEnd/>
          </a:ln>
        </p:spPr>
      </p:pic>
      <p:pic>
        <p:nvPicPr>
          <p:cNvPr id="1030" name="Picture 41" descr="rule"/>
          <p:cNvPicPr>
            <a:picLocks noChangeAspect="1" noChangeArrowheads="1"/>
          </p:cNvPicPr>
          <p:nvPr/>
        </p:nvPicPr>
        <p:blipFill>
          <a:blip r:embed="rId15" cstate="print"/>
          <a:srcRect/>
          <a:stretch>
            <a:fillRect/>
          </a:stretch>
        </p:blipFill>
        <p:spPr bwMode="auto">
          <a:xfrm>
            <a:off x="8775700" y="6516688"/>
            <a:ext cx="671513" cy="196850"/>
          </a:xfrm>
          <a:prstGeom prst="rect">
            <a:avLst/>
          </a:prstGeom>
          <a:noFill/>
          <a:ln w="9525">
            <a:noFill/>
            <a:miter lim="800000"/>
            <a:headEnd/>
            <a:tailEnd/>
          </a:ln>
        </p:spPr>
      </p:pic>
      <p:sp>
        <p:nvSpPr>
          <p:cNvPr id="1039" name="Rectangle 15"/>
          <p:cNvSpPr>
            <a:spLocks noGrp="1" noChangeArrowheads="1"/>
          </p:cNvSpPr>
          <p:nvPr>
            <p:ph type="sldNum" sz="quarter" idx="4"/>
          </p:nvPr>
        </p:nvSpPr>
        <p:spPr bwMode="auto">
          <a:xfrm>
            <a:off x="7267575" y="6686550"/>
            <a:ext cx="2184400" cy="17145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r" eaLnBrk="0" hangingPunct="0">
              <a:defRPr sz="800" b="0">
                <a:latin typeface="Arial" charset="0"/>
                <a:ea typeface="ＭＳ Ｐゴシック" pitchFamily="1" charset="-128"/>
                <a:cs typeface="+mn-cs"/>
              </a:defRPr>
            </a:lvl1pPr>
          </a:lstStyle>
          <a:p>
            <a:pPr>
              <a:defRPr/>
            </a:pPr>
            <a:fld id="{7E363E17-C1D2-48F3-A854-B93E3FC855CF}" type="slidenum">
              <a:rPr lang="en-GB"/>
              <a:pPr>
                <a:defRPr/>
              </a:pPr>
              <a:t>‹#›</a:t>
            </a:fld>
            <a:endParaRPr lang="en-GB" dirty="0"/>
          </a:p>
        </p:txBody>
      </p:sp>
    </p:spTree>
  </p:cSld>
  <p:clrMap bg1="lt1" tx1="dk1" bg2="lt2" tx2="dk2" accent1="accent1" accent2="accent2" accent3="accent3" accent4="accent4" accent5="accent5" accent6="accent6" hlink="hlink" folHlink="folHlink"/>
  <p:sldLayoutIdLst>
    <p:sldLayoutId id="2147483856"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Lst>
  <p:transition>
    <p:wipe dir="r"/>
  </p:transition>
  <p:txStyles>
    <p:titleStyle>
      <a:lvl1pPr algn="l" rtl="0" eaLnBrk="0" fontAlgn="base" hangingPunct="0">
        <a:spcBef>
          <a:spcPct val="0"/>
        </a:spcBef>
        <a:spcAft>
          <a:spcPct val="0"/>
        </a:spcAft>
        <a:defRPr sz="3000">
          <a:solidFill>
            <a:schemeClr val="bg1"/>
          </a:solidFill>
          <a:latin typeface="+mj-lt"/>
          <a:ea typeface="+mj-ea"/>
          <a:cs typeface="ＭＳ Ｐゴシック"/>
        </a:defRPr>
      </a:lvl1pPr>
      <a:lvl2pPr algn="l" rtl="0" eaLnBrk="0" fontAlgn="base" hangingPunct="0">
        <a:spcBef>
          <a:spcPct val="0"/>
        </a:spcBef>
        <a:spcAft>
          <a:spcPct val="0"/>
        </a:spcAft>
        <a:defRPr sz="3000">
          <a:solidFill>
            <a:schemeClr val="bg1"/>
          </a:solidFill>
          <a:latin typeface="Arial" charset="0"/>
          <a:ea typeface="ＭＳ Ｐゴシック" pitchFamily="1" charset="-128"/>
          <a:cs typeface="ＭＳ Ｐゴシック"/>
        </a:defRPr>
      </a:lvl2pPr>
      <a:lvl3pPr algn="l" rtl="0" eaLnBrk="0" fontAlgn="base" hangingPunct="0">
        <a:spcBef>
          <a:spcPct val="0"/>
        </a:spcBef>
        <a:spcAft>
          <a:spcPct val="0"/>
        </a:spcAft>
        <a:defRPr sz="3000">
          <a:solidFill>
            <a:schemeClr val="bg1"/>
          </a:solidFill>
          <a:latin typeface="Arial" charset="0"/>
          <a:ea typeface="ＭＳ Ｐゴシック" pitchFamily="1" charset="-128"/>
          <a:cs typeface="ＭＳ Ｐゴシック"/>
        </a:defRPr>
      </a:lvl3pPr>
      <a:lvl4pPr algn="l" rtl="0" eaLnBrk="0" fontAlgn="base" hangingPunct="0">
        <a:spcBef>
          <a:spcPct val="0"/>
        </a:spcBef>
        <a:spcAft>
          <a:spcPct val="0"/>
        </a:spcAft>
        <a:defRPr sz="3000">
          <a:solidFill>
            <a:schemeClr val="bg1"/>
          </a:solidFill>
          <a:latin typeface="Arial" charset="0"/>
          <a:ea typeface="ＭＳ Ｐゴシック" pitchFamily="1" charset="-128"/>
          <a:cs typeface="ＭＳ Ｐゴシック"/>
        </a:defRPr>
      </a:lvl4pPr>
      <a:lvl5pPr algn="l" rtl="0" eaLnBrk="0" fontAlgn="base" hangingPunct="0">
        <a:spcBef>
          <a:spcPct val="0"/>
        </a:spcBef>
        <a:spcAft>
          <a:spcPct val="0"/>
        </a:spcAft>
        <a:defRPr sz="3000">
          <a:solidFill>
            <a:schemeClr val="bg1"/>
          </a:solidFill>
          <a:latin typeface="Arial" charset="0"/>
          <a:ea typeface="ＭＳ Ｐゴシック" pitchFamily="1" charset="-128"/>
          <a:cs typeface="ＭＳ Ｐゴシック"/>
        </a:defRPr>
      </a:lvl5pPr>
      <a:lvl6pPr marL="457200" algn="l" rtl="0" eaLnBrk="1" fontAlgn="base" hangingPunct="1">
        <a:spcBef>
          <a:spcPct val="0"/>
        </a:spcBef>
        <a:spcAft>
          <a:spcPct val="0"/>
        </a:spcAft>
        <a:defRPr sz="3000">
          <a:solidFill>
            <a:schemeClr val="bg1"/>
          </a:solidFill>
          <a:latin typeface="Arial" charset="0"/>
          <a:ea typeface="ＭＳ Ｐゴシック" pitchFamily="1" charset="-128"/>
        </a:defRPr>
      </a:lvl6pPr>
      <a:lvl7pPr marL="914400" algn="l" rtl="0" eaLnBrk="1" fontAlgn="base" hangingPunct="1">
        <a:spcBef>
          <a:spcPct val="0"/>
        </a:spcBef>
        <a:spcAft>
          <a:spcPct val="0"/>
        </a:spcAft>
        <a:defRPr sz="3000">
          <a:solidFill>
            <a:schemeClr val="bg1"/>
          </a:solidFill>
          <a:latin typeface="Arial" charset="0"/>
          <a:ea typeface="ＭＳ Ｐゴシック" pitchFamily="1" charset="-128"/>
        </a:defRPr>
      </a:lvl7pPr>
      <a:lvl8pPr marL="1371600" algn="l" rtl="0" eaLnBrk="1" fontAlgn="base" hangingPunct="1">
        <a:spcBef>
          <a:spcPct val="0"/>
        </a:spcBef>
        <a:spcAft>
          <a:spcPct val="0"/>
        </a:spcAft>
        <a:defRPr sz="3000">
          <a:solidFill>
            <a:schemeClr val="bg1"/>
          </a:solidFill>
          <a:latin typeface="Arial" charset="0"/>
          <a:ea typeface="ＭＳ Ｐゴシック" pitchFamily="1" charset="-128"/>
        </a:defRPr>
      </a:lvl8pPr>
      <a:lvl9pPr marL="1828800" algn="l" rtl="0" eaLnBrk="1" fontAlgn="base" hangingPunct="1">
        <a:spcBef>
          <a:spcPct val="0"/>
        </a:spcBef>
        <a:spcAft>
          <a:spcPct val="0"/>
        </a:spcAft>
        <a:defRPr sz="3000">
          <a:solidFill>
            <a:schemeClr val="bg1"/>
          </a:solidFill>
          <a:latin typeface="Arial" charset="0"/>
          <a:ea typeface="ＭＳ Ｐゴシック" pitchFamily="1" charset="-128"/>
        </a:defRPr>
      </a:lvl9pPr>
    </p:titleStyle>
    <p:bodyStyle>
      <a:lvl1pPr marL="285750" indent="-285750" algn="l" rtl="0" eaLnBrk="0" fontAlgn="base" hangingPunct="0">
        <a:spcBef>
          <a:spcPct val="0"/>
        </a:spcBef>
        <a:spcAft>
          <a:spcPct val="50000"/>
        </a:spcAft>
        <a:buClr>
          <a:srgbClr val="5BAC35"/>
        </a:buClr>
        <a:buChar char="•"/>
        <a:defRPr sz="2400">
          <a:solidFill>
            <a:srgbClr val="00723F"/>
          </a:solidFill>
          <a:latin typeface="+mn-lt"/>
          <a:ea typeface="+mn-ea"/>
          <a:cs typeface="+mn-cs"/>
        </a:defRPr>
      </a:lvl1pPr>
      <a:lvl2pPr marL="717550" indent="-241300" algn="l" rtl="0" eaLnBrk="0" fontAlgn="base" hangingPunct="0">
        <a:spcBef>
          <a:spcPct val="20000"/>
        </a:spcBef>
        <a:spcAft>
          <a:spcPct val="0"/>
        </a:spcAft>
        <a:buClr>
          <a:srgbClr val="5BAC35"/>
        </a:buClr>
        <a:buFont typeface="Arial" charset="0"/>
        <a:buChar char="–"/>
        <a:defRPr>
          <a:solidFill>
            <a:srgbClr val="00723F"/>
          </a:solidFill>
          <a:latin typeface="+mn-lt"/>
        </a:defRPr>
      </a:lvl2pPr>
      <a:lvl3pPr marL="914400" algn="l" rtl="0" eaLnBrk="0" fontAlgn="base" hangingPunct="0">
        <a:spcBef>
          <a:spcPct val="20000"/>
        </a:spcBef>
        <a:spcAft>
          <a:spcPct val="0"/>
        </a:spcAft>
        <a:buChar char="•"/>
        <a:defRPr>
          <a:solidFill>
            <a:srgbClr val="000000"/>
          </a:solidFill>
          <a:latin typeface="+mn-lt"/>
        </a:defRPr>
      </a:lvl3pPr>
      <a:lvl4pPr marL="1371600" algn="l" rtl="0" eaLnBrk="0" fontAlgn="base" hangingPunct="0">
        <a:spcBef>
          <a:spcPct val="20000"/>
        </a:spcBef>
        <a:spcAft>
          <a:spcPct val="0"/>
        </a:spcAft>
        <a:buChar char="•"/>
        <a:defRPr>
          <a:solidFill>
            <a:srgbClr val="000000"/>
          </a:solidFill>
          <a:latin typeface="+mn-lt"/>
        </a:defRPr>
      </a:lvl4pPr>
      <a:lvl5pPr marL="1828800" algn="l" rtl="0" eaLnBrk="0" fontAlgn="base" hangingPunct="0">
        <a:spcBef>
          <a:spcPct val="20000"/>
        </a:spcBef>
        <a:spcAft>
          <a:spcPct val="0"/>
        </a:spcAft>
        <a:buChar char="•"/>
        <a:defRPr>
          <a:solidFill>
            <a:srgbClr val="000000"/>
          </a:solidFill>
          <a:latin typeface="+mn-lt"/>
        </a:defRPr>
      </a:lvl5pPr>
      <a:lvl6pPr marL="2286000" algn="l" rtl="0" eaLnBrk="1" fontAlgn="base" hangingPunct="1">
        <a:spcBef>
          <a:spcPct val="20000"/>
        </a:spcBef>
        <a:spcAft>
          <a:spcPct val="0"/>
        </a:spcAft>
        <a:buChar char="•"/>
        <a:defRPr>
          <a:solidFill>
            <a:srgbClr val="000000"/>
          </a:solidFill>
          <a:latin typeface="+mn-lt"/>
        </a:defRPr>
      </a:lvl6pPr>
      <a:lvl7pPr marL="2743200" algn="l" rtl="0" eaLnBrk="1" fontAlgn="base" hangingPunct="1">
        <a:spcBef>
          <a:spcPct val="20000"/>
        </a:spcBef>
        <a:spcAft>
          <a:spcPct val="0"/>
        </a:spcAft>
        <a:buChar char="•"/>
        <a:defRPr>
          <a:solidFill>
            <a:srgbClr val="000000"/>
          </a:solidFill>
          <a:latin typeface="+mn-lt"/>
        </a:defRPr>
      </a:lvl7pPr>
      <a:lvl8pPr marL="3200400" algn="l" rtl="0" eaLnBrk="1" fontAlgn="base" hangingPunct="1">
        <a:spcBef>
          <a:spcPct val="20000"/>
        </a:spcBef>
        <a:spcAft>
          <a:spcPct val="0"/>
        </a:spcAft>
        <a:buChar char="•"/>
        <a:defRPr>
          <a:solidFill>
            <a:srgbClr val="000000"/>
          </a:solidFill>
          <a:latin typeface="+mn-lt"/>
        </a:defRPr>
      </a:lvl8pPr>
      <a:lvl9pPr marL="3657600" algn="l" rtl="0" eaLnBrk="1" fontAlgn="base" hangingPunct="1">
        <a:spcBef>
          <a:spcPct val="20000"/>
        </a:spcBef>
        <a:spcAft>
          <a:spcPct val="0"/>
        </a:spcAft>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6052" y="1223282"/>
            <a:ext cx="6788150" cy="1706563"/>
          </a:xfrm>
        </p:spPr>
        <p:txBody>
          <a:bodyPr/>
          <a:lstStyle/>
          <a:p>
            <a:r>
              <a:rPr lang="en-GB" dirty="0" smtClean="0"/>
              <a:t/>
            </a:r>
            <a:br>
              <a:rPr lang="en-GB" dirty="0" smtClean="0"/>
            </a:br>
            <a:r>
              <a:rPr lang="en-GB" dirty="0" smtClean="0"/>
              <a:t>An Overview of the Accounting Hub</a:t>
            </a:r>
            <a:br>
              <a:rPr lang="en-GB" dirty="0" smtClean="0"/>
            </a:br>
            <a:r>
              <a:rPr lang="en-GB" dirty="0" smtClean="0"/>
              <a:t/>
            </a:r>
            <a:br>
              <a:rPr lang="en-GB" dirty="0" smtClean="0"/>
            </a:br>
            <a:endParaRPr lang="en-GB" dirty="0"/>
          </a:p>
        </p:txBody>
      </p:sp>
      <p:sp>
        <p:nvSpPr>
          <p:cNvPr id="3" name="Subtitle 2"/>
          <p:cNvSpPr>
            <a:spLocks noGrp="1"/>
          </p:cNvSpPr>
          <p:nvPr>
            <p:ph type="subTitle" idx="1"/>
          </p:nvPr>
        </p:nvSpPr>
        <p:spPr>
          <a:xfrm>
            <a:off x="984025" y="4784271"/>
            <a:ext cx="6788150" cy="889000"/>
          </a:xfrm>
        </p:spPr>
        <p:txBody>
          <a:bodyPr/>
          <a:lstStyle/>
          <a:p>
            <a:r>
              <a:rPr lang="en-GB" dirty="0" smtClean="0"/>
              <a:t>Jamie Blyth</a:t>
            </a:r>
          </a:p>
          <a:p>
            <a:endParaRPr lang="en-GB" dirty="0"/>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400" dirty="0" smtClean="0">
                <a:solidFill>
                  <a:schemeClr val="tx1"/>
                </a:solidFill>
                <a:latin typeface="Calibri" pitchFamily="34" charset="0"/>
              </a:rPr>
              <a:t>AMD </a:t>
            </a:r>
            <a:endParaRPr lang="en-GB" sz="4400" dirty="0">
              <a:solidFill>
                <a:schemeClr val="tx1"/>
              </a:solidFill>
              <a:latin typeface="Calibri" pitchFamily="34" charset="0"/>
            </a:endParaRPr>
          </a:p>
        </p:txBody>
      </p:sp>
      <p:sp>
        <p:nvSpPr>
          <p:cNvPr id="3" name="Content Placeholder 2"/>
          <p:cNvSpPr>
            <a:spLocks noGrp="1"/>
          </p:cNvSpPr>
          <p:nvPr>
            <p:ph idx="1"/>
          </p:nvPr>
        </p:nvSpPr>
        <p:spPr/>
        <p:txBody>
          <a:bodyPr/>
          <a:lstStyle/>
          <a:p>
            <a:pPr marL="285750" lvl="1" indent="-285750">
              <a:spcBef>
                <a:spcPct val="0"/>
              </a:spcBef>
              <a:spcAft>
                <a:spcPct val="50000"/>
              </a:spcAft>
              <a:buFontTx/>
              <a:buChar char="•"/>
            </a:pPr>
            <a:r>
              <a:rPr lang="en-GB" sz="2000" b="1" dirty="0" smtClean="0"/>
              <a:t>AMD</a:t>
            </a:r>
            <a:r>
              <a:rPr lang="en-GB" sz="2000" dirty="0" smtClean="0"/>
              <a:t> (Account Master Data) is a reference data platform that holds additional information on Accounts. This includes:</a:t>
            </a:r>
          </a:p>
          <a:p>
            <a:pPr marL="482600" lvl="2" indent="-285750">
              <a:spcBef>
                <a:spcPct val="0"/>
              </a:spcBef>
              <a:spcAft>
                <a:spcPct val="50000"/>
              </a:spcAft>
            </a:pPr>
            <a:r>
              <a:rPr lang="en-GB" sz="1600" dirty="0" smtClean="0"/>
              <a:t>Product platform metadata, Non-personal account (NPA) data, Agency accounts, Aggregated accounts, Migrated account information, Industry switches data information</a:t>
            </a:r>
          </a:p>
          <a:p>
            <a:pPr marL="482600" lvl="2" indent="-285750">
              <a:spcBef>
                <a:spcPct val="0"/>
              </a:spcBef>
              <a:spcAft>
                <a:spcPct val="50000"/>
              </a:spcAft>
            </a:pPr>
            <a:r>
              <a:rPr lang="en-GB" sz="1600" dirty="0" smtClean="0"/>
              <a:t>AMD calls OCIS to get what Product Platform the account is on</a:t>
            </a:r>
          </a:p>
          <a:p>
            <a:pPr marL="482600" lvl="2" indent="-285750">
              <a:spcBef>
                <a:spcPct val="0"/>
              </a:spcBef>
              <a:spcAft>
                <a:spcPct val="50000"/>
              </a:spcAft>
            </a:pPr>
            <a:r>
              <a:rPr lang="en-GB" sz="1600" dirty="0" smtClean="0"/>
              <a:t>AMD calls ALS (Account Lookup Service) – HBOS migrated account information</a:t>
            </a:r>
          </a:p>
          <a:p>
            <a:pPr marL="482600" lvl="2" indent="-285750">
              <a:spcBef>
                <a:spcPct val="0"/>
              </a:spcBef>
              <a:spcAft>
                <a:spcPct val="50000"/>
              </a:spcAft>
            </a:pPr>
            <a:r>
              <a:rPr lang="en-GB" sz="1600" dirty="0" smtClean="0"/>
              <a:t>and RLS (Redirection Lookup Service) – reference data of switched accounts</a:t>
            </a:r>
          </a:p>
          <a:p>
            <a:pPr marL="482600" lvl="2" indent="-285750">
              <a:spcBef>
                <a:spcPct val="0"/>
              </a:spcBef>
              <a:spcAft>
                <a:spcPct val="50000"/>
              </a:spcAft>
              <a:buNone/>
            </a:pPr>
            <a:endParaRPr lang="en-GB" sz="1600" dirty="0" smtClean="0"/>
          </a:p>
          <a:p>
            <a:pPr marL="482600" lvl="2" indent="-285750">
              <a:spcBef>
                <a:spcPct val="0"/>
              </a:spcBef>
              <a:spcAft>
                <a:spcPct val="50000"/>
              </a:spcAft>
              <a:buNone/>
            </a:pPr>
            <a:r>
              <a:rPr lang="en-GB" sz="1600" dirty="0" smtClean="0"/>
              <a:t>Accounting Hub calls AMD for getting</a:t>
            </a:r>
            <a:r>
              <a:rPr lang="en-GB" sz="1600" b="1" i="1" dirty="0" smtClean="0"/>
              <a:t> </a:t>
            </a:r>
            <a:r>
              <a:rPr lang="en-GB" sz="1600" b="1" i="1" dirty="0" err="1" smtClean="0"/>
              <a:t>AdditionalAccountInformation</a:t>
            </a:r>
            <a:r>
              <a:rPr lang="en-GB" sz="1600" b="1" i="1" dirty="0" smtClean="0"/>
              <a:t> </a:t>
            </a:r>
            <a:r>
              <a:rPr lang="en-GB" sz="1600" dirty="0" smtClean="0"/>
              <a:t>to get the above information on accounts</a:t>
            </a:r>
          </a:p>
          <a:p>
            <a:pPr marL="482600" lvl="2" indent="-285750">
              <a:spcBef>
                <a:spcPct val="0"/>
              </a:spcBef>
              <a:spcAft>
                <a:spcPct val="50000"/>
              </a:spcAft>
              <a:buNone/>
            </a:pPr>
            <a:r>
              <a:rPr lang="en-GB" sz="1600" dirty="0" smtClean="0"/>
              <a:t>Accounting Hub also calls AMD to get NPA accounts data using online lookup service </a:t>
            </a:r>
            <a:r>
              <a:rPr lang="en-GB" sz="1600" b="1" i="1" dirty="0" err="1" smtClean="0">
                <a:solidFill>
                  <a:schemeClr val="tx1"/>
                </a:solidFill>
              </a:rPr>
              <a:t>GetNPA</a:t>
            </a:r>
            <a:r>
              <a:rPr lang="en-GB" sz="1600" dirty="0" smtClean="0"/>
              <a:t> for </a:t>
            </a:r>
            <a:r>
              <a:rPr lang="en-GB" sz="1600" dirty="0" err="1" smtClean="0"/>
              <a:t>rCBS</a:t>
            </a:r>
            <a:r>
              <a:rPr lang="en-GB" sz="1600" dirty="0" smtClean="0"/>
              <a:t> CHAPS debit posting to Account Posting Service</a:t>
            </a:r>
          </a:p>
          <a:p>
            <a:pPr marL="482600" lvl="2" indent="-285750">
              <a:spcBef>
                <a:spcPct val="0"/>
              </a:spcBef>
              <a:spcAft>
                <a:spcPct val="50000"/>
              </a:spcAft>
              <a:buNone/>
            </a:pPr>
            <a:r>
              <a:rPr lang="en-GB" sz="1600" dirty="0" smtClean="0"/>
              <a:t>Will sort accounts into </a:t>
            </a:r>
            <a:r>
              <a:rPr lang="en-GB" sz="1600" dirty="0" err="1" smtClean="0"/>
              <a:t>rCBS</a:t>
            </a:r>
            <a:r>
              <a:rPr lang="en-GB" sz="1600" dirty="0" smtClean="0"/>
              <a:t> app groups for multiple account enquiries and states availability of app groups for RCBS</a:t>
            </a:r>
          </a:p>
          <a:p>
            <a:pPr marL="482600" lvl="2" indent="-285750">
              <a:spcBef>
                <a:spcPct val="0"/>
              </a:spcBef>
              <a:spcAft>
                <a:spcPct val="50000"/>
              </a:spcAft>
            </a:pPr>
            <a:endParaRPr lang="en-GB" dirty="0" smtClean="0"/>
          </a:p>
          <a:p>
            <a:pPr marL="482600" lvl="2" indent="-285750">
              <a:spcBef>
                <a:spcPct val="0"/>
              </a:spcBef>
              <a:spcAft>
                <a:spcPct val="50000"/>
              </a:spcAft>
            </a:pPr>
            <a:endParaRPr lang="en-GB" dirty="0" smtClean="0"/>
          </a:p>
          <a:p>
            <a:pPr marL="482600" lvl="2" indent="-285750">
              <a:spcBef>
                <a:spcPct val="0"/>
              </a:spcBef>
              <a:spcAft>
                <a:spcPct val="50000"/>
              </a:spcAft>
            </a:pPr>
            <a:endParaRPr lang="en-GB" dirty="0" smtClean="0"/>
          </a:p>
          <a:p>
            <a:pPr marL="482600" lvl="2" indent="-285750">
              <a:spcBef>
                <a:spcPct val="0"/>
              </a:spcBef>
              <a:spcAft>
                <a:spcPct val="50000"/>
              </a:spcAft>
            </a:pPr>
            <a:endParaRPr lang="en-GB" dirty="0" smtClean="0"/>
          </a:p>
          <a:p>
            <a:pPr marL="482600" lvl="2" indent="-285750">
              <a:spcBef>
                <a:spcPct val="0"/>
              </a:spcBef>
              <a:spcAft>
                <a:spcPct val="50000"/>
              </a:spcAft>
            </a:pPr>
            <a:endParaRPr lang="en-GB" dirty="0" smtClean="0"/>
          </a:p>
          <a:p>
            <a:pPr marL="482600" lvl="2" indent="-285750">
              <a:spcBef>
                <a:spcPct val="0"/>
              </a:spcBef>
              <a:spcAft>
                <a:spcPct val="50000"/>
              </a:spcAft>
            </a:pPr>
            <a:endParaRPr lang="en-GB" dirty="0" smtClean="0"/>
          </a:p>
          <a:p>
            <a:endParaRPr lang="en-GB" dirty="0" smtClean="0"/>
          </a:p>
        </p:txBody>
      </p:sp>
    </p:spTree>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400" b="1" i="1" dirty="0" smtClean="0">
                <a:solidFill>
                  <a:schemeClr val="tx1"/>
                </a:solidFill>
                <a:latin typeface="Calibri" pitchFamily="34" charset="0"/>
              </a:rPr>
              <a:t>Interest Posting Service – High Level Connectivity Diagram</a:t>
            </a:r>
            <a:endParaRPr lang="en-GB" sz="2400" b="1" i="1" dirty="0">
              <a:solidFill>
                <a:schemeClr val="tx1"/>
              </a:solidFill>
              <a:latin typeface="Calibri" pitchFamily="34" charset="0"/>
            </a:endParaRPr>
          </a:p>
        </p:txBody>
      </p:sp>
      <p:sp>
        <p:nvSpPr>
          <p:cNvPr id="4" name="Rectangle 3"/>
          <p:cNvSpPr/>
          <p:nvPr/>
        </p:nvSpPr>
        <p:spPr>
          <a:xfrm>
            <a:off x="230414" y="3456215"/>
            <a:ext cx="1403350" cy="1219200"/>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i="1" dirty="0" smtClean="0">
                <a:solidFill>
                  <a:schemeClr val="tx1"/>
                </a:solidFill>
              </a:rPr>
              <a:t>TMH/</a:t>
            </a:r>
            <a:r>
              <a:rPr lang="en-GB" sz="1400" b="1" i="1" dirty="0" err="1" smtClean="0">
                <a:solidFill>
                  <a:schemeClr val="tx1"/>
                </a:solidFill>
              </a:rPr>
              <a:t>TxBus</a:t>
            </a:r>
            <a:r>
              <a:rPr lang="en-GB" sz="1400" b="1" i="1" dirty="0" smtClean="0">
                <a:solidFill>
                  <a:schemeClr val="tx1"/>
                </a:solidFill>
              </a:rPr>
              <a:t> (FTM) </a:t>
            </a:r>
          </a:p>
        </p:txBody>
      </p:sp>
      <p:sp>
        <p:nvSpPr>
          <p:cNvPr id="5" name="Rectangle 4"/>
          <p:cNvSpPr/>
          <p:nvPr/>
        </p:nvSpPr>
        <p:spPr>
          <a:xfrm>
            <a:off x="230414" y="1607004"/>
            <a:ext cx="1379311" cy="1069521"/>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i="1" dirty="0" smtClean="0">
                <a:solidFill>
                  <a:schemeClr val="tx1"/>
                </a:solidFill>
              </a:rPr>
              <a:t>Intellect</a:t>
            </a:r>
          </a:p>
        </p:txBody>
      </p:sp>
      <p:sp>
        <p:nvSpPr>
          <p:cNvPr id="7" name="Rectangle 6"/>
          <p:cNvSpPr/>
          <p:nvPr/>
        </p:nvSpPr>
        <p:spPr>
          <a:xfrm>
            <a:off x="1693182" y="1295400"/>
            <a:ext cx="6108700" cy="55626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pPr algn="ctr"/>
            <a:r>
              <a:rPr lang="en-GB" sz="1600" b="1" i="1" dirty="0" smtClean="0">
                <a:solidFill>
                  <a:schemeClr val="tx1"/>
                </a:solidFill>
              </a:rPr>
              <a:t>Accounting Hub – Flows in WMB</a:t>
            </a:r>
          </a:p>
        </p:txBody>
      </p:sp>
      <p:sp>
        <p:nvSpPr>
          <p:cNvPr id="8" name="Rectangle 7"/>
          <p:cNvSpPr/>
          <p:nvPr/>
        </p:nvSpPr>
        <p:spPr>
          <a:xfrm>
            <a:off x="2374900" y="1717965"/>
            <a:ext cx="2641600" cy="106680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en-GB" sz="1400" b="1" i="1" dirty="0" smtClean="0">
                <a:solidFill>
                  <a:schemeClr val="tx1"/>
                </a:solidFill>
              </a:rPr>
              <a:t>Receive Request</a:t>
            </a:r>
          </a:p>
          <a:p>
            <a:r>
              <a:rPr lang="en-GB" sz="1400" b="1" i="1" dirty="0" smtClean="0">
                <a:solidFill>
                  <a:schemeClr val="tx1"/>
                </a:solidFill>
              </a:rPr>
              <a:t>Validate Message</a:t>
            </a:r>
          </a:p>
          <a:p>
            <a:r>
              <a:rPr lang="en-GB" sz="1400" b="1" i="1" dirty="0" smtClean="0">
                <a:solidFill>
                  <a:schemeClr val="tx1"/>
                </a:solidFill>
              </a:rPr>
              <a:t>Persist</a:t>
            </a:r>
          </a:p>
        </p:txBody>
      </p:sp>
      <p:sp>
        <p:nvSpPr>
          <p:cNvPr id="9" name="Rectangle 8"/>
          <p:cNvSpPr/>
          <p:nvPr/>
        </p:nvSpPr>
        <p:spPr>
          <a:xfrm>
            <a:off x="2374900" y="4800600"/>
            <a:ext cx="2641600" cy="83820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400" b="1" i="1" dirty="0" smtClean="0">
                <a:solidFill>
                  <a:schemeClr val="tx1"/>
                </a:solidFill>
              </a:rPr>
              <a:t>IFW Response Mappings</a:t>
            </a:r>
            <a:endParaRPr lang="en-GB" sz="1400" b="1" i="1" dirty="0">
              <a:solidFill>
                <a:schemeClr val="tx1"/>
              </a:solidFill>
            </a:endParaRPr>
          </a:p>
        </p:txBody>
      </p:sp>
      <p:sp>
        <p:nvSpPr>
          <p:cNvPr id="10" name="Flowchart: Magnetic Disk 9"/>
          <p:cNvSpPr/>
          <p:nvPr/>
        </p:nvSpPr>
        <p:spPr>
          <a:xfrm>
            <a:off x="3493079" y="3581400"/>
            <a:ext cx="908050" cy="685800"/>
          </a:xfrm>
          <a:prstGeom prst="flowChartMagneticDisk">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400" b="1" i="1" dirty="0" smtClean="0">
                <a:solidFill>
                  <a:schemeClr val="tx1"/>
                </a:solidFill>
              </a:rPr>
              <a:t>DB2</a:t>
            </a:r>
            <a:endParaRPr lang="en-GB" sz="1400" b="1" i="1" dirty="0">
              <a:solidFill>
                <a:schemeClr val="tx1"/>
              </a:solidFill>
            </a:endParaRPr>
          </a:p>
        </p:txBody>
      </p:sp>
      <p:sp>
        <p:nvSpPr>
          <p:cNvPr id="11" name="Rectangle 10"/>
          <p:cNvSpPr/>
          <p:nvPr/>
        </p:nvSpPr>
        <p:spPr>
          <a:xfrm>
            <a:off x="5429250" y="1828800"/>
            <a:ext cx="1651000" cy="83820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400" b="1" i="1" dirty="0" smtClean="0">
                <a:solidFill>
                  <a:schemeClr val="tx1"/>
                </a:solidFill>
              </a:rPr>
              <a:t>OCIS F929 API Mapping</a:t>
            </a:r>
            <a:endParaRPr lang="en-GB" sz="1400" b="1" i="1" dirty="0">
              <a:solidFill>
                <a:schemeClr val="tx1"/>
              </a:solidFill>
            </a:endParaRPr>
          </a:p>
        </p:txBody>
      </p:sp>
      <p:cxnSp>
        <p:nvCxnSpPr>
          <p:cNvPr id="12" name="Straight Arrow Connector 46"/>
          <p:cNvCxnSpPr>
            <a:stCxn id="8" idx="3"/>
            <a:endCxn id="11" idx="1"/>
          </p:cNvCxnSpPr>
          <p:nvPr/>
        </p:nvCxnSpPr>
        <p:spPr>
          <a:xfrm flipV="1">
            <a:off x="5016500" y="2247901"/>
            <a:ext cx="412750" cy="3465"/>
          </a:xfrm>
          <a:prstGeom prst="straightConnector1">
            <a:avLst/>
          </a:prstGeom>
          <a:ln>
            <a:tailEnd type="stealth" w="med" len="lg"/>
          </a:ln>
        </p:spPr>
        <p:style>
          <a:lnRef idx="1">
            <a:schemeClr val="accent1"/>
          </a:lnRef>
          <a:fillRef idx="0">
            <a:schemeClr val="accent1"/>
          </a:fillRef>
          <a:effectRef idx="0">
            <a:schemeClr val="accent1"/>
          </a:effectRef>
          <a:fontRef idx="minor">
            <a:schemeClr val="tx1"/>
          </a:fontRef>
        </p:style>
      </p:cxnSp>
      <p:cxnSp>
        <p:nvCxnSpPr>
          <p:cNvPr id="13" name="Straight Arrow Connector 69"/>
          <p:cNvCxnSpPr>
            <a:stCxn id="10" idx="1"/>
            <a:endCxn id="8" idx="2"/>
          </p:cNvCxnSpPr>
          <p:nvPr/>
        </p:nvCxnSpPr>
        <p:spPr>
          <a:xfrm rot="16200000" flipV="1">
            <a:off x="3423086" y="3057381"/>
            <a:ext cx="796635" cy="251404"/>
          </a:xfrm>
          <a:prstGeom prst="bentConnector3">
            <a:avLst>
              <a:gd name="adj1" fmla="val 50000"/>
            </a:avLst>
          </a:prstGeom>
          <a:ln>
            <a:headEnd type="stealth" w="med" len="sm"/>
            <a:tailEnd type="stealth" w="med" len="lg"/>
          </a:ln>
        </p:spPr>
        <p:style>
          <a:lnRef idx="1">
            <a:schemeClr val="accent1"/>
          </a:lnRef>
          <a:fillRef idx="0">
            <a:schemeClr val="accent1"/>
          </a:fillRef>
          <a:effectRef idx="0">
            <a:schemeClr val="accent1"/>
          </a:effectRef>
          <a:fontRef idx="minor">
            <a:schemeClr val="tx1"/>
          </a:fontRef>
        </p:style>
      </p:cxnSp>
      <p:cxnSp>
        <p:nvCxnSpPr>
          <p:cNvPr id="14" name="Straight Arrow Connector 46"/>
          <p:cNvCxnSpPr>
            <a:stCxn id="11" idx="3"/>
            <a:endCxn id="27" idx="1"/>
          </p:cNvCxnSpPr>
          <p:nvPr/>
        </p:nvCxnSpPr>
        <p:spPr>
          <a:xfrm flipV="1">
            <a:off x="7080250" y="2242458"/>
            <a:ext cx="1337129" cy="5442"/>
          </a:xfrm>
          <a:prstGeom prst="straightConnector1">
            <a:avLst/>
          </a:prstGeom>
          <a:ln>
            <a:headEnd type="stealth" w="med" len="lg"/>
            <a:tailEnd type="stealth" w="med" len="lg"/>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327900" y="1828801"/>
            <a:ext cx="577850" cy="307777"/>
          </a:xfrm>
          <a:prstGeom prst="rect">
            <a:avLst/>
          </a:prstGeom>
          <a:noFill/>
        </p:spPr>
        <p:txBody>
          <a:bodyPr wrap="square" rtlCol="0">
            <a:spAutoFit/>
          </a:bodyPr>
          <a:lstStyle/>
          <a:p>
            <a:r>
              <a:rPr lang="en-GB" sz="1400" dirty="0" smtClean="0"/>
              <a:t>http</a:t>
            </a:r>
            <a:endParaRPr lang="en-GB" sz="1400" dirty="0"/>
          </a:p>
        </p:txBody>
      </p:sp>
      <p:sp>
        <p:nvSpPr>
          <p:cNvPr id="16" name="Rectangle 15"/>
          <p:cNvSpPr/>
          <p:nvPr/>
        </p:nvSpPr>
        <p:spPr>
          <a:xfrm>
            <a:off x="5444260" y="4191000"/>
            <a:ext cx="1651000" cy="83820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400" b="1" i="1" dirty="0" smtClean="0">
                <a:solidFill>
                  <a:schemeClr val="tx1"/>
                </a:solidFill>
              </a:rPr>
              <a:t>RCBS Mappings(E516)</a:t>
            </a:r>
            <a:endParaRPr lang="en-GB" sz="1400" b="1" i="1" dirty="0">
              <a:solidFill>
                <a:schemeClr val="tx1"/>
              </a:solidFill>
            </a:endParaRPr>
          </a:p>
        </p:txBody>
      </p:sp>
      <p:sp>
        <p:nvSpPr>
          <p:cNvPr id="27" name="Rectangle 26"/>
          <p:cNvSpPr/>
          <p:nvPr/>
        </p:nvSpPr>
        <p:spPr>
          <a:xfrm>
            <a:off x="8417379" y="1975758"/>
            <a:ext cx="1155700" cy="533400"/>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GB" sz="1400" b="1" i="1" dirty="0" smtClean="0">
                <a:solidFill>
                  <a:schemeClr val="tx1"/>
                </a:solidFill>
              </a:rPr>
              <a:t>OCIS</a:t>
            </a:r>
          </a:p>
        </p:txBody>
      </p:sp>
      <p:cxnSp>
        <p:nvCxnSpPr>
          <p:cNvPr id="30" name="Straight Arrow Connector 29"/>
          <p:cNvCxnSpPr>
            <a:stCxn id="5" idx="2"/>
            <a:endCxn id="4" idx="0"/>
          </p:cNvCxnSpPr>
          <p:nvPr/>
        </p:nvCxnSpPr>
        <p:spPr bwMode="auto">
          <a:xfrm>
            <a:off x="920070" y="2676525"/>
            <a:ext cx="12019" cy="77969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2" name="Straight Arrow Connector 31"/>
          <p:cNvCxnSpPr>
            <a:stCxn id="4" idx="3"/>
            <a:endCxn id="8" idx="1"/>
          </p:cNvCxnSpPr>
          <p:nvPr/>
        </p:nvCxnSpPr>
        <p:spPr bwMode="auto">
          <a:xfrm flipV="1">
            <a:off x="1633764" y="2251365"/>
            <a:ext cx="741136" cy="181445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7" name="Straight Arrow Connector 36"/>
          <p:cNvCxnSpPr>
            <a:stCxn id="11" idx="2"/>
            <a:endCxn id="16" idx="0"/>
          </p:cNvCxnSpPr>
          <p:nvPr/>
        </p:nvCxnSpPr>
        <p:spPr bwMode="auto">
          <a:xfrm>
            <a:off x="6254750" y="2667000"/>
            <a:ext cx="15010" cy="15240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8" name="Rectangle 37"/>
          <p:cNvSpPr/>
          <p:nvPr/>
        </p:nvSpPr>
        <p:spPr>
          <a:xfrm>
            <a:off x="8953500" y="3771900"/>
            <a:ext cx="740228" cy="1698172"/>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GB" sz="1400" b="1" i="1" dirty="0" smtClean="0">
                <a:solidFill>
                  <a:schemeClr val="tx1"/>
                </a:solidFill>
              </a:rPr>
              <a:t>RCBS</a:t>
            </a:r>
          </a:p>
          <a:p>
            <a:pPr algn="ctr"/>
            <a:r>
              <a:rPr lang="en-GB" sz="1400" b="1" i="1" dirty="0" smtClean="0">
                <a:solidFill>
                  <a:schemeClr val="tx1"/>
                </a:solidFill>
              </a:rPr>
              <a:t>E516</a:t>
            </a:r>
          </a:p>
        </p:txBody>
      </p:sp>
      <p:sp>
        <p:nvSpPr>
          <p:cNvPr id="39" name="Rectangle 38"/>
          <p:cNvSpPr/>
          <p:nvPr/>
        </p:nvSpPr>
        <p:spPr>
          <a:xfrm>
            <a:off x="7903029" y="3657599"/>
            <a:ext cx="865414" cy="1959429"/>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GB" sz="1200" b="1" i="1" dirty="0" smtClean="0">
                <a:solidFill>
                  <a:schemeClr val="tx1"/>
                </a:solidFill>
              </a:rPr>
              <a:t>Generic Gateway</a:t>
            </a:r>
            <a:endParaRPr lang="en-GB" sz="1200" b="1" i="1" dirty="0">
              <a:solidFill>
                <a:schemeClr val="tx1"/>
              </a:solidFill>
            </a:endParaRPr>
          </a:p>
        </p:txBody>
      </p:sp>
      <p:cxnSp>
        <p:nvCxnSpPr>
          <p:cNvPr id="40" name="Straight Arrow Connector 46"/>
          <p:cNvCxnSpPr>
            <a:stCxn id="16" idx="3"/>
            <a:endCxn id="39" idx="1"/>
          </p:cNvCxnSpPr>
          <p:nvPr/>
        </p:nvCxnSpPr>
        <p:spPr>
          <a:xfrm>
            <a:off x="7095260" y="4610100"/>
            <a:ext cx="807769" cy="27214"/>
          </a:xfrm>
          <a:prstGeom prst="bentConnector3">
            <a:avLst>
              <a:gd name="adj1" fmla="val 50000"/>
            </a:avLst>
          </a:prstGeom>
          <a:ln>
            <a:headEnd type="stealth" w="med" len="lg"/>
            <a:tailEnd type="stealth" w="med" len="lg"/>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7231062" y="4572000"/>
            <a:ext cx="552450" cy="318390"/>
          </a:xfrm>
          <a:prstGeom prst="rect">
            <a:avLst/>
          </a:prstGeom>
          <a:noFill/>
        </p:spPr>
        <p:txBody>
          <a:bodyPr wrap="square" rtlCol="0">
            <a:spAutoFit/>
          </a:bodyPr>
          <a:lstStyle/>
          <a:p>
            <a:r>
              <a:rPr lang="en-GB" sz="1400" dirty="0" smtClean="0"/>
              <a:t>MQ</a:t>
            </a:r>
            <a:endParaRPr lang="en-GB" sz="1400" dirty="0"/>
          </a:p>
        </p:txBody>
      </p:sp>
      <p:cxnSp>
        <p:nvCxnSpPr>
          <p:cNvPr id="48" name="Straight Arrow Connector 47"/>
          <p:cNvCxnSpPr>
            <a:stCxn id="39" idx="3"/>
            <a:endCxn id="38" idx="1"/>
          </p:cNvCxnSpPr>
          <p:nvPr/>
        </p:nvCxnSpPr>
        <p:spPr bwMode="auto">
          <a:xfrm flipV="1">
            <a:off x="8768443" y="4620986"/>
            <a:ext cx="185057" cy="1632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2" name="Straight Arrow Connector 51"/>
          <p:cNvCxnSpPr>
            <a:endCxn id="9" idx="3"/>
          </p:cNvCxnSpPr>
          <p:nvPr/>
        </p:nvCxnSpPr>
        <p:spPr bwMode="auto">
          <a:xfrm flipH="1" flipV="1">
            <a:off x="5016500" y="5219700"/>
            <a:ext cx="1237343" cy="544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5" name="Straight Connector 54"/>
          <p:cNvCxnSpPr>
            <a:endCxn id="16" idx="2"/>
          </p:cNvCxnSpPr>
          <p:nvPr/>
        </p:nvCxnSpPr>
        <p:spPr bwMode="auto">
          <a:xfrm flipV="1">
            <a:off x="6253843" y="5029200"/>
            <a:ext cx="15917" cy="228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7" name="Straight Arrow Connector 56"/>
          <p:cNvCxnSpPr>
            <a:stCxn id="9" idx="1"/>
            <a:endCxn id="4" idx="2"/>
          </p:cNvCxnSpPr>
          <p:nvPr/>
        </p:nvCxnSpPr>
        <p:spPr bwMode="auto">
          <a:xfrm flipH="1" flipV="1">
            <a:off x="932089" y="4675415"/>
            <a:ext cx="1442811" cy="54428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8" name="TextBox 57"/>
          <p:cNvSpPr txBox="1"/>
          <p:nvPr/>
        </p:nvSpPr>
        <p:spPr>
          <a:xfrm>
            <a:off x="1812471" y="4751614"/>
            <a:ext cx="506186" cy="307777"/>
          </a:xfrm>
          <a:prstGeom prst="rect">
            <a:avLst/>
          </a:prstGeom>
          <a:noFill/>
        </p:spPr>
        <p:txBody>
          <a:bodyPr wrap="square" rtlCol="0">
            <a:spAutoFit/>
          </a:bodyPr>
          <a:lstStyle/>
          <a:p>
            <a:r>
              <a:rPr lang="en-GB" sz="1400" dirty="0" smtClean="0"/>
              <a:t>MQ</a:t>
            </a:r>
            <a:endParaRPr lang="en-GB" sz="1400" dirty="0"/>
          </a:p>
        </p:txBody>
      </p:sp>
      <p:sp>
        <p:nvSpPr>
          <p:cNvPr id="33" name="TextBox 32"/>
          <p:cNvSpPr txBox="1"/>
          <p:nvPr/>
        </p:nvSpPr>
        <p:spPr>
          <a:xfrm>
            <a:off x="523875" y="2828925"/>
            <a:ext cx="895350" cy="369332"/>
          </a:xfrm>
          <a:prstGeom prst="rect">
            <a:avLst/>
          </a:prstGeom>
          <a:noFill/>
        </p:spPr>
        <p:txBody>
          <a:bodyPr wrap="square" rtlCol="0">
            <a:spAutoFit/>
          </a:bodyPr>
          <a:lstStyle/>
          <a:p>
            <a:r>
              <a:rPr lang="en-GB" dirty="0" smtClean="0"/>
              <a:t>File sent from Intellect</a:t>
            </a:r>
            <a:endParaRPr lang="en-GB" dirty="0"/>
          </a:p>
        </p:txBody>
      </p:sp>
      <p:sp>
        <p:nvSpPr>
          <p:cNvPr id="35" name="TextBox 34"/>
          <p:cNvSpPr txBox="1"/>
          <p:nvPr/>
        </p:nvSpPr>
        <p:spPr>
          <a:xfrm>
            <a:off x="1609724" y="3295651"/>
            <a:ext cx="838201" cy="646331"/>
          </a:xfrm>
          <a:prstGeom prst="rect">
            <a:avLst/>
          </a:prstGeom>
          <a:noFill/>
        </p:spPr>
        <p:txBody>
          <a:bodyPr wrap="square" rtlCol="0">
            <a:spAutoFit/>
          </a:bodyPr>
          <a:lstStyle/>
          <a:p>
            <a:r>
              <a:rPr lang="en-GB" dirty="0" err="1" smtClean="0"/>
              <a:t>Debulks</a:t>
            </a:r>
            <a:r>
              <a:rPr lang="en-GB" dirty="0" smtClean="0"/>
              <a:t> the file into individual transactions</a:t>
            </a:r>
            <a:endParaRPr lang="en-GB" dirty="0"/>
          </a:p>
        </p:txBody>
      </p:sp>
      <p:sp>
        <p:nvSpPr>
          <p:cNvPr id="42" name="TextBox 41"/>
          <p:cNvSpPr txBox="1"/>
          <p:nvPr/>
        </p:nvSpPr>
        <p:spPr>
          <a:xfrm>
            <a:off x="1812471" y="2198914"/>
            <a:ext cx="506186" cy="307777"/>
          </a:xfrm>
          <a:prstGeom prst="rect">
            <a:avLst/>
          </a:prstGeom>
          <a:noFill/>
        </p:spPr>
        <p:txBody>
          <a:bodyPr wrap="square" rtlCol="0">
            <a:spAutoFit/>
          </a:bodyPr>
          <a:lstStyle/>
          <a:p>
            <a:r>
              <a:rPr lang="en-GB" sz="1400" dirty="0" smtClean="0"/>
              <a:t>MQ</a:t>
            </a:r>
            <a:endParaRPr lang="en-GB" sz="1400" dirty="0"/>
          </a:p>
        </p:txBody>
      </p:sp>
      <p:sp>
        <p:nvSpPr>
          <p:cNvPr id="43" name="TextBox 42"/>
          <p:cNvSpPr txBox="1"/>
          <p:nvPr/>
        </p:nvSpPr>
        <p:spPr>
          <a:xfrm>
            <a:off x="7305675" y="2171700"/>
            <a:ext cx="866775" cy="369332"/>
          </a:xfrm>
          <a:prstGeom prst="rect">
            <a:avLst/>
          </a:prstGeom>
          <a:noFill/>
        </p:spPr>
        <p:txBody>
          <a:bodyPr wrap="square" rtlCol="0">
            <a:spAutoFit/>
          </a:bodyPr>
          <a:lstStyle/>
          <a:p>
            <a:r>
              <a:rPr lang="en-GB" dirty="0" smtClean="0"/>
              <a:t>Get product platform</a:t>
            </a:r>
            <a:endParaRPr lang="en-GB"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additive="base">
                                        <p:cTn id="13" dur="500" fill="hold"/>
                                        <p:tgtEl>
                                          <p:spTgt spid="30"/>
                                        </p:tgtEl>
                                        <p:attrNameLst>
                                          <p:attrName>ppt_x</p:attrName>
                                        </p:attrNameLst>
                                      </p:cBhvr>
                                      <p:tavLst>
                                        <p:tav tm="0">
                                          <p:val>
                                            <p:strVal val="#ppt_x"/>
                                          </p:val>
                                        </p:tav>
                                        <p:tav tm="100000">
                                          <p:val>
                                            <p:strVal val="#ppt_x"/>
                                          </p:val>
                                        </p:tav>
                                      </p:tavLst>
                                    </p:anim>
                                    <p:anim calcmode="lin" valueType="num">
                                      <p:cBhvr additive="base">
                                        <p:cTn id="14" dur="500" fill="hold"/>
                                        <p:tgtEl>
                                          <p:spTgt spid="30"/>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additive="base">
                                        <p:cTn id="17" dur="500" fill="hold"/>
                                        <p:tgtEl>
                                          <p:spTgt spid="33"/>
                                        </p:tgtEl>
                                        <p:attrNameLst>
                                          <p:attrName>ppt_x</p:attrName>
                                        </p:attrNameLst>
                                      </p:cBhvr>
                                      <p:tavLst>
                                        <p:tav tm="0">
                                          <p:val>
                                            <p:strVal val="#ppt_x"/>
                                          </p:val>
                                        </p:tav>
                                        <p:tav tm="100000">
                                          <p:val>
                                            <p:strVal val="#ppt_x"/>
                                          </p:val>
                                        </p:tav>
                                      </p:tavLst>
                                    </p:anim>
                                    <p:anim calcmode="lin" valueType="num">
                                      <p:cBhvr additive="base">
                                        <p:cTn id="18" dur="500" fill="hold"/>
                                        <p:tgtEl>
                                          <p:spTgt spid="33"/>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blinds(horizontal)">
                                      <p:cBhvr>
                                        <p:cTn id="27" dur="500"/>
                                        <p:tgtEl>
                                          <p:spTgt spid="35"/>
                                        </p:tgtEl>
                                      </p:cBhvr>
                                    </p:animEffect>
                                  </p:childTnLst>
                                </p:cTn>
                              </p:par>
                              <p:par>
                                <p:cTn id="28" presetID="3" presetClass="entr" presetSubtype="10" fill="hold" nodeType="with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blinds(horizontal)">
                                      <p:cBhvr>
                                        <p:cTn id="30" dur="500"/>
                                        <p:tgtEl>
                                          <p:spTgt spid="32"/>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blinds(horizontal)">
                                      <p:cBhvr>
                                        <p:cTn id="33" dur="500"/>
                                        <p:tgtEl>
                                          <p:spTgt spid="8"/>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42"/>
                                        </p:tgtEl>
                                        <p:attrNameLst>
                                          <p:attrName>style.visibility</p:attrName>
                                        </p:attrNameLst>
                                      </p:cBhvr>
                                      <p:to>
                                        <p:strVal val="visible"/>
                                      </p:to>
                                    </p:set>
                                    <p:animEffect transition="in" filter="blinds(horizontal)">
                                      <p:cBhvr>
                                        <p:cTn id="36" dur="500"/>
                                        <p:tgtEl>
                                          <p:spTgt spid="42"/>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blinds(horizontal)">
                                      <p:cBhvr>
                                        <p:cTn id="41" dur="500"/>
                                        <p:tgtEl>
                                          <p:spTgt spid="13"/>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blinds(horizontal)">
                                      <p:cBhvr>
                                        <p:cTn id="44" dur="500"/>
                                        <p:tgtEl>
                                          <p:spTgt spid="10"/>
                                        </p:tgtEl>
                                      </p:cBhvr>
                                    </p:animEffect>
                                  </p:childTnLst>
                                </p:cTn>
                              </p:par>
                              <p:par>
                                <p:cTn id="45" presetID="3" presetClass="entr" presetSubtype="10" fill="hold" nodeType="with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blinds(horizontal)">
                                      <p:cBhvr>
                                        <p:cTn id="47" dur="500"/>
                                        <p:tgtEl>
                                          <p:spTgt spid="12"/>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blinds(horizontal)">
                                      <p:cBhvr>
                                        <p:cTn id="50" dur="500"/>
                                        <p:tgtEl>
                                          <p:spTgt spid="11"/>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15"/>
                                        </p:tgtEl>
                                        <p:attrNameLst>
                                          <p:attrName>style.visibility</p:attrName>
                                        </p:attrNameLst>
                                      </p:cBhvr>
                                      <p:to>
                                        <p:strVal val="visible"/>
                                      </p:to>
                                    </p:set>
                                    <p:anim calcmode="lin" valueType="num">
                                      <p:cBhvr additive="base">
                                        <p:cTn id="55" dur="500" fill="hold"/>
                                        <p:tgtEl>
                                          <p:spTgt spid="15"/>
                                        </p:tgtEl>
                                        <p:attrNameLst>
                                          <p:attrName>ppt_x</p:attrName>
                                        </p:attrNameLst>
                                      </p:cBhvr>
                                      <p:tavLst>
                                        <p:tav tm="0">
                                          <p:val>
                                            <p:strVal val="1+#ppt_w/2"/>
                                          </p:val>
                                        </p:tav>
                                        <p:tav tm="100000">
                                          <p:val>
                                            <p:strVal val="#ppt_x"/>
                                          </p:val>
                                        </p:tav>
                                      </p:tavLst>
                                    </p:anim>
                                    <p:anim calcmode="lin" valueType="num">
                                      <p:cBhvr additive="base">
                                        <p:cTn id="56" dur="500" fill="hold"/>
                                        <p:tgtEl>
                                          <p:spTgt spid="15"/>
                                        </p:tgtEl>
                                        <p:attrNameLst>
                                          <p:attrName>ppt_y</p:attrName>
                                        </p:attrNameLst>
                                      </p:cBhvr>
                                      <p:tavLst>
                                        <p:tav tm="0">
                                          <p:val>
                                            <p:strVal val="#ppt_y"/>
                                          </p:val>
                                        </p:tav>
                                        <p:tav tm="100000">
                                          <p:val>
                                            <p:strVal val="#ppt_y"/>
                                          </p:val>
                                        </p:tav>
                                      </p:tavLst>
                                    </p:anim>
                                  </p:childTnLst>
                                </p:cTn>
                              </p:par>
                              <p:par>
                                <p:cTn id="57" presetID="2" presetClass="entr" presetSubtype="2" fill="hold" nodeType="withEffect">
                                  <p:stCondLst>
                                    <p:cond delay="0"/>
                                  </p:stCondLst>
                                  <p:childTnLst>
                                    <p:set>
                                      <p:cBhvr>
                                        <p:cTn id="58" dur="1" fill="hold">
                                          <p:stCondLst>
                                            <p:cond delay="0"/>
                                          </p:stCondLst>
                                        </p:cTn>
                                        <p:tgtEl>
                                          <p:spTgt spid="14"/>
                                        </p:tgtEl>
                                        <p:attrNameLst>
                                          <p:attrName>style.visibility</p:attrName>
                                        </p:attrNameLst>
                                      </p:cBhvr>
                                      <p:to>
                                        <p:strVal val="visible"/>
                                      </p:to>
                                    </p:set>
                                    <p:anim calcmode="lin" valueType="num">
                                      <p:cBhvr additive="base">
                                        <p:cTn id="59" dur="500" fill="hold"/>
                                        <p:tgtEl>
                                          <p:spTgt spid="14"/>
                                        </p:tgtEl>
                                        <p:attrNameLst>
                                          <p:attrName>ppt_x</p:attrName>
                                        </p:attrNameLst>
                                      </p:cBhvr>
                                      <p:tavLst>
                                        <p:tav tm="0">
                                          <p:val>
                                            <p:strVal val="1+#ppt_w/2"/>
                                          </p:val>
                                        </p:tav>
                                        <p:tav tm="100000">
                                          <p:val>
                                            <p:strVal val="#ppt_x"/>
                                          </p:val>
                                        </p:tav>
                                      </p:tavLst>
                                    </p:anim>
                                    <p:anim calcmode="lin" valueType="num">
                                      <p:cBhvr additive="base">
                                        <p:cTn id="60" dur="500" fill="hold"/>
                                        <p:tgtEl>
                                          <p:spTgt spid="14"/>
                                        </p:tgtEl>
                                        <p:attrNameLst>
                                          <p:attrName>ppt_y</p:attrName>
                                        </p:attrNameLst>
                                      </p:cBhvr>
                                      <p:tavLst>
                                        <p:tav tm="0">
                                          <p:val>
                                            <p:strVal val="#ppt_y"/>
                                          </p:val>
                                        </p:tav>
                                        <p:tav tm="100000">
                                          <p:val>
                                            <p:strVal val="#ppt_y"/>
                                          </p:val>
                                        </p:tav>
                                      </p:tavLst>
                                    </p:anim>
                                  </p:childTnLst>
                                </p:cTn>
                              </p:par>
                              <p:par>
                                <p:cTn id="61" presetID="3" presetClass="entr" presetSubtype="10" fill="hold" grpId="0" nodeType="withEffect">
                                  <p:stCondLst>
                                    <p:cond delay="0"/>
                                  </p:stCondLst>
                                  <p:childTnLst>
                                    <p:set>
                                      <p:cBhvr>
                                        <p:cTn id="62" dur="1" fill="hold">
                                          <p:stCondLst>
                                            <p:cond delay="0"/>
                                          </p:stCondLst>
                                        </p:cTn>
                                        <p:tgtEl>
                                          <p:spTgt spid="43"/>
                                        </p:tgtEl>
                                        <p:attrNameLst>
                                          <p:attrName>style.visibility</p:attrName>
                                        </p:attrNameLst>
                                      </p:cBhvr>
                                      <p:to>
                                        <p:strVal val="visible"/>
                                      </p:to>
                                    </p:set>
                                    <p:animEffect transition="in" filter="blinds(horizontal)">
                                      <p:cBhvr>
                                        <p:cTn id="63" dur="500"/>
                                        <p:tgtEl>
                                          <p:spTgt spid="43"/>
                                        </p:tgtEl>
                                      </p:cBhvr>
                                    </p:animEffect>
                                  </p:childTnLst>
                                </p:cTn>
                              </p:par>
                              <p:par>
                                <p:cTn id="64" presetID="2" presetClass="entr" presetSubtype="2" fill="hold" grpId="0" nodeType="withEffect">
                                  <p:stCondLst>
                                    <p:cond delay="0"/>
                                  </p:stCondLst>
                                  <p:childTnLst>
                                    <p:set>
                                      <p:cBhvr>
                                        <p:cTn id="65" dur="1" fill="hold">
                                          <p:stCondLst>
                                            <p:cond delay="0"/>
                                          </p:stCondLst>
                                        </p:cTn>
                                        <p:tgtEl>
                                          <p:spTgt spid="27"/>
                                        </p:tgtEl>
                                        <p:attrNameLst>
                                          <p:attrName>style.visibility</p:attrName>
                                        </p:attrNameLst>
                                      </p:cBhvr>
                                      <p:to>
                                        <p:strVal val="visible"/>
                                      </p:to>
                                    </p:set>
                                    <p:anim calcmode="lin" valueType="num">
                                      <p:cBhvr additive="base">
                                        <p:cTn id="66" dur="500" fill="hold"/>
                                        <p:tgtEl>
                                          <p:spTgt spid="27"/>
                                        </p:tgtEl>
                                        <p:attrNameLst>
                                          <p:attrName>ppt_x</p:attrName>
                                        </p:attrNameLst>
                                      </p:cBhvr>
                                      <p:tavLst>
                                        <p:tav tm="0">
                                          <p:val>
                                            <p:strVal val="1+#ppt_w/2"/>
                                          </p:val>
                                        </p:tav>
                                        <p:tav tm="100000">
                                          <p:val>
                                            <p:strVal val="#ppt_x"/>
                                          </p:val>
                                        </p:tav>
                                      </p:tavLst>
                                    </p:anim>
                                    <p:anim calcmode="lin" valueType="num">
                                      <p:cBhvr additive="base">
                                        <p:cTn id="67"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37"/>
                                        </p:tgtEl>
                                        <p:attrNameLst>
                                          <p:attrName>style.visibility</p:attrName>
                                        </p:attrNameLst>
                                      </p:cBhvr>
                                      <p:to>
                                        <p:strVal val="visible"/>
                                      </p:to>
                                    </p:set>
                                    <p:animEffect transition="in" filter="blinds(horizontal)">
                                      <p:cBhvr>
                                        <p:cTn id="72" dur="500"/>
                                        <p:tgtEl>
                                          <p:spTgt spid="37"/>
                                        </p:tgtEl>
                                      </p:cBhvr>
                                    </p:animEffect>
                                  </p:childTnLst>
                                </p:cTn>
                              </p:par>
                              <p:par>
                                <p:cTn id="73" presetID="3" presetClass="entr" presetSubtype="10" fill="hold" grpId="0" nodeType="withEffect">
                                  <p:stCondLst>
                                    <p:cond delay="0"/>
                                  </p:stCondLst>
                                  <p:childTnLst>
                                    <p:set>
                                      <p:cBhvr>
                                        <p:cTn id="74" dur="1" fill="hold">
                                          <p:stCondLst>
                                            <p:cond delay="0"/>
                                          </p:stCondLst>
                                        </p:cTn>
                                        <p:tgtEl>
                                          <p:spTgt spid="16"/>
                                        </p:tgtEl>
                                        <p:attrNameLst>
                                          <p:attrName>style.visibility</p:attrName>
                                        </p:attrNameLst>
                                      </p:cBhvr>
                                      <p:to>
                                        <p:strVal val="visible"/>
                                      </p:to>
                                    </p:set>
                                    <p:animEffect transition="in" filter="blinds(horizontal)">
                                      <p:cBhvr>
                                        <p:cTn id="75" dur="500"/>
                                        <p:tgtEl>
                                          <p:spTgt spid="16"/>
                                        </p:tgtEl>
                                      </p:cBhvr>
                                    </p:animEffect>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grpId="0" nodeType="clickEffect">
                                  <p:stCondLst>
                                    <p:cond delay="0"/>
                                  </p:stCondLst>
                                  <p:childTnLst>
                                    <p:set>
                                      <p:cBhvr>
                                        <p:cTn id="79" dur="1" fill="hold">
                                          <p:stCondLst>
                                            <p:cond delay="0"/>
                                          </p:stCondLst>
                                        </p:cTn>
                                        <p:tgtEl>
                                          <p:spTgt spid="41"/>
                                        </p:tgtEl>
                                        <p:attrNameLst>
                                          <p:attrName>style.visibility</p:attrName>
                                        </p:attrNameLst>
                                      </p:cBhvr>
                                      <p:to>
                                        <p:strVal val="visible"/>
                                      </p:to>
                                    </p:set>
                                    <p:animEffect transition="in" filter="blinds(horizontal)">
                                      <p:cBhvr>
                                        <p:cTn id="80" dur="500"/>
                                        <p:tgtEl>
                                          <p:spTgt spid="41"/>
                                        </p:tgtEl>
                                      </p:cBhvr>
                                    </p:animEffect>
                                  </p:childTnLst>
                                </p:cTn>
                              </p:par>
                              <p:par>
                                <p:cTn id="81" presetID="3" presetClass="entr" presetSubtype="10" fill="hold" nodeType="withEffect">
                                  <p:stCondLst>
                                    <p:cond delay="0"/>
                                  </p:stCondLst>
                                  <p:childTnLst>
                                    <p:set>
                                      <p:cBhvr>
                                        <p:cTn id="82" dur="1" fill="hold">
                                          <p:stCondLst>
                                            <p:cond delay="0"/>
                                          </p:stCondLst>
                                        </p:cTn>
                                        <p:tgtEl>
                                          <p:spTgt spid="40"/>
                                        </p:tgtEl>
                                        <p:attrNameLst>
                                          <p:attrName>style.visibility</p:attrName>
                                        </p:attrNameLst>
                                      </p:cBhvr>
                                      <p:to>
                                        <p:strVal val="visible"/>
                                      </p:to>
                                    </p:set>
                                    <p:animEffect transition="in" filter="blinds(horizontal)">
                                      <p:cBhvr>
                                        <p:cTn id="83" dur="500"/>
                                        <p:tgtEl>
                                          <p:spTgt spid="40"/>
                                        </p:tgtEl>
                                      </p:cBhvr>
                                    </p:animEffect>
                                  </p:childTnLst>
                                </p:cTn>
                              </p:par>
                              <p:par>
                                <p:cTn id="84" presetID="3" presetClass="entr" presetSubtype="10" fill="hold" grpId="0" nodeType="withEffect">
                                  <p:stCondLst>
                                    <p:cond delay="0"/>
                                  </p:stCondLst>
                                  <p:childTnLst>
                                    <p:set>
                                      <p:cBhvr>
                                        <p:cTn id="85" dur="1" fill="hold">
                                          <p:stCondLst>
                                            <p:cond delay="0"/>
                                          </p:stCondLst>
                                        </p:cTn>
                                        <p:tgtEl>
                                          <p:spTgt spid="39"/>
                                        </p:tgtEl>
                                        <p:attrNameLst>
                                          <p:attrName>style.visibility</p:attrName>
                                        </p:attrNameLst>
                                      </p:cBhvr>
                                      <p:to>
                                        <p:strVal val="visible"/>
                                      </p:to>
                                    </p:set>
                                    <p:animEffect transition="in" filter="blinds(horizontal)">
                                      <p:cBhvr>
                                        <p:cTn id="86" dur="500"/>
                                        <p:tgtEl>
                                          <p:spTgt spid="39"/>
                                        </p:tgtEl>
                                      </p:cBhvr>
                                    </p:animEffect>
                                  </p:childTnLst>
                                </p:cTn>
                              </p:par>
                            </p:childTnLst>
                          </p:cTn>
                        </p:par>
                      </p:childTnLst>
                    </p:cTn>
                  </p:par>
                  <p:par>
                    <p:cTn id="87" fill="hold">
                      <p:stCondLst>
                        <p:cond delay="indefinite"/>
                      </p:stCondLst>
                      <p:childTnLst>
                        <p:par>
                          <p:cTn id="88" fill="hold">
                            <p:stCondLst>
                              <p:cond delay="0"/>
                            </p:stCondLst>
                            <p:childTnLst>
                              <p:par>
                                <p:cTn id="89" presetID="2" presetClass="entr" presetSubtype="2" fill="hold" nodeType="clickEffect">
                                  <p:stCondLst>
                                    <p:cond delay="0"/>
                                  </p:stCondLst>
                                  <p:childTnLst>
                                    <p:set>
                                      <p:cBhvr>
                                        <p:cTn id="90" dur="1" fill="hold">
                                          <p:stCondLst>
                                            <p:cond delay="0"/>
                                          </p:stCondLst>
                                        </p:cTn>
                                        <p:tgtEl>
                                          <p:spTgt spid="48"/>
                                        </p:tgtEl>
                                        <p:attrNameLst>
                                          <p:attrName>style.visibility</p:attrName>
                                        </p:attrNameLst>
                                      </p:cBhvr>
                                      <p:to>
                                        <p:strVal val="visible"/>
                                      </p:to>
                                    </p:set>
                                    <p:anim calcmode="lin" valueType="num">
                                      <p:cBhvr additive="base">
                                        <p:cTn id="91" dur="500" fill="hold"/>
                                        <p:tgtEl>
                                          <p:spTgt spid="48"/>
                                        </p:tgtEl>
                                        <p:attrNameLst>
                                          <p:attrName>ppt_x</p:attrName>
                                        </p:attrNameLst>
                                      </p:cBhvr>
                                      <p:tavLst>
                                        <p:tav tm="0">
                                          <p:val>
                                            <p:strVal val="1+#ppt_w/2"/>
                                          </p:val>
                                        </p:tav>
                                        <p:tav tm="100000">
                                          <p:val>
                                            <p:strVal val="#ppt_x"/>
                                          </p:val>
                                        </p:tav>
                                      </p:tavLst>
                                    </p:anim>
                                    <p:anim calcmode="lin" valueType="num">
                                      <p:cBhvr additive="base">
                                        <p:cTn id="92" dur="500" fill="hold"/>
                                        <p:tgtEl>
                                          <p:spTgt spid="48"/>
                                        </p:tgtEl>
                                        <p:attrNameLst>
                                          <p:attrName>ppt_y</p:attrName>
                                        </p:attrNameLst>
                                      </p:cBhvr>
                                      <p:tavLst>
                                        <p:tav tm="0">
                                          <p:val>
                                            <p:strVal val="#ppt_y"/>
                                          </p:val>
                                        </p:tav>
                                        <p:tav tm="100000">
                                          <p:val>
                                            <p:strVal val="#ppt_y"/>
                                          </p:val>
                                        </p:tav>
                                      </p:tavLst>
                                    </p:anim>
                                  </p:childTnLst>
                                </p:cTn>
                              </p:par>
                              <p:par>
                                <p:cTn id="93" presetID="2" presetClass="entr" presetSubtype="2" fill="hold" grpId="0" nodeType="withEffect">
                                  <p:stCondLst>
                                    <p:cond delay="0"/>
                                  </p:stCondLst>
                                  <p:childTnLst>
                                    <p:set>
                                      <p:cBhvr>
                                        <p:cTn id="94" dur="1" fill="hold">
                                          <p:stCondLst>
                                            <p:cond delay="0"/>
                                          </p:stCondLst>
                                        </p:cTn>
                                        <p:tgtEl>
                                          <p:spTgt spid="38"/>
                                        </p:tgtEl>
                                        <p:attrNameLst>
                                          <p:attrName>style.visibility</p:attrName>
                                        </p:attrNameLst>
                                      </p:cBhvr>
                                      <p:to>
                                        <p:strVal val="visible"/>
                                      </p:to>
                                    </p:set>
                                    <p:anim calcmode="lin" valueType="num">
                                      <p:cBhvr additive="base">
                                        <p:cTn id="95" dur="500" fill="hold"/>
                                        <p:tgtEl>
                                          <p:spTgt spid="38"/>
                                        </p:tgtEl>
                                        <p:attrNameLst>
                                          <p:attrName>ppt_x</p:attrName>
                                        </p:attrNameLst>
                                      </p:cBhvr>
                                      <p:tavLst>
                                        <p:tav tm="0">
                                          <p:val>
                                            <p:strVal val="1+#ppt_w/2"/>
                                          </p:val>
                                        </p:tav>
                                        <p:tav tm="100000">
                                          <p:val>
                                            <p:strVal val="#ppt_x"/>
                                          </p:val>
                                        </p:tav>
                                      </p:tavLst>
                                    </p:anim>
                                    <p:anim calcmode="lin" valueType="num">
                                      <p:cBhvr additive="base">
                                        <p:cTn id="96" dur="500" fill="hold"/>
                                        <p:tgtEl>
                                          <p:spTgt spid="38"/>
                                        </p:tgtEl>
                                        <p:attrNameLst>
                                          <p:attrName>ppt_y</p:attrName>
                                        </p:attrNameLst>
                                      </p:cBhvr>
                                      <p:tavLst>
                                        <p:tav tm="0">
                                          <p:val>
                                            <p:strVal val="#ppt_y"/>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nodeType="clickEffect">
                                  <p:stCondLst>
                                    <p:cond delay="0"/>
                                  </p:stCondLst>
                                  <p:childTnLst>
                                    <p:set>
                                      <p:cBhvr>
                                        <p:cTn id="100" dur="1" fill="hold">
                                          <p:stCondLst>
                                            <p:cond delay="0"/>
                                          </p:stCondLst>
                                        </p:cTn>
                                        <p:tgtEl>
                                          <p:spTgt spid="52"/>
                                        </p:tgtEl>
                                        <p:attrNameLst>
                                          <p:attrName>style.visibility</p:attrName>
                                        </p:attrNameLst>
                                      </p:cBhvr>
                                      <p:to>
                                        <p:strVal val="visible"/>
                                      </p:to>
                                    </p:set>
                                    <p:anim calcmode="lin" valueType="num">
                                      <p:cBhvr additive="base">
                                        <p:cTn id="101" dur="500" fill="hold"/>
                                        <p:tgtEl>
                                          <p:spTgt spid="52"/>
                                        </p:tgtEl>
                                        <p:attrNameLst>
                                          <p:attrName>ppt_x</p:attrName>
                                        </p:attrNameLst>
                                      </p:cBhvr>
                                      <p:tavLst>
                                        <p:tav tm="0">
                                          <p:val>
                                            <p:strVal val="#ppt_x"/>
                                          </p:val>
                                        </p:tav>
                                        <p:tav tm="100000">
                                          <p:val>
                                            <p:strVal val="#ppt_x"/>
                                          </p:val>
                                        </p:tav>
                                      </p:tavLst>
                                    </p:anim>
                                    <p:anim calcmode="lin" valueType="num">
                                      <p:cBhvr additive="base">
                                        <p:cTn id="102" dur="500" fill="hold"/>
                                        <p:tgtEl>
                                          <p:spTgt spid="52"/>
                                        </p:tgtEl>
                                        <p:attrNameLst>
                                          <p:attrName>ppt_y</p:attrName>
                                        </p:attrNameLst>
                                      </p:cBhvr>
                                      <p:tavLst>
                                        <p:tav tm="0">
                                          <p:val>
                                            <p:strVal val="1+#ppt_h/2"/>
                                          </p:val>
                                        </p:tav>
                                        <p:tav tm="100000">
                                          <p:val>
                                            <p:strVal val="#ppt_y"/>
                                          </p:val>
                                        </p:tav>
                                      </p:tavLst>
                                    </p:anim>
                                  </p:childTnLst>
                                </p:cTn>
                              </p:par>
                              <p:par>
                                <p:cTn id="103" presetID="2" presetClass="entr" presetSubtype="4" fill="hold" nodeType="withEffect">
                                  <p:stCondLst>
                                    <p:cond delay="0"/>
                                  </p:stCondLst>
                                  <p:childTnLst>
                                    <p:set>
                                      <p:cBhvr>
                                        <p:cTn id="104" dur="1" fill="hold">
                                          <p:stCondLst>
                                            <p:cond delay="0"/>
                                          </p:stCondLst>
                                        </p:cTn>
                                        <p:tgtEl>
                                          <p:spTgt spid="55"/>
                                        </p:tgtEl>
                                        <p:attrNameLst>
                                          <p:attrName>style.visibility</p:attrName>
                                        </p:attrNameLst>
                                      </p:cBhvr>
                                      <p:to>
                                        <p:strVal val="visible"/>
                                      </p:to>
                                    </p:set>
                                    <p:anim calcmode="lin" valueType="num">
                                      <p:cBhvr additive="base">
                                        <p:cTn id="105" dur="500" fill="hold"/>
                                        <p:tgtEl>
                                          <p:spTgt spid="55"/>
                                        </p:tgtEl>
                                        <p:attrNameLst>
                                          <p:attrName>ppt_x</p:attrName>
                                        </p:attrNameLst>
                                      </p:cBhvr>
                                      <p:tavLst>
                                        <p:tav tm="0">
                                          <p:val>
                                            <p:strVal val="#ppt_x"/>
                                          </p:val>
                                        </p:tav>
                                        <p:tav tm="100000">
                                          <p:val>
                                            <p:strVal val="#ppt_x"/>
                                          </p:val>
                                        </p:tav>
                                      </p:tavLst>
                                    </p:anim>
                                    <p:anim calcmode="lin" valueType="num">
                                      <p:cBhvr additive="base">
                                        <p:cTn id="106" dur="500" fill="hold"/>
                                        <p:tgtEl>
                                          <p:spTgt spid="55"/>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9"/>
                                        </p:tgtEl>
                                        <p:attrNameLst>
                                          <p:attrName>style.visibility</p:attrName>
                                        </p:attrNameLst>
                                      </p:cBhvr>
                                      <p:to>
                                        <p:strVal val="visible"/>
                                      </p:to>
                                    </p:set>
                                    <p:anim calcmode="lin" valueType="num">
                                      <p:cBhvr additive="base">
                                        <p:cTn id="109" dur="500" fill="hold"/>
                                        <p:tgtEl>
                                          <p:spTgt spid="9"/>
                                        </p:tgtEl>
                                        <p:attrNameLst>
                                          <p:attrName>ppt_x</p:attrName>
                                        </p:attrNameLst>
                                      </p:cBhvr>
                                      <p:tavLst>
                                        <p:tav tm="0">
                                          <p:val>
                                            <p:strVal val="#ppt_x"/>
                                          </p:val>
                                        </p:tav>
                                        <p:tav tm="100000">
                                          <p:val>
                                            <p:strVal val="#ppt_x"/>
                                          </p:val>
                                        </p:tav>
                                      </p:tavLst>
                                    </p:anim>
                                    <p:anim calcmode="lin" valueType="num">
                                      <p:cBhvr additive="base">
                                        <p:cTn id="11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3" presetClass="entr" presetSubtype="10" fill="hold" nodeType="clickEffect">
                                  <p:stCondLst>
                                    <p:cond delay="0"/>
                                  </p:stCondLst>
                                  <p:childTnLst>
                                    <p:set>
                                      <p:cBhvr>
                                        <p:cTn id="114" dur="1" fill="hold">
                                          <p:stCondLst>
                                            <p:cond delay="0"/>
                                          </p:stCondLst>
                                        </p:cTn>
                                        <p:tgtEl>
                                          <p:spTgt spid="57"/>
                                        </p:tgtEl>
                                        <p:attrNameLst>
                                          <p:attrName>style.visibility</p:attrName>
                                        </p:attrNameLst>
                                      </p:cBhvr>
                                      <p:to>
                                        <p:strVal val="visible"/>
                                      </p:to>
                                    </p:set>
                                    <p:animEffect transition="in" filter="blinds(horizontal)">
                                      <p:cBhvr>
                                        <p:cTn id="115" dur="500"/>
                                        <p:tgtEl>
                                          <p:spTgt spid="57"/>
                                        </p:tgtEl>
                                      </p:cBhvr>
                                    </p:animEffect>
                                  </p:childTnLst>
                                </p:cTn>
                              </p:par>
                              <p:par>
                                <p:cTn id="116" presetID="3" presetClass="entr" presetSubtype="10" fill="hold" grpId="0" nodeType="withEffect">
                                  <p:stCondLst>
                                    <p:cond delay="0"/>
                                  </p:stCondLst>
                                  <p:childTnLst>
                                    <p:set>
                                      <p:cBhvr>
                                        <p:cTn id="117" dur="1" fill="hold">
                                          <p:stCondLst>
                                            <p:cond delay="0"/>
                                          </p:stCondLst>
                                        </p:cTn>
                                        <p:tgtEl>
                                          <p:spTgt spid="58"/>
                                        </p:tgtEl>
                                        <p:attrNameLst>
                                          <p:attrName>style.visibility</p:attrName>
                                        </p:attrNameLst>
                                      </p:cBhvr>
                                      <p:to>
                                        <p:strVal val="visible"/>
                                      </p:to>
                                    </p:set>
                                    <p:animEffect transition="in" filter="blinds(horizontal)">
                                      <p:cBhvr>
                                        <p:cTn id="118"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animBg="1"/>
      <p:bldP spid="9" grpId="0" animBg="1"/>
      <p:bldP spid="10" grpId="0" animBg="1"/>
      <p:bldP spid="11" grpId="0" animBg="1"/>
      <p:bldP spid="15" grpId="0"/>
      <p:bldP spid="16" grpId="0" animBg="1"/>
      <p:bldP spid="27" grpId="0" animBg="1"/>
      <p:bldP spid="38" grpId="0" animBg="1"/>
      <p:bldP spid="39" grpId="0" animBg="1"/>
      <p:bldP spid="41" grpId="0"/>
      <p:bldP spid="58" grpId="0"/>
      <p:bldP spid="33" grpId="0"/>
      <p:bldP spid="35" grpId="0"/>
      <p:bldP spid="42" grpId="0"/>
      <p:bldP spid="4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1651000" y="1143000"/>
            <a:ext cx="6108700" cy="55626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pPr algn="ctr"/>
            <a:r>
              <a:rPr lang="en-GB" sz="1600" b="1" i="1" dirty="0" smtClean="0">
                <a:solidFill>
                  <a:schemeClr val="tx1"/>
                </a:solidFill>
              </a:rPr>
              <a:t>Accounting Hub – Flows in WMB</a:t>
            </a:r>
          </a:p>
        </p:txBody>
      </p:sp>
      <p:sp>
        <p:nvSpPr>
          <p:cNvPr id="20" name="Rectangle 19"/>
          <p:cNvSpPr/>
          <p:nvPr/>
        </p:nvSpPr>
        <p:spPr>
          <a:xfrm>
            <a:off x="7512050" y="1143000"/>
            <a:ext cx="2393950" cy="5562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GB" sz="1600" b="1" i="1" dirty="0" smtClean="0">
                <a:solidFill>
                  <a:schemeClr val="tx1"/>
                </a:solidFill>
              </a:rPr>
              <a:t>Provider</a:t>
            </a:r>
          </a:p>
        </p:txBody>
      </p:sp>
      <p:sp>
        <p:nvSpPr>
          <p:cNvPr id="19" name="Rectangle 18"/>
          <p:cNvSpPr/>
          <p:nvPr/>
        </p:nvSpPr>
        <p:spPr>
          <a:xfrm>
            <a:off x="0" y="1143000"/>
            <a:ext cx="1733550" cy="5562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GB" sz="1600" b="1" i="1" dirty="0" smtClean="0">
                <a:solidFill>
                  <a:schemeClr val="tx1"/>
                </a:solidFill>
              </a:rPr>
              <a:t>Consumer</a:t>
            </a:r>
            <a:endParaRPr lang="en-GB" sz="1600" b="1" i="1" dirty="0">
              <a:solidFill>
                <a:schemeClr val="tx1"/>
              </a:solidFill>
            </a:endParaRPr>
          </a:p>
        </p:txBody>
      </p:sp>
      <p:sp>
        <p:nvSpPr>
          <p:cNvPr id="6" name="Rectangle 5"/>
          <p:cNvSpPr/>
          <p:nvPr/>
        </p:nvSpPr>
        <p:spPr>
          <a:xfrm>
            <a:off x="8026400" y="1695450"/>
            <a:ext cx="1651000" cy="838200"/>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i="1" dirty="0" smtClean="0">
                <a:solidFill>
                  <a:schemeClr val="tx1"/>
                </a:solidFill>
              </a:rPr>
              <a:t>AMD</a:t>
            </a:r>
          </a:p>
          <a:p>
            <a:pPr algn="ctr"/>
            <a:r>
              <a:rPr lang="en-GB" sz="1400" b="1" i="1" dirty="0" smtClean="0">
                <a:solidFill>
                  <a:schemeClr val="tx1"/>
                </a:solidFill>
              </a:rPr>
              <a:t>(Account Master Database)</a:t>
            </a:r>
            <a:endParaRPr lang="en-GB" sz="1400" b="1" i="1" dirty="0">
              <a:solidFill>
                <a:schemeClr val="tx1"/>
              </a:solidFill>
            </a:endParaRPr>
          </a:p>
        </p:txBody>
      </p:sp>
      <p:sp>
        <p:nvSpPr>
          <p:cNvPr id="7" name="Rectangle 6"/>
          <p:cNvSpPr/>
          <p:nvPr/>
        </p:nvSpPr>
        <p:spPr>
          <a:xfrm>
            <a:off x="8750300" y="4791074"/>
            <a:ext cx="990600" cy="77152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GB" sz="1400" b="1" i="1" dirty="0" smtClean="0">
                <a:solidFill>
                  <a:schemeClr val="tx1"/>
                </a:solidFill>
              </a:rPr>
              <a:t>RCBS</a:t>
            </a:r>
          </a:p>
          <a:p>
            <a:pPr algn="ctr"/>
            <a:r>
              <a:rPr lang="en-GB" sz="1400" b="1" i="1" dirty="0" smtClean="0">
                <a:solidFill>
                  <a:schemeClr val="tx1"/>
                </a:solidFill>
              </a:rPr>
              <a:t>E540</a:t>
            </a:r>
          </a:p>
        </p:txBody>
      </p:sp>
      <p:sp>
        <p:nvSpPr>
          <p:cNvPr id="8" name="Rectangle 7"/>
          <p:cNvSpPr/>
          <p:nvPr/>
        </p:nvSpPr>
        <p:spPr>
          <a:xfrm>
            <a:off x="2146300" y="1565565"/>
            <a:ext cx="2641600" cy="106680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en-GB" sz="1400" b="1" i="1" dirty="0" smtClean="0">
                <a:solidFill>
                  <a:schemeClr val="tx1"/>
                </a:solidFill>
              </a:rPr>
              <a:t>Receive Request</a:t>
            </a:r>
          </a:p>
          <a:p>
            <a:r>
              <a:rPr lang="en-GB" sz="1400" b="1" i="1" dirty="0" smtClean="0">
                <a:solidFill>
                  <a:schemeClr val="tx1"/>
                </a:solidFill>
              </a:rPr>
              <a:t>Validate Message</a:t>
            </a:r>
          </a:p>
          <a:p>
            <a:r>
              <a:rPr lang="en-GB" sz="1400" b="1" i="1" dirty="0" smtClean="0">
                <a:solidFill>
                  <a:schemeClr val="tx1"/>
                </a:solidFill>
              </a:rPr>
              <a:t>Split the Message</a:t>
            </a:r>
          </a:p>
          <a:p>
            <a:r>
              <a:rPr lang="en-GB" sz="1400" b="1" i="1" dirty="0" smtClean="0">
                <a:solidFill>
                  <a:schemeClr val="tx1"/>
                </a:solidFill>
              </a:rPr>
              <a:t>Persist </a:t>
            </a:r>
            <a:endParaRPr lang="en-GB" sz="1400" b="1" i="1" dirty="0">
              <a:solidFill>
                <a:schemeClr val="tx1"/>
              </a:solidFill>
            </a:endParaRPr>
          </a:p>
        </p:txBody>
      </p:sp>
      <p:sp>
        <p:nvSpPr>
          <p:cNvPr id="9" name="Rectangle 8"/>
          <p:cNvSpPr/>
          <p:nvPr/>
        </p:nvSpPr>
        <p:spPr>
          <a:xfrm>
            <a:off x="2146300" y="4648200"/>
            <a:ext cx="2641600" cy="83820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400" b="1" i="1" dirty="0" smtClean="0">
                <a:solidFill>
                  <a:schemeClr val="tx1"/>
                </a:solidFill>
              </a:rPr>
              <a:t>Combine all the system responses and prepare final response message</a:t>
            </a:r>
            <a:endParaRPr lang="en-GB" sz="1400" b="1" i="1" dirty="0">
              <a:solidFill>
                <a:schemeClr val="tx1"/>
              </a:solidFill>
            </a:endParaRPr>
          </a:p>
        </p:txBody>
      </p:sp>
      <p:sp>
        <p:nvSpPr>
          <p:cNvPr id="12" name="Rectangle 11"/>
          <p:cNvSpPr/>
          <p:nvPr/>
        </p:nvSpPr>
        <p:spPr>
          <a:xfrm>
            <a:off x="5328515" y="1695450"/>
            <a:ext cx="1651000" cy="83820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400" b="1" i="1" dirty="0" smtClean="0">
                <a:solidFill>
                  <a:schemeClr val="tx1"/>
                </a:solidFill>
              </a:rPr>
              <a:t>AMD Mappings</a:t>
            </a:r>
            <a:endParaRPr lang="en-GB" sz="1400" b="1" i="1" dirty="0">
              <a:solidFill>
                <a:schemeClr val="tx1"/>
              </a:solidFill>
            </a:endParaRPr>
          </a:p>
        </p:txBody>
      </p:sp>
      <p:sp>
        <p:nvSpPr>
          <p:cNvPr id="14" name="Rectangle 13"/>
          <p:cNvSpPr/>
          <p:nvPr/>
        </p:nvSpPr>
        <p:spPr>
          <a:xfrm>
            <a:off x="5035550" y="5391150"/>
            <a:ext cx="1651000" cy="99060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400" b="1" i="1" dirty="0" smtClean="0">
                <a:solidFill>
                  <a:schemeClr val="tx1"/>
                </a:solidFill>
              </a:rPr>
              <a:t>Common System Mappings  (CBO registrations)</a:t>
            </a:r>
            <a:endParaRPr lang="en-GB" sz="1400" b="1" i="1" dirty="0">
              <a:solidFill>
                <a:schemeClr val="tx1"/>
              </a:solidFill>
            </a:endParaRPr>
          </a:p>
        </p:txBody>
      </p:sp>
      <p:sp>
        <p:nvSpPr>
          <p:cNvPr id="15" name="Rectangle 14"/>
          <p:cNvSpPr/>
          <p:nvPr/>
        </p:nvSpPr>
        <p:spPr>
          <a:xfrm>
            <a:off x="7842250" y="5715000"/>
            <a:ext cx="1651000" cy="838200"/>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i="1" dirty="0" smtClean="0">
                <a:solidFill>
                  <a:schemeClr val="tx1"/>
                </a:solidFill>
              </a:rPr>
              <a:t>Common System (May 2016)</a:t>
            </a:r>
            <a:endParaRPr lang="en-GB" sz="1400" b="1" i="1" dirty="0">
              <a:solidFill>
                <a:schemeClr val="tx1"/>
              </a:solidFill>
            </a:endParaRPr>
          </a:p>
        </p:txBody>
      </p:sp>
      <p:sp>
        <p:nvSpPr>
          <p:cNvPr id="17" name="Rectangle 16"/>
          <p:cNvSpPr/>
          <p:nvPr/>
        </p:nvSpPr>
        <p:spPr>
          <a:xfrm>
            <a:off x="7677149" y="3695700"/>
            <a:ext cx="981076" cy="1905000"/>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GB" sz="1400" b="1" i="1" dirty="0" smtClean="0">
                <a:solidFill>
                  <a:schemeClr val="tx1"/>
                </a:solidFill>
              </a:rPr>
              <a:t>Generic Gateway</a:t>
            </a:r>
            <a:endParaRPr lang="en-GB" sz="1400" b="1" i="1" dirty="0">
              <a:solidFill>
                <a:schemeClr val="tx1"/>
              </a:solidFill>
            </a:endParaRPr>
          </a:p>
        </p:txBody>
      </p:sp>
      <p:sp>
        <p:nvSpPr>
          <p:cNvPr id="22" name="Rectangle 21"/>
          <p:cNvSpPr/>
          <p:nvPr/>
        </p:nvSpPr>
        <p:spPr>
          <a:xfrm>
            <a:off x="341645" y="2481943"/>
            <a:ext cx="1266999" cy="522514"/>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i="1" dirty="0" smtClean="0">
                <a:solidFill>
                  <a:schemeClr val="tx1"/>
                </a:solidFill>
              </a:rPr>
              <a:t>SOA</a:t>
            </a:r>
          </a:p>
          <a:p>
            <a:pPr algn="ctr"/>
            <a:r>
              <a:rPr lang="en-GB" sz="1400" b="1" i="1" dirty="0" smtClean="0">
                <a:solidFill>
                  <a:schemeClr val="tx1"/>
                </a:solidFill>
              </a:rPr>
              <a:t>(Datapower)</a:t>
            </a:r>
            <a:endParaRPr lang="en-GB" sz="1400" b="1" i="1" dirty="0">
              <a:solidFill>
                <a:schemeClr val="tx1"/>
              </a:solidFill>
            </a:endParaRPr>
          </a:p>
        </p:txBody>
      </p:sp>
      <p:cxnSp>
        <p:nvCxnSpPr>
          <p:cNvPr id="49" name="Straight Connector 48"/>
          <p:cNvCxnSpPr>
            <a:stCxn id="22" idx="0"/>
            <a:endCxn id="8" idx="1"/>
          </p:cNvCxnSpPr>
          <p:nvPr/>
        </p:nvCxnSpPr>
        <p:spPr>
          <a:xfrm rot="5400000" flipH="1" flipV="1">
            <a:off x="1369233" y="1704877"/>
            <a:ext cx="382978" cy="1171155"/>
          </a:xfrm>
          <a:prstGeom prst="bentConnector2">
            <a:avLst/>
          </a:prstGeom>
          <a:ln>
            <a:tailEnd type="stealth" w="med" len="lg"/>
          </a:ln>
        </p:spPr>
        <p:style>
          <a:lnRef idx="1">
            <a:schemeClr val="accent1"/>
          </a:lnRef>
          <a:fillRef idx="0">
            <a:schemeClr val="accent1"/>
          </a:fillRef>
          <a:effectRef idx="0">
            <a:schemeClr val="accent1"/>
          </a:effectRef>
          <a:fontRef idx="minor">
            <a:schemeClr val="tx1"/>
          </a:fontRef>
        </p:style>
      </p:cxnSp>
      <p:cxnSp>
        <p:nvCxnSpPr>
          <p:cNvPr id="55" name="Straight Arrow Connector 46"/>
          <p:cNvCxnSpPr>
            <a:stCxn id="8" idx="3"/>
            <a:endCxn id="12" idx="1"/>
          </p:cNvCxnSpPr>
          <p:nvPr/>
        </p:nvCxnSpPr>
        <p:spPr>
          <a:xfrm>
            <a:off x="4787900" y="2098965"/>
            <a:ext cx="540615" cy="15585"/>
          </a:xfrm>
          <a:prstGeom prst="straightConnector1">
            <a:avLst/>
          </a:prstGeom>
          <a:ln>
            <a:tailEnd type="stealth" w="med" len="lg"/>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9" idx="1"/>
            <a:endCxn id="22" idx="3"/>
          </p:cNvCxnSpPr>
          <p:nvPr/>
        </p:nvCxnSpPr>
        <p:spPr>
          <a:xfrm rot="10800000">
            <a:off x="1608644" y="2743200"/>
            <a:ext cx="537656" cy="23241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46"/>
          <p:cNvCxnSpPr>
            <a:stCxn id="12" idx="3"/>
            <a:endCxn id="6" idx="1"/>
          </p:cNvCxnSpPr>
          <p:nvPr/>
        </p:nvCxnSpPr>
        <p:spPr>
          <a:xfrm>
            <a:off x="6979515" y="2114550"/>
            <a:ext cx="1046885" cy="0"/>
          </a:xfrm>
          <a:prstGeom prst="straightConnector1">
            <a:avLst/>
          </a:prstGeom>
          <a:ln>
            <a:headEnd type="stealth" w="med" len="lg"/>
            <a:tailEnd type="stealth" w="med" len="lg"/>
          </a:ln>
        </p:spPr>
        <p:style>
          <a:lnRef idx="1">
            <a:schemeClr val="accent1"/>
          </a:lnRef>
          <a:fillRef idx="0">
            <a:schemeClr val="accent1"/>
          </a:fillRef>
          <a:effectRef idx="0">
            <a:schemeClr val="accent1"/>
          </a:effectRef>
          <a:fontRef idx="minor">
            <a:schemeClr val="tx1"/>
          </a:fontRef>
        </p:style>
      </p:cxnSp>
      <p:cxnSp>
        <p:nvCxnSpPr>
          <p:cNvPr id="82" name="Straight Arrow Connector 46"/>
          <p:cNvCxnSpPr>
            <a:stCxn id="13" idx="3"/>
            <a:endCxn id="17" idx="1"/>
          </p:cNvCxnSpPr>
          <p:nvPr/>
        </p:nvCxnSpPr>
        <p:spPr>
          <a:xfrm>
            <a:off x="6866660" y="4457700"/>
            <a:ext cx="810489" cy="190500"/>
          </a:xfrm>
          <a:prstGeom prst="bentConnector3">
            <a:avLst>
              <a:gd name="adj1" fmla="val 50000"/>
            </a:avLst>
          </a:prstGeom>
          <a:ln>
            <a:headEnd type="stealth" w="med" len="lg"/>
            <a:tailEnd type="stealth" w="med" len="lg"/>
          </a:ln>
        </p:spPr>
        <p:style>
          <a:lnRef idx="1">
            <a:schemeClr val="accent1"/>
          </a:lnRef>
          <a:fillRef idx="0">
            <a:schemeClr val="accent1"/>
          </a:fillRef>
          <a:effectRef idx="0">
            <a:schemeClr val="accent1"/>
          </a:effectRef>
          <a:fontRef idx="minor">
            <a:schemeClr val="tx1"/>
          </a:fontRef>
        </p:style>
      </p:cxnSp>
      <p:cxnSp>
        <p:nvCxnSpPr>
          <p:cNvPr id="85" name="Straight Arrow Connector 46"/>
          <p:cNvCxnSpPr>
            <a:stCxn id="14" idx="3"/>
            <a:endCxn id="15" idx="1"/>
          </p:cNvCxnSpPr>
          <p:nvPr/>
        </p:nvCxnSpPr>
        <p:spPr>
          <a:xfrm>
            <a:off x="6686550" y="5886450"/>
            <a:ext cx="1155700" cy="247650"/>
          </a:xfrm>
          <a:prstGeom prst="bentConnector3">
            <a:avLst>
              <a:gd name="adj1" fmla="val 50000"/>
            </a:avLst>
          </a:prstGeom>
          <a:ln>
            <a:headEnd type="stealth" w="med" len="lg"/>
            <a:tailEnd type="stealth" w="med" len="lg"/>
          </a:ln>
        </p:spPr>
        <p:style>
          <a:lnRef idx="1">
            <a:schemeClr val="accent1"/>
          </a:lnRef>
          <a:fillRef idx="0">
            <a:schemeClr val="accent1"/>
          </a:fillRef>
          <a:effectRef idx="0">
            <a:schemeClr val="accent1"/>
          </a:effectRef>
          <a:fontRef idx="minor">
            <a:schemeClr val="tx1"/>
          </a:fontRef>
        </p:style>
      </p:cxnSp>
      <p:cxnSp>
        <p:nvCxnSpPr>
          <p:cNvPr id="91" name="Straight Arrow Connector 46"/>
          <p:cNvCxnSpPr>
            <a:stCxn id="12" idx="2"/>
            <a:endCxn id="13" idx="0"/>
          </p:cNvCxnSpPr>
          <p:nvPr/>
        </p:nvCxnSpPr>
        <p:spPr>
          <a:xfrm rot="5400000">
            <a:off x="5345113" y="3229698"/>
            <a:ext cx="1504950" cy="112855"/>
          </a:xfrm>
          <a:prstGeom prst="bentConnector3">
            <a:avLst>
              <a:gd name="adj1" fmla="val 50000"/>
            </a:avLst>
          </a:prstGeom>
          <a:ln>
            <a:tailEnd type="stealth" w="med" len="lg"/>
          </a:ln>
        </p:spPr>
        <p:style>
          <a:lnRef idx="1">
            <a:schemeClr val="accent1"/>
          </a:lnRef>
          <a:fillRef idx="0">
            <a:schemeClr val="accent1"/>
          </a:fillRef>
          <a:effectRef idx="0">
            <a:schemeClr val="accent1"/>
          </a:effectRef>
          <a:fontRef idx="minor">
            <a:schemeClr val="tx1"/>
          </a:fontRef>
        </p:style>
      </p:cxnSp>
      <p:cxnSp>
        <p:nvCxnSpPr>
          <p:cNvPr id="94" name="Straight Arrow Connector 46"/>
          <p:cNvCxnSpPr>
            <a:stCxn id="13" idx="2"/>
            <a:endCxn id="9" idx="3"/>
          </p:cNvCxnSpPr>
          <p:nvPr/>
        </p:nvCxnSpPr>
        <p:spPr>
          <a:xfrm rot="5400000">
            <a:off x="5319280" y="4345421"/>
            <a:ext cx="190500" cy="1253260"/>
          </a:xfrm>
          <a:prstGeom prst="bentConnector2">
            <a:avLst/>
          </a:prstGeom>
          <a:ln>
            <a:tailEnd type="stealth" w="med" len="lg"/>
          </a:ln>
        </p:spPr>
        <p:style>
          <a:lnRef idx="1">
            <a:schemeClr val="accent1"/>
          </a:lnRef>
          <a:fillRef idx="0">
            <a:schemeClr val="accent1"/>
          </a:fillRef>
          <a:effectRef idx="0">
            <a:schemeClr val="accent1"/>
          </a:effectRef>
          <a:fontRef idx="minor">
            <a:schemeClr val="tx1"/>
          </a:fontRef>
        </p:style>
      </p:cxnSp>
      <p:cxnSp>
        <p:nvCxnSpPr>
          <p:cNvPr id="97" name="Straight Arrow Connector 46"/>
          <p:cNvCxnSpPr>
            <a:stCxn id="14" idx="1"/>
            <a:endCxn id="9" idx="2"/>
          </p:cNvCxnSpPr>
          <p:nvPr/>
        </p:nvCxnSpPr>
        <p:spPr>
          <a:xfrm rot="10800000">
            <a:off x="3467100" y="5486400"/>
            <a:ext cx="1568450" cy="400050"/>
          </a:xfrm>
          <a:prstGeom prst="bentConnector2">
            <a:avLst/>
          </a:prstGeom>
          <a:ln>
            <a:tailEnd type="stealth" w="med" len="lg"/>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7099300" y="4572001"/>
            <a:ext cx="577850" cy="307777"/>
          </a:xfrm>
          <a:prstGeom prst="rect">
            <a:avLst/>
          </a:prstGeom>
          <a:noFill/>
        </p:spPr>
        <p:txBody>
          <a:bodyPr wrap="square" rtlCol="0">
            <a:spAutoFit/>
          </a:bodyPr>
          <a:lstStyle/>
          <a:p>
            <a:r>
              <a:rPr lang="en-GB" sz="1400" dirty="0" smtClean="0"/>
              <a:t>MQ</a:t>
            </a:r>
            <a:endParaRPr lang="en-GB" sz="1400" dirty="0"/>
          </a:p>
        </p:txBody>
      </p:sp>
      <p:sp>
        <p:nvSpPr>
          <p:cNvPr id="108" name="TextBox 107"/>
          <p:cNvSpPr txBox="1"/>
          <p:nvPr/>
        </p:nvSpPr>
        <p:spPr>
          <a:xfrm>
            <a:off x="7055757" y="5559624"/>
            <a:ext cx="577850" cy="307777"/>
          </a:xfrm>
          <a:prstGeom prst="rect">
            <a:avLst/>
          </a:prstGeom>
          <a:noFill/>
        </p:spPr>
        <p:txBody>
          <a:bodyPr wrap="square" rtlCol="0">
            <a:spAutoFit/>
          </a:bodyPr>
          <a:lstStyle/>
          <a:p>
            <a:r>
              <a:rPr lang="en-GB" sz="1400" dirty="0" smtClean="0"/>
              <a:t>MQ</a:t>
            </a:r>
            <a:endParaRPr lang="en-GB" sz="1400" dirty="0"/>
          </a:p>
        </p:txBody>
      </p:sp>
      <p:sp>
        <p:nvSpPr>
          <p:cNvPr id="110" name="TextBox 109"/>
          <p:cNvSpPr txBox="1"/>
          <p:nvPr/>
        </p:nvSpPr>
        <p:spPr>
          <a:xfrm>
            <a:off x="7026275" y="2235399"/>
            <a:ext cx="577850" cy="307777"/>
          </a:xfrm>
          <a:prstGeom prst="rect">
            <a:avLst/>
          </a:prstGeom>
          <a:noFill/>
        </p:spPr>
        <p:txBody>
          <a:bodyPr wrap="square" rtlCol="0">
            <a:spAutoFit/>
          </a:bodyPr>
          <a:lstStyle/>
          <a:p>
            <a:r>
              <a:rPr lang="en-GB" sz="1400" dirty="0" smtClean="0"/>
              <a:t>https</a:t>
            </a:r>
            <a:endParaRPr lang="en-GB" sz="1400" dirty="0"/>
          </a:p>
        </p:txBody>
      </p:sp>
      <p:sp>
        <p:nvSpPr>
          <p:cNvPr id="113" name="TextBox 112"/>
          <p:cNvSpPr txBox="1"/>
          <p:nvPr/>
        </p:nvSpPr>
        <p:spPr>
          <a:xfrm>
            <a:off x="1860619" y="4032739"/>
            <a:ext cx="577850" cy="307777"/>
          </a:xfrm>
          <a:prstGeom prst="rect">
            <a:avLst/>
          </a:prstGeom>
          <a:noFill/>
        </p:spPr>
        <p:txBody>
          <a:bodyPr wrap="square" rtlCol="0">
            <a:spAutoFit/>
          </a:bodyPr>
          <a:lstStyle/>
          <a:p>
            <a:r>
              <a:rPr lang="en-GB" sz="1400" dirty="0" smtClean="0"/>
              <a:t>MQ</a:t>
            </a:r>
            <a:endParaRPr lang="en-GB" sz="1400" dirty="0"/>
          </a:p>
        </p:txBody>
      </p:sp>
      <p:sp>
        <p:nvSpPr>
          <p:cNvPr id="114" name="TextBox 113"/>
          <p:cNvSpPr txBox="1"/>
          <p:nvPr/>
        </p:nvSpPr>
        <p:spPr>
          <a:xfrm>
            <a:off x="247650" y="228600"/>
            <a:ext cx="9245600" cy="430887"/>
          </a:xfrm>
          <a:prstGeom prst="rect">
            <a:avLst/>
          </a:prstGeom>
          <a:noFill/>
        </p:spPr>
        <p:txBody>
          <a:bodyPr wrap="square" rtlCol="0">
            <a:spAutoFit/>
          </a:bodyPr>
          <a:lstStyle/>
          <a:p>
            <a:r>
              <a:rPr lang="en-GB" sz="2200" b="1" i="1" dirty="0" smtClean="0">
                <a:latin typeface="Calibri" pitchFamily="34" charset="0"/>
              </a:rPr>
              <a:t>Account Information Service – High Level Connectivity Diagram</a:t>
            </a:r>
            <a:endParaRPr lang="en-GB" sz="2200" b="1" i="1" dirty="0">
              <a:latin typeface="Calibri" pitchFamily="34" charset="0"/>
            </a:endParaRPr>
          </a:p>
        </p:txBody>
      </p:sp>
      <p:cxnSp>
        <p:nvCxnSpPr>
          <p:cNvPr id="115" name="Straight Arrow Connector 46"/>
          <p:cNvCxnSpPr>
            <a:stCxn id="12" idx="2"/>
            <a:endCxn id="14" idx="2"/>
          </p:cNvCxnSpPr>
          <p:nvPr/>
        </p:nvCxnSpPr>
        <p:spPr>
          <a:xfrm rot="5400000">
            <a:off x="4083483" y="4311218"/>
            <a:ext cx="3848100" cy="292965"/>
          </a:xfrm>
          <a:prstGeom prst="bentConnector5">
            <a:avLst>
              <a:gd name="adj1" fmla="val 37129"/>
              <a:gd name="adj2" fmla="val -259804"/>
              <a:gd name="adj3" fmla="val 105941"/>
            </a:avLst>
          </a:prstGeom>
          <a:ln>
            <a:tailEnd type="stealth" w="med" len="lg"/>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215660" y="4038600"/>
            <a:ext cx="1651000" cy="83820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400" b="1" i="1" dirty="0" smtClean="0">
                <a:solidFill>
                  <a:schemeClr val="tx1"/>
                </a:solidFill>
              </a:rPr>
              <a:t>RCBS Mappings(E184 and E540)</a:t>
            </a:r>
            <a:endParaRPr lang="en-GB" sz="1400" b="1" i="1" dirty="0">
              <a:solidFill>
                <a:schemeClr val="tx1"/>
              </a:solidFill>
            </a:endParaRPr>
          </a:p>
        </p:txBody>
      </p:sp>
      <p:sp>
        <p:nvSpPr>
          <p:cNvPr id="45" name="TextBox 44"/>
          <p:cNvSpPr txBox="1"/>
          <p:nvPr/>
        </p:nvSpPr>
        <p:spPr>
          <a:xfrm>
            <a:off x="1701520" y="2085034"/>
            <a:ext cx="577850" cy="307777"/>
          </a:xfrm>
          <a:prstGeom prst="rect">
            <a:avLst/>
          </a:prstGeom>
          <a:noFill/>
        </p:spPr>
        <p:txBody>
          <a:bodyPr wrap="square" rtlCol="0">
            <a:spAutoFit/>
          </a:bodyPr>
          <a:lstStyle/>
          <a:p>
            <a:r>
              <a:rPr lang="en-GB" sz="1400" dirty="0" smtClean="0"/>
              <a:t>MQ</a:t>
            </a:r>
            <a:endParaRPr lang="en-GB" sz="1400" dirty="0"/>
          </a:p>
        </p:txBody>
      </p:sp>
      <p:cxnSp>
        <p:nvCxnSpPr>
          <p:cNvPr id="53" name="Straight Arrow Connector 52"/>
          <p:cNvCxnSpPr>
            <a:stCxn id="17" idx="3"/>
            <a:endCxn id="7" idx="1"/>
          </p:cNvCxnSpPr>
          <p:nvPr/>
        </p:nvCxnSpPr>
        <p:spPr bwMode="auto">
          <a:xfrm>
            <a:off x="8658225" y="4648200"/>
            <a:ext cx="92075" cy="528637"/>
          </a:xfrm>
          <a:prstGeom prst="straightConnector1">
            <a:avLst/>
          </a:prstGeom>
          <a:solidFill>
            <a:schemeClr val="accent1"/>
          </a:solidFill>
          <a:ln w="9525" cap="flat" cmpd="sng" algn="ctr">
            <a:solidFill>
              <a:schemeClr val="tx1"/>
            </a:solidFill>
            <a:prstDash val="solid"/>
            <a:round/>
            <a:headEnd type="arrow"/>
            <a:tailEnd type="arrow"/>
          </a:ln>
          <a:effectLst/>
        </p:spPr>
      </p:cxnSp>
      <p:sp>
        <p:nvSpPr>
          <p:cNvPr id="40" name="Rectangle 39"/>
          <p:cNvSpPr/>
          <p:nvPr/>
        </p:nvSpPr>
        <p:spPr>
          <a:xfrm>
            <a:off x="140676" y="3870290"/>
            <a:ext cx="1527350" cy="691661"/>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i="1" dirty="0" smtClean="0">
                <a:solidFill>
                  <a:schemeClr val="tx1"/>
                </a:solidFill>
              </a:rPr>
              <a:t>IFCH (Intellect Fund Control Hub)</a:t>
            </a:r>
            <a:endParaRPr lang="en-GB" sz="1400" b="1" i="1" dirty="0">
              <a:solidFill>
                <a:schemeClr val="tx1"/>
              </a:solidFill>
            </a:endParaRPr>
          </a:p>
        </p:txBody>
      </p:sp>
      <p:sp>
        <p:nvSpPr>
          <p:cNvPr id="41" name="Rectangle 40"/>
          <p:cNvSpPr/>
          <p:nvPr/>
        </p:nvSpPr>
        <p:spPr>
          <a:xfrm>
            <a:off x="264607" y="5499798"/>
            <a:ext cx="1266999" cy="522514"/>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i="1" dirty="0" err="1" smtClean="0">
                <a:solidFill>
                  <a:schemeClr val="tx1"/>
                </a:solidFill>
              </a:rPr>
              <a:t>Webseries</a:t>
            </a:r>
            <a:r>
              <a:rPr lang="en-GB" sz="1400" b="1" i="1" dirty="0" smtClean="0">
                <a:solidFill>
                  <a:schemeClr val="tx1"/>
                </a:solidFill>
              </a:rPr>
              <a:t> (Channel)</a:t>
            </a:r>
            <a:endParaRPr lang="en-GB" sz="1400" b="1" i="1" dirty="0">
              <a:solidFill>
                <a:schemeClr val="tx1"/>
              </a:solidFill>
            </a:endParaRPr>
          </a:p>
        </p:txBody>
      </p:sp>
      <p:cxnSp>
        <p:nvCxnSpPr>
          <p:cNvPr id="42" name="Straight Connector 48"/>
          <p:cNvCxnSpPr>
            <a:stCxn id="41" idx="0"/>
            <a:endCxn id="100" idx="2"/>
          </p:cNvCxnSpPr>
          <p:nvPr/>
        </p:nvCxnSpPr>
        <p:spPr>
          <a:xfrm rot="5400000" flipH="1" flipV="1">
            <a:off x="787889" y="5389580"/>
            <a:ext cx="220436" cy="12700"/>
          </a:xfrm>
          <a:prstGeom prst="bentConnector3">
            <a:avLst>
              <a:gd name="adj1" fmla="val 50000"/>
            </a:avLst>
          </a:prstGeom>
          <a:ln>
            <a:tailEnd type="stealth" w="med" len="lg"/>
          </a:ln>
        </p:spPr>
        <p:style>
          <a:lnRef idx="1">
            <a:schemeClr val="accent1"/>
          </a:lnRef>
          <a:fillRef idx="0">
            <a:schemeClr val="accent1"/>
          </a:fillRef>
          <a:effectRef idx="0">
            <a:schemeClr val="accent1"/>
          </a:effectRef>
          <a:fontRef idx="minor">
            <a:schemeClr val="tx1"/>
          </a:fontRef>
        </p:style>
      </p:cxnSp>
      <p:cxnSp>
        <p:nvCxnSpPr>
          <p:cNvPr id="46" name="Straight Connector 48"/>
          <p:cNvCxnSpPr>
            <a:stCxn id="40" idx="0"/>
            <a:endCxn id="22" idx="2"/>
          </p:cNvCxnSpPr>
          <p:nvPr/>
        </p:nvCxnSpPr>
        <p:spPr>
          <a:xfrm rot="5400000" flipH="1" flipV="1">
            <a:off x="506832" y="3401977"/>
            <a:ext cx="865833" cy="70794"/>
          </a:xfrm>
          <a:prstGeom prst="bentConnector3">
            <a:avLst>
              <a:gd name="adj1" fmla="val 50000"/>
            </a:avLst>
          </a:prstGeom>
          <a:ln>
            <a:tailEnd type="stealth" w="med" len="lg"/>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291402" y="3225523"/>
            <a:ext cx="1346480" cy="369332"/>
          </a:xfrm>
          <a:prstGeom prst="rect">
            <a:avLst/>
          </a:prstGeom>
          <a:noFill/>
        </p:spPr>
        <p:txBody>
          <a:bodyPr wrap="square" rtlCol="0">
            <a:spAutoFit/>
          </a:bodyPr>
          <a:lstStyle/>
          <a:p>
            <a:r>
              <a:rPr lang="en-GB" dirty="0" smtClean="0"/>
              <a:t>Creates multiple account enquiry</a:t>
            </a:r>
            <a:endParaRPr lang="en-GB" dirty="0"/>
          </a:p>
        </p:txBody>
      </p:sp>
      <p:sp>
        <p:nvSpPr>
          <p:cNvPr id="51" name="TextBox 50"/>
          <p:cNvSpPr txBox="1"/>
          <p:nvPr/>
        </p:nvSpPr>
        <p:spPr>
          <a:xfrm>
            <a:off x="7084610" y="2469382"/>
            <a:ext cx="973539" cy="507831"/>
          </a:xfrm>
          <a:prstGeom prst="rect">
            <a:avLst/>
          </a:prstGeom>
          <a:noFill/>
        </p:spPr>
        <p:txBody>
          <a:bodyPr wrap="square" rtlCol="0">
            <a:spAutoFit/>
          </a:bodyPr>
          <a:lstStyle/>
          <a:p>
            <a:r>
              <a:rPr lang="en-GB" dirty="0" smtClean="0"/>
              <a:t>AMD will sort accounts into app group</a:t>
            </a:r>
            <a:endParaRPr lang="en-GB" dirty="0"/>
          </a:p>
        </p:txBody>
      </p:sp>
      <p:sp>
        <p:nvSpPr>
          <p:cNvPr id="52" name="TextBox 51"/>
          <p:cNvSpPr txBox="1"/>
          <p:nvPr/>
        </p:nvSpPr>
        <p:spPr>
          <a:xfrm>
            <a:off x="185057" y="2024743"/>
            <a:ext cx="783771" cy="369332"/>
          </a:xfrm>
          <a:prstGeom prst="rect">
            <a:avLst/>
          </a:prstGeom>
          <a:noFill/>
        </p:spPr>
        <p:txBody>
          <a:bodyPr wrap="square" rtlCol="0">
            <a:spAutoFit/>
          </a:bodyPr>
          <a:lstStyle/>
          <a:p>
            <a:r>
              <a:rPr lang="en-GB" dirty="0" smtClean="0"/>
              <a:t>Converts to IFW format</a:t>
            </a:r>
            <a:endParaRPr lang="en-GB" dirty="0"/>
          </a:p>
        </p:txBody>
      </p:sp>
      <p:sp>
        <p:nvSpPr>
          <p:cNvPr id="57" name="TextBox 56"/>
          <p:cNvSpPr txBox="1"/>
          <p:nvPr/>
        </p:nvSpPr>
        <p:spPr>
          <a:xfrm>
            <a:off x="0" y="3627455"/>
            <a:ext cx="1969477" cy="230832"/>
          </a:xfrm>
          <a:prstGeom prst="rect">
            <a:avLst/>
          </a:prstGeom>
          <a:noFill/>
        </p:spPr>
        <p:txBody>
          <a:bodyPr wrap="square" rtlCol="0">
            <a:spAutoFit/>
          </a:bodyPr>
          <a:lstStyle/>
          <a:p>
            <a:r>
              <a:rPr lang="en-GB" dirty="0" smtClean="0"/>
              <a:t>PAY/ NO PAY/ REFER DECISION</a:t>
            </a:r>
            <a:endParaRPr lang="en-GB" dirty="0"/>
          </a:p>
        </p:txBody>
      </p:sp>
      <p:sp>
        <p:nvSpPr>
          <p:cNvPr id="80" name="Rectangle 79"/>
          <p:cNvSpPr/>
          <p:nvPr/>
        </p:nvSpPr>
        <p:spPr>
          <a:xfrm>
            <a:off x="8759825" y="3829050"/>
            <a:ext cx="990600" cy="781050"/>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GB" sz="1400" b="1" i="1" dirty="0" smtClean="0">
                <a:solidFill>
                  <a:schemeClr val="tx1"/>
                </a:solidFill>
              </a:rPr>
              <a:t>RCBS</a:t>
            </a:r>
          </a:p>
          <a:p>
            <a:pPr algn="ctr"/>
            <a:r>
              <a:rPr lang="en-GB" sz="1400" b="1" i="1" dirty="0" smtClean="0">
                <a:solidFill>
                  <a:schemeClr val="tx1"/>
                </a:solidFill>
              </a:rPr>
              <a:t>E184</a:t>
            </a:r>
          </a:p>
        </p:txBody>
      </p:sp>
      <p:cxnSp>
        <p:nvCxnSpPr>
          <p:cNvPr id="83" name="Straight Arrow Connector 82"/>
          <p:cNvCxnSpPr>
            <a:stCxn id="17" idx="3"/>
            <a:endCxn id="80" idx="1"/>
          </p:cNvCxnSpPr>
          <p:nvPr/>
        </p:nvCxnSpPr>
        <p:spPr bwMode="auto">
          <a:xfrm flipV="1">
            <a:off x="8658225" y="4219575"/>
            <a:ext cx="101600" cy="428625"/>
          </a:xfrm>
          <a:prstGeom prst="straightConnector1">
            <a:avLst/>
          </a:prstGeom>
          <a:solidFill>
            <a:schemeClr val="accent1"/>
          </a:solidFill>
          <a:ln w="9525" cap="flat" cmpd="sng" algn="ctr">
            <a:solidFill>
              <a:schemeClr val="tx1"/>
            </a:solidFill>
            <a:prstDash val="solid"/>
            <a:round/>
            <a:headEnd type="arrow"/>
            <a:tailEnd type="arrow"/>
          </a:ln>
          <a:effectLst/>
        </p:spPr>
      </p:cxnSp>
      <p:sp>
        <p:nvSpPr>
          <p:cNvPr id="87" name="TextBox 86"/>
          <p:cNvSpPr txBox="1"/>
          <p:nvPr/>
        </p:nvSpPr>
        <p:spPr>
          <a:xfrm>
            <a:off x="8096250" y="3124200"/>
            <a:ext cx="1638300" cy="507831"/>
          </a:xfrm>
          <a:prstGeom prst="rect">
            <a:avLst/>
          </a:prstGeom>
          <a:noFill/>
        </p:spPr>
        <p:txBody>
          <a:bodyPr wrap="square" rtlCol="0">
            <a:spAutoFit/>
          </a:bodyPr>
          <a:lstStyle/>
          <a:p>
            <a:r>
              <a:rPr lang="en-GB" dirty="0" smtClean="0"/>
              <a:t>If </a:t>
            </a:r>
            <a:r>
              <a:rPr lang="en-GB" dirty="0" err="1" smtClean="0"/>
              <a:t>AccountIndicator</a:t>
            </a:r>
            <a:r>
              <a:rPr lang="en-GB" dirty="0" smtClean="0"/>
              <a:t> Flag is Y then call E184 first to get Account indicators</a:t>
            </a:r>
            <a:endParaRPr lang="en-GB" dirty="0"/>
          </a:p>
        </p:txBody>
      </p:sp>
      <p:sp>
        <p:nvSpPr>
          <p:cNvPr id="100" name="Rectangle 99"/>
          <p:cNvSpPr/>
          <p:nvPr/>
        </p:nvSpPr>
        <p:spPr>
          <a:xfrm>
            <a:off x="264607" y="4756848"/>
            <a:ext cx="1266999" cy="522514"/>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i="1" dirty="0" smtClean="0">
                <a:solidFill>
                  <a:schemeClr val="tx1"/>
                </a:solidFill>
              </a:rPr>
              <a:t>TMH</a:t>
            </a:r>
          </a:p>
        </p:txBody>
      </p:sp>
      <p:cxnSp>
        <p:nvCxnSpPr>
          <p:cNvPr id="104" name="Straight Arrow Connector 103"/>
          <p:cNvCxnSpPr>
            <a:stCxn id="100" idx="0"/>
            <a:endCxn id="40" idx="2"/>
          </p:cNvCxnSpPr>
          <p:nvPr/>
        </p:nvCxnSpPr>
        <p:spPr bwMode="auto">
          <a:xfrm flipV="1">
            <a:off x="898107" y="4561951"/>
            <a:ext cx="6244" cy="19489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ppt_x"/>
                                          </p:val>
                                        </p:tav>
                                        <p:tav tm="100000">
                                          <p:val>
                                            <p:strVal val="#ppt_x"/>
                                          </p:val>
                                        </p:tav>
                                      </p:tavLst>
                                    </p:anim>
                                    <p:anim calcmode="lin" valueType="num">
                                      <p:cBhvr additive="base">
                                        <p:cTn id="8"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2"/>
                                        </p:tgtEl>
                                        <p:attrNameLst>
                                          <p:attrName>style.visibility</p:attrName>
                                        </p:attrNameLst>
                                      </p:cBhvr>
                                      <p:to>
                                        <p:strVal val="visible"/>
                                      </p:to>
                                    </p:set>
                                    <p:anim calcmode="lin" valueType="num">
                                      <p:cBhvr additive="base">
                                        <p:cTn id="13" dur="500" fill="hold"/>
                                        <p:tgtEl>
                                          <p:spTgt spid="42"/>
                                        </p:tgtEl>
                                        <p:attrNameLst>
                                          <p:attrName>ppt_x</p:attrName>
                                        </p:attrNameLst>
                                      </p:cBhvr>
                                      <p:tavLst>
                                        <p:tav tm="0">
                                          <p:val>
                                            <p:strVal val="#ppt_x"/>
                                          </p:val>
                                        </p:tav>
                                        <p:tav tm="100000">
                                          <p:val>
                                            <p:strVal val="#ppt_x"/>
                                          </p:val>
                                        </p:tav>
                                      </p:tavLst>
                                    </p:anim>
                                    <p:anim calcmode="lin" valueType="num">
                                      <p:cBhvr additive="base">
                                        <p:cTn id="14"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0"/>
                                        </p:tgtEl>
                                        <p:attrNameLst>
                                          <p:attrName>style.visibility</p:attrName>
                                        </p:attrNameLst>
                                      </p:cBhvr>
                                      <p:to>
                                        <p:strVal val="visible"/>
                                      </p:to>
                                    </p:set>
                                    <p:anim calcmode="lin" valueType="num">
                                      <p:cBhvr additive="base">
                                        <p:cTn id="19" dur="500" fill="hold"/>
                                        <p:tgtEl>
                                          <p:spTgt spid="40"/>
                                        </p:tgtEl>
                                        <p:attrNameLst>
                                          <p:attrName>ppt_x</p:attrName>
                                        </p:attrNameLst>
                                      </p:cBhvr>
                                      <p:tavLst>
                                        <p:tav tm="0">
                                          <p:val>
                                            <p:strVal val="#ppt_x"/>
                                          </p:val>
                                        </p:tav>
                                        <p:tav tm="100000">
                                          <p:val>
                                            <p:strVal val="#ppt_x"/>
                                          </p:val>
                                        </p:tav>
                                      </p:tavLst>
                                    </p:anim>
                                    <p:anim calcmode="lin" valueType="num">
                                      <p:cBhvr additive="base">
                                        <p:cTn id="20"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0"/>
                                        </p:tgtEl>
                                        <p:attrNameLst>
                                          <p:attrName>style.visibility</p:attrName>
                                        </p:attrNameLst>
                                      </p:cBhvr>
                                      <p:to>
                                        <p:strVal val="visible"/>
                                      </p:to>
                                    </p:set>
                                    <p:anim calcmode="lin" valueType="num">
                                      <p:cBhvr additive="base">
                                        <p:cTn id="25" dur="500" fill="hold"/>
                                        <p:tgtEl>
                                          <p:spTgt spid="50"/>
                                        </p:tgtEl>
                                        <p:attrNameLst>
                                          <p:attrName>ppt_x</p:attrName>
                                        </p:attrNameLst>
                                      </p:cBhvr>
                                      <p:tavLst>
                                        <p:tav tm="0">
                                          <p:val>
                                            <p:strVal val="0-#ppt_w/2"/>
                                          </p:val>
                                        </p:tav>
                                        <p:tav tm="100000">
                                          <p:val>
                                            <p:strVal val="#ppt_x"/>
                                          </p:val>
                                        </p:tav>
                                      </p:tavLst>
                                    </p:anim>
                                    <p:anim calcmode="lin" valueType="num">
                                      <p:cBhvr additive="base">
                                        <p:cTn id="26" dur="500" fill="hold"/>
                                        <p:tgtEl>
                                          <p:spTgt spid="5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nodeType="clickEffect">
                                  <p:stCondLst>
                                    <p:cond delay="0"/>
                                  </p:stCondLst>
                                  <p:childTnLst>
                                    <p:set>
                                      <p:cBhvr>
                                        <p:cTn id="30" dur="1" fill="hold">
                                          <p:stCondLst>
                                            <p:cond delay="0"/>
                                          </p:stCondLst>
                                        </p:cTn>
                                        <p:tgtEl>
                                          <p:spTgt spid="46"/>
                                        </p:tgtEl>
                                        <p:attrNameLst>
                                          <p:attrName>style.visibility</p:attrName>
                                        </p:attrNameLst>
                                      </p:cBhvr>
                                      <p:to>
                                        <p:strVal val="visible"/>
                                      </p:to>
                                    </p:set>
                                    <p:animEffect transition="in" filter="box(in)">
                                      <p:cBhvr>
                                        <p:cTn id="31" dur="500"/>
                                        <p:tgtEl>
                                          <p:spTgt spid="46"/>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22"/>
                                        </p:tgtEl>
                                        <p:attrNameLst>
                                          <p:attrName>style.visibility</p:attrName>
                                        </p:attrNameLst>
                                      </p:cBhvr>
                                      <p:to>
                                        <p:strVal val="visible"/>
                                      </p:to>
                                    </p:set>
                                    <p:anim calcmode="lin" valueType="num">
                                      <p:cBhvr additive="base">
                                        <p:cTn id="36" dur="500" fill="hold"/>
                                        <p:tgtEl>
                                          <p:spTgt spid="22"/>
                                        </p:tgtEl>
                                        <p:attrNameLst>
                                          <p:attrName>ppt_x</p:attrName>
                                        </p:attrNameLst>
                                      </p:cBhvr>
                                      <p:tavLst>
                                        <p:tav tm="0">
                                          <p:val>
                                            <p:strVal val="0-#ppt_w/2"/>
                                          </p:val>
                                        </p:tav>
                                        <p:tav tm="100000">
                                          <p:val>
                                            <p:strVal val="#ppt_x"/>
                                          </p:val>
                                        </p:tav>
                                      </p:tavLst>
                                    </p:anim>
                                    <p:anim calcmode="lin" valueType="num">
                                      <p:cBhvr additive="base">
                                        <p:cTn id="37" dur="500" fill="hold"/>
                                        <p:tgtEl>
                                          <p:spTgt spid="22"/>
                                        </p:tgtEl>
                                        <p:attrNameLst>
                                          <p:attrName>ppt_y</p:attrName>
                                        </p:attrNameLst>
                                      </p:cBhvr>
                                      <p:tavLst>
                                        <p:tav tm="0">
                                          <p:val>
                                            <p:strVal val="#ppt_y"/>
                                          </p:val>
                                        </p:tav>
                                        <p:tav tm="100000">
                                          <p:val>
                                            <p:strVal val="#ppt_y"/>
                                          </p:val>
                                        </p:tav>
                                      </p:tavLst>
                                    </p:anim>
                                  </p:childTnLst>
                                </p:cTn>
                              </p:par>
                            </p:childTnLst>
                          </p:cTn>
                        </p:par>
                        <p:par>
                          <p:cTn id="38" fill="hold">
                            <p:stCondLst>
                              <p:cond delay="500"/>
                            </p:stCondLst>
                            <p:childTnLst>
                              <p:par>
                                <p:cTn id="39" presetID="4" presetClass="entr" presetSubtype="32" fill="hold" grpId="0" nodeType="afterEffect">
                                  <p:stCondLst>
                                    <p:cond delay="0"/>
                                  </p:stCondLst>
                                  <p:childTnLst>
                                    <p:set>
                                      <p:cBhvr>
                                        <p:cTn id="40" dur="1" fill="hold">
                                          <p:stCondLst>
                                            <p:cond delay="0"/>
                                          </p:stCondLst>
                                        </p:cTn>
                                        <p:tgtEl>
                                          <p:spTgt spid="52"/>
                                        </p:tgtEl>
                                        <p:attrNameLst>
                                          <p:attrName>style.visibility</p:attrName>
                                        </p:attrNameLst>
                                      </p:cBhvr>
                                      <p:to>
                                        <p:strVal val="visible"/>
                                      </p:to>
                                    </p:set>
                                    <p:animEffect transition="in" filter="box(out)">
                                      <p:cBhvr>
                                        <p:cTn id="41" dur="500"/>
                                        <p:tgtEl>
                                          <p:spTgt spid="52"/>
                                        </p:tgtEl>
                                      </p:cBhvr>
                                    </p:animEffect>
                                  </p:childTnLst>
                                </p:cTn>
                              </p:par>
                            </p:childTnLst>
                          </p:cTn>
                        </p:par>
                      </p:childTnLst>
                    </p:cTn>
                  </p:par>
                  <p:par>
                    <p:cTn id="42" fill="hold">
                      <p:stCondLst>
                        <p:cond delay="indefinite"/>
                      </p:stCondLst>
                      <p:childTnLst>
                        <p:par>
                          <p:cTn id="43" fill="hold">
                            <p:stCondLst>
                              <p:cond delay="0"/>
                            </p:stCondLst>
                            <p:childTnLst>
                              <p:par>
                                <p:cTn id="44" presetID="4" presetClass="entr" presetSubtype="16" fill="hold" nodeType="clickEffect">
                                  <p:stCondLst>
                                    <p:cond delay="0"/>
                                  </p:stCondLst>
                                  <p:childTnLst>
                                    <p:set>
                                      <p:cBhvr>
                                        <p:cTn id="45" dur="1" fill="hold">
                                          <p:stCondLst>
                                            <p:cond delay="0"/>
                                          </p:stCondLst>
                                        </p:cTn>
                                        <p:tgtEl>
                                          <p:spTgt spid="49"/>
                                        </p:tgtEl>
                                        <p:attrNameLst>
                                          <p:attrName>style.visibility</p:attrName>
                                        </p:attrNameLst>
                                      </p:cBhvr>
                                      <p:to>
                                        <p:strVal val="visible"/>
                                      </p:to>
                                    </p:set>
                                    <p:animEffect transition="in" filter="box(in)">
                                      <p:cBhvr>
                                        <p:cTn id="46" dur="500"/>
                                        <p:tgtEl>
                                          <p:spTgt spid="49"/>
                                        </p:tgtEl>
                                      </p:cBhvr>
                                    </p:animEffect>
                                  </p:childTnLst>
                                </p:cTn>
                              </p:par>
                            </p:childTnLst>
                          </p:cTn>
                        </p:par>
                        <p:par>
                          <p:cTn id="47" fill="hold">
                            <p:stCondLst>
                              <p:cond delay="500"/>
                            </p:stCondLst>
                            <p:childTnLst>
                              <p:par>
                                <p:cTn id="48" presetID="3" presetClass="entr" presetSubtype="10" fill="hold" grpId="0" nodeType="afterEffect">
                                  <p:stCondLst>
                                    <p:cond delay="0"/>
                                  </p:stCondLst>
                                  <p:childTnLst>
                                    <p:set>
                                      <p:cBhvr>
                                        <p:cTn id="49" dur="1" fill="hold">
                                          <p:stCondLst>
                                            <p:cond delay="0"/>
                                          </p:stCondLst>
                                        </p:cTn>
                                        <p:tgtEl>
                                          <p:spTgt spid="45"/>
                                        </p:tgtEl>
                                        <p:attrNameLst>
                                          <p:attrName>style.visibility</p:attrName>
                                        </p:attrNameLst>
                                      </p:cBhvr>
                                      <p:to>
                                        <p:strVal val="visible"/>
                                      </p:to>
                                    </p:set>
                                    <p:animEffect transition="in" filter="blinds(horizontal)">
                                      <p:cBhvr>
                                        <p:cTn id="50" dur="500"/>
                                        <p:tgtEl>
                                          <p:spTgt spid="45"/>
                                        </p:tgtEl>
                                      </p:cBhvr>
                                    </p:animEffect>
                                  </p:childTnLst>
                                </p:cTn>
                              </p:par>
                            </p:childTnLst>
                          </p:cTn>
                        </p:par>
                      </p:childTnLst>
                    </p:cTn>
                  </p:par>
                  <p:par>
                    <p:cTn id="51" fill="hold">
                      <p:stCondLst>
                        <p:cond delay="indefinite"/>
                      </p:stCondLst>
                      <p:childTnLst>
                        <p:par>
                          <p:cTn id="52" fill="hold">
                            <p:stCondLst>
                              <p:cond delay="0"/>
                            </p:stCondLst>
                            <p:childTnLst>
                              <p:par>
                                <p:cTn id="53" presetID="4" presetClass="entr" presetSubtype="32" fill="hold" grpId="1" nodeType="click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box(out)">
                                      <p:cBhvr>
                                        <p:cTn id="55" dur="500"/>
                                        <p:tgtEl>
                                          <p:spTgt spid="8"/>
                                        </p:tgtEl>
                                      </p:cBhvr>
                                    </p:animEffect>
                                  </p:childTnLst>
                                </p:cTn>
                              </p:par>
                            </p:childTnLst>
                          </p:cTn>
                        </p:par>
                      </p:childTnLst>
                    </p:cTn>
                  </p:par>
                  <p:par>
                    <p:cTn id="56" fill="hold">
                      <p:stCondLst>
                        <p:cond delay="indefinite"/>
                      </p:stCondLst>
                      <p:childTnLst>
                        <p:par>
                          <p:cTn id="57" fill="hold">
                            <p:stCondLst>
                              <p:cond delay="0"/>
                            </p:stCondLst>
                            <p:childTnLst>
                              <p:par>
                                <p:cTn id="58" presetID="4" presetClass="entr" presetSubtype="16" fill="hold" nodeType="clickEffect">
                                  <p:stCondLst>
                                    <p:cond delay="0"/>
                                  </p:stCondLst>
                                  <p:childTnLst>
                                    <p:set>
                                      <p:cBhvr>
                                        <p:cTn id="59" dur="1" fill="hold">
                                          <p:stCondLst>
                                            <p:cond delay="0"/>
                                          </p:stCondLst>
                                        </p:cTn>
                                        <p:tgtEl>
                                          <p:spTgt spid="55"/>
                                        </p:tgtEl>
                                        <p:attrNameLst>
                                          <p:attrName>style.visibility</p:attrName>
                                        </p:attrNameLst>
                                      </p:cBhvr>
                                      <p:to>
                                        <p:strVal val="visible"/>
                                      </p:to>
                                    </p:set>
                                    <p:animEffect transition="in" filter="box(in)">
                                      <p:cBhvr>
                                        <p:cTn id="60" dur="500"/>
                                        <p:tgtEl>
                                          <p:spTgt spid="55"/>
                                        </p:tgtEl>
                                      </p:cBhvr>
                                    </p:animEffect>
                                  </p:childTnLst>
                                </p:cTn>
                              </p:par>
                            </p:childTnLst>
                          </p:cTn>
                        </p:par>
                        <p:par>
                          <p:cTn id="61" fill="hold">
                            <p:stCondLst>
                              <p:cond delay="500"/>
                            </p:stCondLst>
                            <p:childTnLst>
                              <p:par>
                                <p:cTn id="62" presetID="5" presetClass="entr" presetSubtype="10" fill="hold" grpId="0" nodeType="afterEffect">
                                  <p:stCondLst>
                                    <p:cond delay="0"/>
                                  </p:stCondLst>
                                  <p:childTnLst>
                                    <p:set>
                                      <p:cBhvr>
                                        <p:cTn id="63" dur="1" fill="hold">
                                          <p:stCondLst>
                                            <p:cond delay="0"/>
                                          </p:stCondLst>
                                        </p:cTn>
                                        <p:tgtEl>
                                          <p:spTgt spid="12"/>
                                        </p:tgtEl>
                                        <p:attrNameLst>
                                          <p:attrName>style.visibility</p:attrName>
                                        </p:attrNameLst>
                                      </p:cBhvr>
                                      <p:to>
                                        <p:strVal val="visible"/>
                                      </p:to>
                                    </p:set>
                                    <p:animEffect transition="in" filter="checkerboard(across)">
                                      <p:cBhvr>
                                        <p:cTn id="64" dur="500"/>
                                        <p:tgtEl>
                                          <p:spTgt spid="12"/>
                                        </p:tgtEl>
                                      </p:cBhvr>
                                    </p:animEffect>
                                  </p:childTnLst>
                                </p:cTn>
                              </p:par>
                            </p:childTnLst>
                          </p:cTn>
                        </p:par>
                      </p:childTnLst>
                    </p:cTn>
                  </p:par>
                  <p:par>
                    <p:cTn id="65" fill="hold">
                      <p:stCondLst>
                        <p:cond delay="indefinite"/>
                      </p:stCondLst>
                      <p:childTnLst>
                        <p:par>
                          <p:cTn id="66" fill="hold">
                            <p:stCondLst>
                              <p:cond delay="0"/>
                            </p:stCondLst>
                            <p:childTnLst>
                              <p:par>
                                <p:cTn id="67" presetID="4" presetClass="entr" presetSubtype="16" fill="hold" nodeType="clickEffect">
                                  <p:stCondLst>
                                    <p:cond delay="0"/>
                                  </p:stCondLst>
                                  <p:childTnLst>
                                    <p:set>
                                      <p:cBhvr>
                                        <p:cTn id="68" dur="1" fill="hold">
                                          <p:stCondLst>
                                            <p:cond delay="0"/>
                                          </p:stCondLst>
                                        </p:cTn>
                                        <p:tgtEl>
                                          <p:spTgt spid="76"/>
                                        </p:tgtEl>
                                        <p:attrNameLst>
                                          <p:attrName>style.visibility</p:attrName>
                                        </p:attrNameLst>
                                      </p:cBhvr>
                                      <p:to>
                                        <p:strVal val="visible"/>
                                      </p:to>
                                    </p:set>
                                    <p:animEffect transition="in" filter="box(in)">
                                      <p:cBhvr>
                                        <p:cTn id="69" dur="500"/>
                                        <p:tgtEl>
                                          <p:spTgt spid="76"/>
                                        </p:tgtEl>
                                      </p:cBhvr>
                                    </p:animEffect>
                                  </p:childTnLst>
                                </p:cTn>
                              </p:par>
                            </p:childTnLst>
                          </p:cTn>
                        </p:par>
                        <p:par>
                          <p:cTn id="70" fill="hold">
                            <p:stCondLst>
                              <p:cond delay="500"/>
                            </p:stCondLst>
                            <p:childTnLst>
                              <p:par>
                                <p:cTn id="71" presetID="3" presetClass="entr" presetSubtype="10" fill="hold" grpId="0" nodeType="afterEffect">
                                  <p:stCondLst>
                                    <p:cond delay="0"/>
                                  </p:stCondLst>
                                  <p:childTnLst>
                                    <p:set>
                                      <p:cBhvr>
                                        <p:cTn id="72" dur="1" fill="hold">
                                          <p:stCondLst>
                                            <p:cond delay="0"/>
                                          </p:stCondLst>
                                        </p:cTn>
                                        <p:tgtEl>
                                          <p:spTgt spid="51"/>
                                        </p:tgtEl>
                                        <p:attrNameLst>
                                          <p:attrName>style.visibility</p:attrName>
                                        </p:attrNameLst>
                                      </p:cBhvr>
                                      <p:to>
                                        <p:strVal val="visible"/>
                                      </p:to>
                                    </p:set>
                                    <p:animEffect transition="in" filter="blinds(horizontal)">
                                      <p:cBhvr>
                                        <p:cTn id="73" dur="500"/>
                                        <p:tgtEl>
                                          <p:spTgt spid="51"/>
                                        </p:tgtEl>
                                      </p:cBhvr>
                                    </p:animEffect>
                                  </p:childTnLst>
                                </p:cTn>
                              </p:par>
                              <p:par>
                                <p:cTn id="74" presetID="3" presetClass="entr" presetSubtype="10" fill="hold" grpId="0" nodeType="withEffect">
                                  <p:stCondLst>
                                    <p:cond delay="0"/>
                                  </p:stCondLst>
                                  <p:childTnLst>
                                    <p:set>
                                      <p:cBhvr>
                                        <p:cTn id="75" dur="1" fill="hold">
                                          <p:stCondLst>
                                            <p:cond delay="0"/>
                                          </p:stCondLst>
                                        </p:cTn>
                                        <p:tgtEl>
                                          <p:spTgt spid="110"/>
                                        </p:tgtEl>
                                        <p:attrNameLst>
                                          <p:attrName>style.visibility</p:attrName>
                                        </p:attrNameLst>
                                      </p:cBhvr>
                                      <p:to>
                                        <p:strVal val="visible"/>
                                      </p:to>
                                    </p:set>
                                    <p:animEffect transition="in" filter="blinds(horizontal)">
                                      <p:cBhvr>
                                        <p:cTn id="76" dur="500"/>
                                        <p:tgtEl>
                                          <p:spTgt spid="110"/>
                                        </p:tgtEl>
                                      </p:cBhvr>
                                    </p:animEffect>
                                  </p:childTnLst>
                                </p:cTn>
                              </p:par>
                            </p:childTnLst>
                          </p:cTn>
                        </p:par>
                      </p:childTnLst>
                    </p:cTn>
                  </p:par>
                  <p:par>
                    <p:cTn id="77" fill="hold">
                      <p:stCondLst>
                        <p:cond delay="indefinite"/>
                      </p:stCondLst>
                      <p:childTnLst>
                        <p:par>
                          <p:cTn id="78" fill="hold">
                            <p:stCondLst>
                              <p:cond delay="0"/>
                            </p:stCondLst>
                            <p:childTnLst>
                              <p:par>
                                <p:cTn id="79" presetID="2" presetClass="entr" presetSubtype="2" fill="hold" grpId="0" nodeType="clickEffect">
                                  <p:stCondLst>
                                    <p:cond delay="0"/>
                                  </p:stCondLst>
                                  <p:childTnLst>
                                    <p:set>
                                      <p:cBhvr>
                                        <p:cTn id="80" dur="1" fill="hold">
                                          <p:stCondLst>
                                            <p:cond delay="0"/>
                                          </p:stCondLst>
                                        </p:cTn>
                                        <p:tgtEl>
                                          <p:spTgt spid="6"/>
                                        </p:tgtEl>
                                        <p:attrNameLst>
                                          <p:attrName>style.visibility</p:attrName>
                                        </p:attrNameLst>
                                      </p:cBhvr>
                                      <p:to>
                                        <p:strVal val="visible"/>
                                      </p:to>
                                    </p:set>
                                    <p:anim calcmode="lin" valueType="num">
                                      <p:cBhvr additive="base">
                                        <p:cTn id="81" dur="500" fill="hold"/>
                                        <p:tgtEl>
                                          <p:spTgt spid="6"/>
                                        </p:tgtEl>
                                        <p:attrNameLst>
                                          <p:attrName>ppt_x</p:attrName>
                                        </p:attrNameLst>
                                      </p:cBhvr>
                                      <p:tavLst>
                                        <p:tav tm="0">
                                          <p:val>
                                            <p:strVal val="1+#ppt_w/2"/>
                                          </p:val>
                                        </p:tav>
                                        <p:tav tm="100000">
                                          <p:val>
                                            <p:strVal val="#ppt_x"/>
                                          </p:val>
                                        </p:tav>
                                      </p:tavLst>
                                    </p:anim>
                                    <p:anim calcmode="lin" valueType="num">
                                      <p:cBhvr additive="base">
                                        <p:cTn id="82"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91"/>
                                        </p:tgtEl>
                                        <p:attrNameLst>
                                          <p:attrName>style.visibility</p:attrName>
                                        </p:attrNameLst>
                                      </p:cBhvr>
                                      <p:to>
                                        <p:strVal val="visible"/>
                                      </p:to>
                                    </p:set>
                                    <p:anim calcmode="lin" valueType="num">
                                      <p:cBhvr additive="base">
                                        <p:cTn id="87" dur="500" fill="hold"/>
                                        <p:tgtEl>
                                          <p:spTgt spid="91"/>
                                        </p:tgtEl>
                                        <p:attrNameLst>
                                          <p:attrName>ppt_x</p:attrName>
                                        </p:attrNameLst>
                                      </p:cBhvr>
                                      <p:tavLst>
                                        <p:tav tm="0">
                                          <p:val>
                                            <p:strVal val="#ppt_x"/>
                                          </p:val>
                                        </p:tav>
                                        <p:tav tm="100000">
                                          <p:val>
                                            <p:strVal val="#ppt_x"/>
                                          </p:val>
                                        </p:tav>
                                      </p:tavLst>
                                    </p:anim>
                                    <p:anim calcmode="lin" valueType="num">
                                      <p:cBhvr additive="base">
                                        <p:cTn id="88" dur="500" fill="hold"/>
                                        <p:tgtEl>
                                          <p:spTgt spid="91"/>
                                        </p:tgtEl>
                                        <p:attrNameLst>
                                          <p:attrName>ppt_y</p:attrName>
                                        </p:attrNameLst>
                                      </p:cBhvr>
                                      <p:tavLst>
                                        <p:tav tm="0">
                                          <p:val>
                                            <p:strVal val="1+#ppt_h/2"/>
                                          </p:val>
                                        </p:tav>
                                        <p:tav tm="100000">
                                          <p:val>
                                            <p:strVal val="#ppt_y"/>
                                          </p:val>
                                        </p:tav>
                                      </p:tavLst>
                                    </p:anim>
                                  </p:childTnLst>
                                </p:cTn>
                              </p:par>
                              <p:par>
                                <p:cTn id="89" presetID="8" presetClass="entr" presetSubtype="16" fill="hold" grpId="0" nodeType="withEffect">
                                  <p:stCondLst>
                                    <p:cond delay="0"/>
                                  </p:stCondLst>
                                  <p:childTnLst>
                                    <p:set>
                                      <p:cBhvr>
                                        <p:cTn id="90" dur="1" fill="hold">
                                          <p:stCondLst>
                                            <p:cond delay="0"/>
                                          </p:stCondLst>
                                        </p:cTn>
                                        <p:tgtEl>
                                          <p:spTgt spid="13"/>
                                        </p:tgtEl>
                                        <p:attrNameLst>
                                          <p:attrName>style.visibility</p:attrName>
                                        </p:attrNameLst>
                                      </p:cBhvr>
                                      <p:to>
                                        <p:strVal val="visible"/>
                                      </p:to>
                                    </p:set>
                                    <p:animEffect transition="in" filter="diamond(in)">
                                      <p:cBhvr>
                                        <p:cTn id="91" dur="2000"/>
                                        <p:tgtEl>
                                          <p:spTgt spid="13"/>
                                        </p:tgtEl>
                                      </p:cBhvr>
                                    </p:animEffect>
                                  </p:childTnLst>
                                </p:cTn>
                              </p:par>
                              <p:par>
                                <p:cTn id="92" presetID="8" presetClass="entr" presetSubtype="16" fill="hold" grpId="0" nodeType="withEffect">
                                  <p:stCondLst>
                                    <p:cond delay="0"/>
                                  </p:stCondLst>
                                  <p:childTnLst>
                                    <p:set>
                                      <p:cBhvr>
                                        <p:cTn id="93" dur="1" fill="hold">
                                          <p:stCondLst>
                                            <p:cond delay="0"/>
                                          </p:stCondLst>
                                        </p:cTn>
                                        <p:tgtEl>
                                          <p:spTgt spid="14"/>
                                        </p:tgtEl>
                                        <p:attrNameLst>
                                          <p:attrName>style.visibility</p:attrName>
                                        </p:attrNameLst>
                                      </p:cBhvr>
                                      <p:to>
                                        <p:strVal val="visible"/>
                                      </p:to>
                                    </p:set>
                                    <p:animEffect transition="in" filter="diamond(in)">
                                      <p:cBhvr>
                                        <p:cTn id="94" dur="2000"/>
                                        <p:tgtEl>
                                          <p:spTgt spid="14"/>
                                        </p:tgtEl>
                                      </p:cBhvr>
                                    </p:animEffect>
                                  </p:childTnLst>
                                </p:cTn>
                              </p:par>
                              <p:par>
                                <p:cTn id="95" presetID="8" presetClass="entr" presetSubtype="16" fill="hold" nodeType="withEffect">
                                  <p:stCondLst>
                                    <p:cond delay="0"/>
                                  </p:stCondLst>
                                  <p:childTnLst>
                                    <p:set>
                                      <p:cBhvr>
                                        <p:cTn id="96" dur="1" fill="hold">
                                          <p:stCondLst>
                                            <p:cond delay="0"/>
                                          </p:stCondLst>
                                        </p:cTn>
                                        <p:tgtEl>
                                          <p:spTgt spid="115"/>
                                        </p:tgtEl>
                                        <p:attrNameLst>
                                          <p:attrName>style.visibility</p:attrName>
                                        </p:attrNameLst>
                                      </p:cBhvr>
                                      <p:to>
                                        <p:strVal val="visible"/>
                                      </p:to>
                                    </p:set>
                                    <p:animEffect transition="in" filter="diamond(in)">
                                      <p:cBhvr>
                                        <p:cTn id="97" dur="2000"/>
                                        <p:tgtEl>
                                          <p:spTgt spid="115"/>
                                        </p:tgtEl>
                                      </p:cBhvr>
                                    </p:animEffect>
                                  </p:childTnLst>
                                </p:cTn>
                              </p:par>
                            </p:childTnLst>
                          </p:cTn>
                        </p:par>
                      </p:childTnLst>
                    </p:cTn>
                  </p:par>
                  <p:par>
                    <p:cTn id="98" fill="hold">
                      <p:stCondLst>
                        <p:cond delay="indefinite"/>
                      </p:stCondLst>
                      <p:childTnLst>
                        <p:par>
                          <p:cTn id="99" fill="hold">
                            <p:stCondLst>
                              <p:cond delay="0"/>
                            </p:stCondLst>
                            <p:childTnLst>
                              <p:par>
                                <p:cTn id="100" presetID="2" presetClass="entr" presetSubtype="2" fill="hold" nodeType="clickEffect">
                                  <p:stCondLst>
                                    <p:cond delay="0"/>
                                  </p:stCondLst>
                                  <p:childTnLst>
                                    <p:set>
                                      <p:cBhvr>
                                        <p:cTn id="101" dur="1" fill="hold">
                                          <p:stCondLst>
                                            <p:cond delay="0"/>
                                          </p:stCondLst>
                                        </p:cTn>
                                        <p:tgtEl>
                                          <p:spTgt spid="82"/>
                                        </p:tgtEl>
                                        <p:attrNameLst>
                                          <p:attrName>style.visibility</p:attrName>
                                        </p:attrNameLst>
                                      </p:cBhvr>
                                      <p:to>
                                        <p:strVal val="visible"/>
                                      </p:to>
                                    </p:set>
                                    <p:anim calcmode="lin" valueType="num">
                                      <p:cBhvr additive="base">
                                        <p:cTn id="102" dur="500" fill="hold"/>
                                        <p:tgtEl>
                                          <p:spTgt spid="82"/>
                                        </p:tgtEl>
                                        <p:attrNameLst>
                                          <p:attrName>ppt_x</p:attrName>
                                        </p:attrNameLst>
                                      </p:cBhvr>
                                      <p:tavLst>
                                        <p:tav tm="0">
                                          <p:val>
                                            <p:strVal val="1+#ppt_w/2"/>
                                          </p:val>
                                        </p:tav>
                                        <p:tav tm="100000">
                                          <p:val>
                                            <p:strVal val="#ppt_x"/>
                                          </p:val>
                                        </p:tav>
                                      </p:tavLst>
                                    </p:anim>
                                    <p:anim calcmode="lin" valueType="num">
                                      <p:cBhvr additive="base">
                                        <p:cTn id="103" dur="500" fill="hold"/>
                                        <p:tgtEl>
                                          <p:spTgt spid="82"/>
                                        </p:tgtEl>
                                        <p:attrNameLst>
                                          <p:attrName>ppt_y</p:attrName>
                                        </p:attrNameLst>
                                      </p:cBhvr>
                                      <p:tavLst>
                                        <p:tav tm="0">
                                          <p:val>
                                            <p:strVal val="#ppt_y"/>
                                          </p:val>
                                        </p:tav>
                                        <p:tav tm="100000">
                                          <p:val>
                                            <p:strVal val="#ppt_y"/>
                                          </p:val>
                                        </p:tav>
                                      </p:tavLst>
                                    </p:anim>
                                  </p:childTnLst>
                                </p:cTn>
                              </p:par>
                              <p:par>
                                <p:cTn id="104" presetID="2" presetClass="entr" presetSubtype="2" fill="hold" grpId="0" nodeType="withEffect">
                                  <p:stCondLst>
                                    <p:cond delay="0"/>
                                  </p:stCondLst>
                                  <p:childTnLst>
                                    <p:set>
                                      <p:cBhvr>
                                        <p:cTn id="105" dur="1" fill="hold">
                                          <p:stCondLst>
                                            <p:cond delay="0"/>
                                          </p:stCondLst>
                                        </p:cTn>
                                        <p:tgtEl>
                                          <p:spTgt spid="106"/>
                                        </p:tgtEl>
                                        <p:attrNameLst>
                                          <p:attrName>style.visibility</p:attrName>
                                        </p:attrNameLst>
                                      </p:cBhvr>
                                      <p:to>
                                        <p:strVal val="visible"/>
                                      </p:to>
                                    </p:set>
                                    <p:anim calcmode="lin" valueType="num">
                                      <p:cBhvr additive="base">
                                        <p:cTn id="106" dur="500" fill="hold"/>
                                        <p:tgtEl>
                                          <p:spTgt spid="106"/>
                                        </p:tgtEl>
                                        <p:attrNameLst>
                                          <p:attrName>ppt_x</p:attrName>
                                        </p:attrNameLst>
                                      </p:cBhvr>
                                      <p:tavLst>
                                        <p:tav tm="0">
                                          <p:val>
                                            <p:strVal val="1+#ppt_w/2"/>
                                          </p:val>
                                        </p:tav>
                                        <p:tav tm="100000">
                                          <p:val>
                                            <p:strVal val="#ppt_x"/>
                                          </p:val>
                                        </p:tav>
                                      </p:tavLst>
                                    </p:anim>
                                    <p:anim calcmode="lin" valueType="num">
                                      <p:cBhvr additive="base">
                                        <p:cTn id="107" dur="500" fill="hold"/>
                                        <p:tgtEl>
                                          <p:spTgt spid="106"/>
                                        </p:tgtEl>
                                        <p:attrNameLst>
                                          <p:attrName>ppt_y</p:attrName>
                                        </p:attrNameLst>
                                      </p:cBhvr>
                                      <p:tavLst>
                                        <p:tav tm="0">
                                          <p:val>
                                            <p:strVal val="#ppt_y"/>
                                          </p:val>
                                        </p:tav>
                                        <p:tav tm="100000">
                                          <p:val>
                                            <p:strVal val="#ppt_y"/>
                                          </p:val>
                                        </p:tav>
                                      </p:tavLst>
                                    </p:anim>
                                  </p:childTnLst>
                                </p:cTn>
                              </p:par>
                              <p:par>
                                <p:cTn id="108" presetID="2" presetClass="entr" presetSubtype="2" fill="hold" grpId="0" nodeType="withEffect">
                                  <p:stCondLst>
                                    <p:cond delay="0"/>
                                  </p:stCondLst>
                                  <p:childTnLst>
                                    <p:set>
                                      <p:cBhvr>
                                        <p:cTn id="109" dur="1" fill="hold">
                                          <p:stCondLst>
                                            <p:cond delay="0"/>
                                          </p:stCondLst>
                                        </p:cTn>
                                        <p:tgtEl>
                                          <p:spTgt spid="17"/>
                                        </p:tgtEl>
                                        <p:attrNameLst>
                                          <p:attrName>style.visibility</p:attrName>
                                        </p:attrNameLst>
                                      </p:cBhvr>
                                      <p:to>
                                        <p:strVal val="visible"/>
                                      </p:to>
                                    </p:set>
                                    <p:anim calcmode="lin" valueType="num">
                                      <p:cBhvr additive="base">
                                        <p:cTn id="110" dur="500" fill="hold"/>
                                        <p:tgtEl>
                                          <p:spTgt spid="17"/>
                                        </p:tgtEl>
                                        <p:attrNameLst>
                                          <p:attrName>ppt_x</p:attrName>
                                        </p:attrNameLst>
                                      </p:cBhvr>
                                      <p:tavLst>
                                        <p:tav tm="0">
                                          <p:val>
                                            <p:strVal val="1+#ppt_w/2"/>
                                          </p:val>
                                        </p:tav>
                                        <p:tav tm="100000">
                                          <p:val>
                                            <p:strVal val="#ppt_x"/>
                                          </p:val>
                                        </p:tav>
                                      </p:tavLst>
                                    </p:anim>
                                    <p:anim calcmode="lin" valueType="num">
                                      <p:cBhvr additive="base">
                                        <p:cTn id="111" dur="500" fill="hold"/>
                                        <p:tgtEl>
                                          <p:spTgt spid="17"/>
                                        </p:tgtEl>
                                        <p:attrNameLst>
                                          <p:attrName>ppt_y</p:attrName>
                                        </p:attrNameLst>
                                      </p:cBhvr>
                                      <p:tavLst>
                                        <p:tav tm="0">
                                          <p:val>
                                            <p:strVal val="#ppt_y"/>
                                          </p:val>
                                        </p:tav>
                                        <p:tav tm="100000">
                                          <p:val>
                                            <p:strVal val="#ppt_y"/>
                                          </p:val>
                                        </p:tav>
                                      </p:tavLst>
                                    </p:anim>
                                  </p:childTnLst>
                                </p:cTn>
                              </p:par>
                              <p:par>
                                <p:cTn id="112" presetID="2" presetClass="entr" presetSubtype="2" fill="hold" nodeType="withEffect">
                                  <p:stCondLst>
                                    <p:cond delay="0"/>
                                  </p:stCondLst>
                                  <p:childTnLst>
                                    <p:set>
                                      <p:cBhvr>
                                        <p:cTn id="113" dur="1" fill="hold">
                                          <p:stCondLst>
                                            <p:cond delay="0"/>
                                          </p:stCondLst>
                                        </p:cTn>
                                        <p:tgtEl>
                                          <p:spTgt spid="53"/>
                                        </p:tgtEl>
                                        <p:attrNameLst>
                                          <p:attrName>style.visibility</p:attrName>
                                        </p:attrNameLst>
                                      </p:cBhvr>
                                      <p:to>
                                        <p:strVal val="visible"/>
                                      </p:to>
                                    </p:set>
                                    <p:anim calcmode="lin" valueType="num">
                                      <p:cBhvr additive="base">
                                        <p:cTn id="114" dur="500" fill="hold"/>
                                        <p:tgtEl>
                                          <p:spTgt spid="53"/>
                                        </p:tgtEl>
                                        <p:attrNameLst>
                                          <p:attrName>ppt_x</p:attrName>
                                        </p:attrNameLst>
                                      </p:cBhvr>
                                      <p:tavLst>
                                        <p:tav tm="0">
                                          <p:val>
                                            <p:strVal val="1+#ppt_w/2"/>
                                          </p:val>
                                        </p:tav>
                                        <p:tav tm="100000">
                                          <p:val>
                                            <p:strVal val="#ppt_x"/>
                                          </p:val>
                                        </p:tav>
                                      </p:tavLst>
                                    </p:anim>
                                    <p:anim calcmode="lin" valueType="num">
                                      <p:cBhvr additive="base">
                                        <p:cTn id="115" dur="500" fill="hold"/>
                                        <p:tgtEl>
                                          <p:spTgt spid="53"/>
                                        </p:tgtEl>
                                        <p:attrNameLst>
                                          <p:attrName>ppt_y</p:attrName>
                                        </p:attrNameLst>
                                      </p:cBhvr>
                                      <p:tavLst>
                                        <p:tav tm="0">
                                          <p:val>
                                            <p:strVal val="#ppt_y"/>
                                          </p:val>
                                        </p:tav>
                                        <p:tav tm="100000">
                                          <p:val>
                                            <p:strVal val="#ppt_y"/>
                                          </p:val>
                                        </p:tav>
                                      </p:tavLst>
                                    </p:anim>
                                  </p:childTnLst>
                                </p:cTn>
                              </p:par>
                              <p:par>
                                <p:cTn id="116" presetID="2" presetClass="entr" presetSubtype="2" fill="hold" grpId="0" nodeType="withEffect">
                                  <p:stCondLst>
                                    <p:cond delay="0"/>
                                  </p:stCondLst>
                                  <p:childTnLst>
                                    <p:set>
                                      <p:cBhvr>
                                        <p:cTn id="117" dur="1" fill="hold">
                                          <p:stCondLst>
                                            <p:cond delay="0"/>
                                          </p:stCondLst>
                                        </p:cTn>
                                        <p:tgtEl>
                                          <p:spTgt spid="7"/>
                                        </p:tgtEl>
                                        <p:attrNameLst>
                                          <p:attrName>style.visibility</p:attrName>
                                        </p:attrNameLst>
                                      </p:cBhvr>
                                      <p:to>
                                        <p:strVal val="visible"/>
                                      </p:to>
                                    </p:set>
                                    <p:anim calcmode="lin" valueType="num">
                                      <p:cBhvr additive="base">
                                        <p:cTn id="118" dur="500" fill="hold"/>
                                        <p:tgtEl>
                                          <p:spTgt spid="7"/>
                                        </p:tgtEl>
                                        <p:attrNameLst>
                                          <p:attrName>ppt_x</p:attrName>
                                        </p:attrNameLst>
                                      </p:cBhvr>
                                      <p:tavLst>
                                        <p:tav tm="0">
                                          <p:val>
                                            <p:strVal val="1+#ppt_w/2"/>
                                          </p:val>
                                        </p:tav>
                                        <p:tav tm="100000">
                                          <p:val>
                                            <p:strVal val="#ppt_x"/>
                                          </p:val>
                                        </p:tav>
                                      </p:tavLst>
                                    </p:anim>
                                    <p:anim calcmode="lin" valueType="num">
                                      <p:cBhvr additive="base">
                                        <p:cTn id="119"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20" fill="hold">
                      <p:stCondLst>
                        <p:cond delay="indefinite"/>
                      </p:stCondLst>
                      <p:childTnLst>
                        <p:par>
                          <p:cTn id="121" fill="hold">
                            <p:stCondLst>
                              <p:cond delay="0"/>
                            </p:stCondLst>
                            <p:childTnLst>
                              <p:par>
                                <p:cTn id="122" presetID="2" presetClass="entr" presetSubtype="2" fill="hold" nodeType="clickEffect">
                                  <p:stCondLst>
                                    <p:cond delay="0"/>
                                  </p:stCondLst>
                                  <p:childTnLst>
                                    <p:set>
                                      <p:cBhvr>
                                        <p:cTn id="123" dur="1" fill="hold">
                                          <p:stCondLst>
                                            <p:cond delay="0"/>
                                          </p:stCondLst>
                                        </p:cTn>
                                        <p:tgtEl>
                                          <p:spTgt spid="85"/>
                                        </p:tgtEl>
                                        <p:attrNameLst>
                                          <p:attrName>style.visibility</p:attrName>
                                        </p:attrNameLst>
                                      </p:cBhvr>
                                      <p:to>
                                        <p:strVal val="visible"/>
                                      </p:to>
                                    </p:set>
                                    <p:anim calcmode="lin" valueType="num">
                                      <p:cBhvr additive="base">
                                        <p:cTn id="124" dur="500" fill="hold"/>
                                        <p:tgtEl>
                                          <p:spTgt spid="85"/>
                                        </p:tgtEl>
                                        <p:attrNameLst>
                                          <p:attrName>ppt_x</p:attrName>
                                        </p:attrNameLst>
                                      </p:cBhvr>
                                      <p:tavLst>
                                        <p:tav tm="0">
                                          <p:val>
                                            <p:strVal val="1+#ppt_w/2"/>
                                          </p:val>
                                        </p:tav>
                                        <p:tav tm="100000">
                                          <p:val>
                                            <p:strVal val="#ppt_x"/>
                                          </p:val>
                                        </p:tav>
                                      </p:tavLst>
                                    </p:anim>
                                    <p:anim calcmode="lin" valueType="num">
                                      <p:cBhvr additive="base">
                                        <p:cTn id="125" dur="500" fill="hold"/>
                                        <p:tgtEl>
                                          <p:spTgt spid="85"/>
                                        </p:tgtEl>
                                        <p:attrNameLst>
                                          <p:attrName>ppt_y</p:attrName>
                                        </p:attrNameLst>
                                      </p:cBhvr>
                                      <p:tavLst>
                                        <p:tav tm="0">
                                          <p:val>
                                            <p:strVal val="#ppt_y"/>
                                          </p:val>
                                        </p:tav>
                                        <p:tav tm="100000">
                                          <p:val>
                                            <p:strVal val="#ppt_y"/>
                                          </p:val>
                                        </p:tav>
                                      </p:tavLst>
                                    </p:anim>
                                  </p:childTnLst>
                                </p:cTn>
                              </p:par>
                              <p:par>
                                <p:cTn id="126" presetID="2" presetClass="entr" presetSubtype="2" fill="hold" grpId="0" nodeType="withEffect">
                                  <p:stCondLst>
                                    <p:cond delay="0"/>
                                  </p:stCondLst>
                                  <p:childTnLst>
                                    <p:set>
                                      <p:cBhvr>
                                        <p:cTn id="127" dur="1" fill="hold">
                                          <p:stCondLst>
                                            <p:cond delay="0"/>
                                          </p:stCondLst>
                                        </p:cTn>
                                        <p:tgtEl>
                                          <p:spTgt spid="15"/>
                                        </p:tgtEl>
                                        <p:attrNameLst>
                                          <p:attrName>style.visibility</p:attrName>
                                        </p:attrNameLst>
                                      </p:cBhvr>
                                      <p:to>
                                        <p:strVal val="visible"/>
                                      </p:to>
                                    </p:set>
                                    <p:anim calcmode="lin" valueType="num">
                                      <p:cBhvr additive="base">
                                        <p:cTn id="128" dur="500" fill="hold"/>
                                        <p:tgtEl>
                                          <p:spTgt spid="15"/>
                                        </p:tgtEl>
                                        <p:attrNameLst>
                                          <p:attrName>ppt_x</p:attrName>
                                        </p:attrNameLst>
                                      </p:cBhvr>
                                      <p:tavLst>
                                        <p:tav tm="0">
                                          <p:val>
                                            <p:strVal val="1+#ppt_w/2"/>
                                          </p:val>
                                        </p:tav>
                                        <p:tav tm="100000">
                                          <p:val>
                                            <p:strVal val="#ppt_x"/>
                                          </p:val>
                                        </p:tav>
                                      </p:tavLst>
                                    </p:anim>
                                    <p:anim calcmode="lin" valueType="num">
                                      <p:cBhvr additive="base">
                                        <p:cTn id="129" dur="500" fill="hold"/>
                                        <p:tgtEl>
                                          <p:spTgt spid="15"/>
                                        </p:tgtEl>
                                        <p:attrNameLst>
                                          <p:attrName>ppt_y</p:attrName>
                                        </p:attrNameLst>
                                      </p:cBhvr>
                                      <p:tavLst>
                                        <p:tav tm="0">
                                          <p:val>
                                            <p:strVal val="#ppt_y"/>
                                          </p:val>
                                        </p:tav>
                                        <p:tav tm="100000">
                                          <p:val>
                                            <p:strVal val="#ppt_y"/>
                                          </p:val>
                                        </p:tav>
                                      </p:tavLst>
                                    </p:anim>
                                  </p:childTnLst>
                                </p:cTn>
                              </p:par>
                            </p:childTnLst>
                          </p:cTn>
                        </p:par>
                        <p:par>
                          <p:cTn id="130" fill="hold">
                            <p:stCondLst>
                              <p:cond delay="500"/>
                            </p:stCondLst>
                            <p:childTnLst>
                              <p:par>
                                <p:cTn id="131" presetID="3" presetClass="entr" presetSubtype="10" fill="hold" grpId="0" nodeType="afterEffect">
                                  <p:stCondLst>
                                    <p:cond delay="0"/>
                                  </p:stCondLst>
                                  <p:childTnLst>
                                    <p:set>
                                      <p:cBhvr>
                                        <p:cTn id="132" dur="1" fill="hold">
                                          <p:stCondLst>
                                            <p:cond delay="0"/>
                                          </p:stCondLst>
                                        </p:cTn>
                                        <p:tgtEl>
                                          <p:spTgt spid="108"/>
                                        </p:tgtEl>
                                        <p:attrNameLst>
                                          <p:attrName>style.visibility</p:attrName>
                                        </p:attrNameLst>
                                      </p:cBhvr>
                                      <p:to>
                                        <p:strVal val="visible"/>
                                      </p:to>
                                    </p:set>
                                    <p:animEffect transition="in" filter="blinds(horizontal)">
                                      <p:cBhvr>
                                        <p:cTn id="133" dur="500"/>
                                        <p:tgtEl>
                                          <p:spTgt spid="108"/>
                                        </p:tgtEl>
                                      </p:cBhvr>
                                    </p:animEffect>
                                  </p:childTnLst>
                                </p:cTn>
                              </p:par>
                            </p:childTnLst>
                          </p:cTn>
                        </p:par>
                      </p:childTnLst>
                    </p:cTn>
                  </p:par>
                  <p:par>
                    <p:cTn id="134" fill="hold">
                      <p:stCondLst>
                        <p:cond delay="indefinite"/>
                      </p:stCondLst>
                      <p:childTnLst>
                        <p:par>
                          <p:cTn id="135" fill="hold">
                            <p:stCondLst>
                              <p:cond delay="0"/>
                            </p:stCondLst>
                            <p:childTnLst>
                              <p:par>
                                <p:cTn id="136" presetID="5" presetClass="entr" presetSubtype="10" fill="hold" nodeType="clickEffect">
                                  <p:stCondLst>
                                    <p:cond delay="0"/>
                                  </p:stCondLst>
                                  <p:childTnLst>
                                    <p:set>
                                      <p:cBhvr>
                                        <p:cTn id="137" dur="1" fill="hold">
                                          <p:stCondLst>
                                            <p:cond delay="0"/>
                                          </p:stCondLst>
                                        </p:cTn>
                                        <p:tgtEl>
                                          <p:spTgt spid="94"/>
                                        </p:tgtEl>
                                        <p:attrNameLst>
                                          <p:attrName>style.visibility</p:attrName>
                                        </p:attrNameLst>
                                      </p:cBhvr>
                                      <p:to>
                                        <p:strVal val="visible"/>
                                      </p:to>
                                    </p:set>
                                    <p:animEffect transition="in" filter="checkerboard(across)">
                                      <p:cBhvr>
                                        <p:cTn id="138" dur="500"/>
                                        <p:tgtEl>
                                          <p:spTgt spid="94"/>
                                        </p:tgtEl>
                                      </p:cBhvr>
                                    </p:animEffect>
                                  </p:childTnLst>
                                </p:cTn>
                              </p:par>
                              <p:par>
                                <p:cTn id="139" presetID="5" presetClass="entr" presetSubtype="10" fill="hold" nodeType="withEffect">
                                  <p:stCondLst>
                                    <p:cond delay="0"/>
                                  </p:stCondLst>
                                  <p:childTnLst>
                                    <p:set>
                                      <p:cBhvr>
                                        <p:cTn id="140" dur="1" fill="hold">
                                          <p:stCondLst>
                                            <p:cond delay="0"/>
                                          </p:stCondLst>
                                        </p:cTn>
                                        <p:tgtEl>
                                          <p:spTgt spid="97"/>
                                        </p:tgtEl>
                                        <p:attrNameLst>
                                          <p:attrName>style.visibility</p:attrName>
                                        </p:attrNameLst>
                                      </p:cBhvr>
                                      <p:to>
                                        <p:strVal val="visible"/>
                                      </p:to>
                                    </p:set>
                                    <p:animEffect transition="in" filter="checkerboard(across)">
                                      <p:cBhvr>
                                        <p:cTn id="141" dur="500"/>
                                        <p:tgtEl>
                                          <p:spTgt spid="97"/>
                                        </p:tgtEl>
                                      </p:cBhvr>
                                    </p:animEffect>
                                  </p:childTnLst>
                                </p:cTn>
                              </p:par>
                            </p:childTnLst>
                          </p:cTn>
                        </p:par>
                        <p:par>
                          <p:cTn id="142" fill="hold">
                            <p:stCondLst>
                              <p:cond delay="500"/>
                            </p:stCondLst>
                            <p:childTnLst>
                              <p:par>
                                <p:cTn id="143" presetID="2" presetClass="entr" presetSubtype="4" fill="hold" grpId="0" nodeType="afterEffect">
                                  <p:stCondLst>
                                    <p:cond delay="0"/>
                                  </p:stCondLst>
                                  <p:childTnLst>
                                    <p:set>
                                      <p:cBhvr>
                                        <p:cTn id="144" dur="1" fill="hold">
                                          <p:stCondLst>
                                            <p:cond delay="0"/>
                                          </p:stCondLst>
                                        </p:cTn>
                                        <p:tgtEl>
                                          <p:spTgt spid="9"/>
                                        </p:tgtEl>
                                        <p:attrNameLst>
                                          <p:attrName>style.visibility</p:attrName>
                                        </p:attrNameLst>
                                      </p:cBhvr>
                                      <p:to>
                                        <p:strVal val="visible"/>
                                      </p:to>
                                    </p:set>
                                    <p:anim calcmode="lin" valueType="num">
                                      <p:cBhvr additive="base">
                                        <p:cTn id="145" dur="500" fill="hold"/>
                                        <p:tgtEl>
                                          <p:spTgt spid="9"/>
                                        </p:tgtEl>
                                        <p:attrNameLst>
                                          <p:attrName>ppt_x</p:attrName>
                                        </p:attrNameLst>
                                      </p:cBhvr>
                                      <p:tavLst>
                                        <p:tav tm="0">
                                          <p:val>
                                            <p:strVal val="#ppt_x"/>
                                          </p:val>
                                        </p:tav>
                                        <p:tav tm="100000">
                                          <p:val>
                                            <p:strVal val="#ppt_x"/>
                                          </p:val>
                                        </p:tav>
                                      </p:tavLst>
                                    </p:anim>
                                    <p:anim calcmode="lin" valueType="num">
                                      <p:cBhvr additive="base">
                                        <p:cTn id="14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3" presetClass="entr" presetSubtype="10" fill="hold" nodeType="clickEffect">
                                  <p:stCondLst>
                                    <p:cond delay="0"/>
                                  </p:stCondLst>
                                  <p:childTnLst>
                                    <p:set>
                                      <p:cBhvr>
                                        <p:cTn id="150" dur="1" fill="hold">
                                          <p:stCondLst>
                                            <p:cond delay="0"/>
                                          </p:stCondLst>
                                        </p:cTn>
                                        <p:tgtEl>
                                          <p:spTgt spid="63"/>
                                        </p:tgtEl>
                                        <p:attrNameLst>
                                          <p:attrName>style.visibility</p:attrName>
                                        </p:attrNameLst>
                                      </p:cBhvr>
                                      <p:to>
                                        <p:strVal val="visible"/>
                                      </p:to>
                                    </p:set>
                                    <p:animEffect transition="in" filter="blinds(horizontal)">
                                      <p:cBhvr>
                                        <p:cTn id="151" dur="500"/>
                                        <p:tgtEl>
                                          <p:spTgt spid="63"/>
                                        </p:tgtEl>
                                      </p:cBhvr>
                                    </p:animEffect>
                                  </p:childTnLst>
                                </p:cTn>
                              </p:par>
                            </p:childTnLst>
                          </p:cTn>
                        </p:par>
                      </p:childTnLst>
                    </p:cTn>
                  </p:par>
                  <p:par>
                    <p:cTn id="152" fill="hold">
                      <p:stCondLst>
                        <p:cond delay="indefinite"/>
                      </p:stCondLst>
                      <p:childTnLst>
                        <p:par>
                          <p:cTn id="153" fill="hold">
                            <p:stCondLst>
                              <p:cond delay="0"/>
                            </p:stCondLst>
                            <p:childTnLst>
                              <p:par>
                                <p:cTn id="154" presetID="3" presetClass="entr" presetSubtype="10" fill="hold" grpId="0" nodeType="clickEffect">
                                  <p:stCondLst>
                                    <p:cond delay="0"/>
                                  </p:stCondLst>
                                  <p:childTnLst>
                                    <p:set>
                                      <p:cBhvr>
                                        <p:cTn id="155" dur="1" fill="hold">
                                          <p:stCondLst>
                                            <p:cond delay="0"/>
                                          </p:stCondLst>
                                        </p:cTn>
                                        <p:tgtEl>
                                          <p:spTgt spid="113"/>
                                        </p:tgtEl>
                                        <p:attrNameLst>
                                          <p:attrName>style.visibility</p:attrName>
                                        </p:attrNameLst>
                                      </p:cBhvr>
                                      <p:to>
                                        <p:strVal val="visible"/>
                                      </p:to>
                                    </p:set>
                                    <p:animEffect transition="in" filter="blinds(horizontal)">
                                      <p:cBhvr>
                                        <p:cTn id="156" dur="500"/>
                                        <p:tgtEl>
                                          <p:spTgt spid="113"/>
                                        </p:tgtEl>
                                      </p:cBhvr>
                                    </p:animEffect>
                                  </p:childTnLst>
                                </p:cTn>
                              </p:par>
                              <p:par>
                                <p:cTn id="157" presetID="2" presetClass="entr" presetSubtype="2" fill="hold" grpId="0" nodeType="withEffect">
                                  <p:stCondLst>
                                    <p:cond delay="0"/>
                                  </p:stCondLst>
                                  <p:childTnLst>
                                    <p:set>
                                      <p:cBhvr>
                                        <p:cTn id="158" dur="1" fill="hold">
                                          <p:stCondLst>
                                            <p:cond delay="0"/>
                                          </p:stCondLst>
                                        </p:cTn>
                                        <p:tgtEl>
                                          <p:spTgt spid="80"/>
                                        </p:tgtEl>
                                        <p:attrNameLst>
                                          <p:attrName>style.visibility</p:attrName>
                                        </p:attrNameLst>
                                      </p:cBhvr>
                                      <p:to>
                                        <p:strVal val="visible"/>
                                      </p:to>
                                    </p:set>
                                    <p:anim calcmode="lin" valueType="num">
                                      <p:cBhvr additive="base">
                                        <p:cTn id="159" dur="500" fill="hold"/>
                                        <p:tgtEl>
                                          <p:spTgt spid="80"/>
                                        </p:tgtEl>
                                        <p:attrNameLst>
                                          <p:attrName>ppt_x</p:attrName>
                                        </p:attrNameLst>
                                      </p:cBhvr>
                                      <p:tavLst>
                                        <p:tav tm="0">
                                          <p:val>
                                            <p:strVal val="1+#ppt_w/2"/>
                                          </p:val>
                                        </p:tav>
                                        <p:tav tm="100000">
                                          <p:val>
                                            <p:strVal val="#ppt_x"/>
                                          </p:val>
                                        </p:tav>
                                      </p:tavLst>
                                    </p:anim>
                                    <p:anim calcmode="lin" valueType="num">
                                      <p:cBhvr additive="base">
                                        <p:cTn id="160" dur="500" fill="hold"/>
                                        <p:tgtEl>
                                          <p:spTgt spid="80"/>
                                        </p:tgtEl>
                                        <p:attrNameLst>
                                          <p:attrName>ppt_y</p:attrName>
                                        </p:attrNameLst>
                                      </p:cBhvr>
                                      <p:tavLst>
                                        <p:tav tm="0">
                                          <p:val>
                                            <p:strVal val="#ppt_y"/>
                                          </p:val>
                                        </p:tav>
                                        <p:tav tm="100000">
                                          <p:val>
                                            <p:strVal val="#ppt_y"/>
                                          </p:val>
                                        </p:tav>
                                      </p:tavLst>
                                    </p:anim>
                                  </p:childTnLst>
                                </p:cTn>
                              </p:par>
                              <p:par>
                                <p:cTn id="161" presetID="2" presetClass="entr" presetSubtype="2" fill="hold" nodeType="withEffect">
                                  <p:stCondLst>
                                    <p:cond delay="0"/>
                                  </p:stCondLst>
                                  <p:childTnLst>
                                    <p:set>
                                      <p:cBhvr>
                                        <p:cTn id="162" dur="1" fill="hold">
                                          <p:stCondLst>
                                            <p:cond delay="0"/>
                                          </p:stCondLst>
                                        </p:cTn>
                                        <p:tgtEl>
                                          <p:spTgt spid="83"/>
                                        </p:tgtEl>
                                        <p:attrNameLst>
                                          <p:attrName>style.visibility</p:attrName>
                                        </p:attrNameLst>
                                      </p:cBhvr>
                                      <p:to>
                                        <p:strVal val="visible"/>
                                      </p:to>
                                    </p:set>
                                    <p:anim calcmode="lin" valueType="num">
                                      <p:cBhvr additive="base">
                                        <p:cTn id="163" dur="500" fill="hold"/>
                                        <p:tgtEl>
                                          <p:spTgt spid="83"/>
                                        </p:tgtEl>
                                        <p:attrNameLst>
                                          <p:attrName>ppt_x</p:attrName>
                                        </p:attrNameLst>
                                      </p:cBhvr>
                                      <p:tavLst>
                                        <p:tav tm="0">
                                          <p:val>
                                            <p:strVal val="1+#ppt_w/2"/>
                                          </p:val>
                                        </p:tav>
                                        <p:tav tm="100000">
                                          <p:val>
                                            <p:strVal val="#ppt_x"/>
                                          </p:val>
                                        </p:tav>
                                      </p:tavLst>
                                    </p:anim>
                                    <p:anim calcmode="lin" valueType="num">
                                      <p:cBhvr additive="base">
                                        <p:cTn id="164" dur="500" fill="hold"/>
                                        <p:tgtEl>
                                          <p:spTgt spid="83"/>
                                        </p:tgtEl>
                                        <p:attrNameLst>
                                          <p:attrName>ppt_y</p:attrName>
                                        </p:attrNameLst>
                                      </p:cBhvr>
                                      <p:tavLst>
                                        <p:tav tm="0">
                                          <p:val>
                                            <p:strVal val="#ppt_y"/>
                                          </p:val>
                                        </p:tav>
                                        <p:tav tm="100000">
                                          <p:val>
                                            <p:strVal val="#ppt_y"/>
                                          </p:val>
                                        </p:tav>
                                      </p:tavLst>
                                    </p:anim>
                                  </p:childTnLst>
                                </p:cTn>
                              </p:par>
                            </p:childTnLst>
                          </p:cTn>
                        </p:par>
                      </p:childTnLst>
                    </p:cTn>
                  </p:par>
                  <p:par>
                    <p:cTn id="165" fill="hold">
                      <p:stCondLst>
                        <p:cond delay="indefinite"/>
                      </p:stCondLst>
                      <p:childTnLst>
                        <p:par>
                          <p:cTn id="166" fill="hold">
                            <p:stCondLst>
                              <p:cond delay="0"/>
                            </p:stCondLst>
                            <p:childTnLst>
                              <p:par>
                                <p:cTn id="167" presetID="2" presetClass="entr" presetSubtype="4" fill="hold" grpId="0" nodeType="clickEffect">
                                  <p:stCondLst>
                                    <p:cond delay="0"/>
                                  </p:stCondLst>
                                  <p:childTnLst>
                                    <p:set>
                                      <p:cBhvr>
                                        <p:cTn id="168" dur="1" fill="hold">
                                          <p:stCondLst>
                                            <p:cond delay="0"/>
                                          </p:stCondLst>
                                        </p:cTn>
                                        <p:tgtEl>
                                          <p:spTgt spid="100"/>
                                        </p:tgtEl>
                                        <p:attrNameLst>
                                          <p:attrName>style.visibility</p:attrName>
                                        </p:attrNameLst>
                                      </p:cBhvr>
                                      <p:to>
                                        <p:strVal val="visible"/>
                                      </p:to>
                                    </p:set>
                                    <p:anim calcmode="lin" valueType="num">
                                      <p:cBhvr additive="base">
                                        <p:cTn id="169" dur="500" fill="hold"/>
                                        <p:tgtEl>
                                          <p:spTgt spid="100"/>
                                        </p:tgtEl>
                                        <p:attrNameLst>
                                          <p:attrName>ppt_x</p:attrName>
                                        </p:attrNameLst>
                                      </p:cBhvr>
                                      <p:tavLst>
                                        <p:tav tm="0">
                                          <p:val>
                                            <p:strVal val="#ppt_x"/>
                                          </p:val>
                                        </p:tav>
                                        <p:tav tm="100000">
                                          <p:val>
                                            <p:strVal val="#ppt_x"/>
                                          </p:val>
                                        </p:tav>
                                      </p:tavLst>
                                    </p:anim>
                                    <p:anim calcmode="lin" valueType="num">
                                      <p:cBhvr additive="base">
                                        <p:cTn id="170" dur="500" fill="hold"/>
                                        <p:tgtEl>
                                          <p:spTgt spid="1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1" animBg="1"/>
      <p:bldP spid="9" grpId="0" animBg="1"/>
      <p:bldP spid="12" grpId="0" animBg="1"/>
      <p:bldP spid="14" grpId="0" animBg="1"/>
      <p:bldP spid="15" grpId="0" animBg="1"/>
      <p:bldP spid="17" grpId="0" animBg="1"/>
      <p:bldP spid="22" grpId="0" animBg="1"/>
      <p:bldP spid="106" grpId="0"/>
      <p:bldP spid="108" grpId="0"/>
      <p:bldP spid="110" grpId="0"/>
      <p:bldP spid="113" grpId="0"/>
      <p:bldP spid="13" grpId="0" animBg="1"/>
      <p:bldP spid="45" grpId="0"/>
      <p:bldP spid="40" grpId="0" animBg="1"/>
      <p:bldP spid="41" grpId="0" animBg="1"/>
      <p:bldP spid="50" grpId="0"/>
      <p:bldP spid="51" grpId="0"/>
      <p:bldP spid="52" grpId="0"/>
      <p:bldP spid="80" grpId="0" animBg="1"/>
      <p:bldP spid="10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1724024" y="1143000"/>
            <a:ext cx="5705475" cy="55626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pPr algn="ctr"/>
            <a:r>
              <a:rPr lang="en-GB" sz="1600" b="1" i="1" dirty="0" smtClean="0">
                <a:solidFill>
                  <a:schemeClr val="tx1"/>
                </a:solidFill>
              </a:rPr>
              <a:t>Accounting Hub – Flows in WMB</a:t>
            </a:r>
          </a:p>
        </p:txBody>
      </p:sp>
      <p:sp>
        <p:nvSpPr>
          <p:cNvPr id="20" name="Rectangle 19"/>
          <p:cNvSpPr/>
          <p:nvPr/>
        </p:nvSpPr>
        <p:spPr>
          <a:xfrm>
            <a:off x="7620000" y="1295400"/>
            <a:ext cx="2286000" cy="5562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GB" sz="1600" b="1" i="1" dirty="0" smtClean="0">
                <a:solidFill>
                  <a:schemeClr val="tx1"/>
                </a:solidFill>
              </a:rPr>
              <a:t>Provider</a:t>
            </a:r>
          </a:p>
        </p:txBody>
      </p:sp>
      <p:sp>
        <p:nvSpPr>
          <p:cNvPr id="19" name="Rectangle 18"/>
          <p:cNvSpPr/>
          <p:nvPr/>
        </p:nvSpPr>
        <p:spPr>
          <a:xfrm>
            <a:off x="0" y="1133474"/>
            <a:ext cx="1666875" cy="5514975"/>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GB" sz="1600" b="1" i="1" dirty="0" smtClean="0">
                <a:solidFill>
                  <a:schemeClr val="tx1"/>
                </a:solidFill>
              </a:rPr>
              <a:t>Consumer</a:t>
            </a:r>
            <a:endParaRPr lang="en-GB" sz="1600" b="1" i="1" dirty="0">
              <a:solidFill>
                <a:schemeClr val="tx1"/>
              </a:solidFill>
            </a:endParaRPr>
          </a:p>
        </p:txBody>
      </p:sp>
      <p:sp>
        <p:nvSpPr>
          <p:cNvPr id="6" name="Rectangle 5"/>
          <p:cNvSpPr/>
          <p:nvPr/>
        </p:nvSpPr>
        <p:spPr>
          <a:xfrm>
            <a:off x="7978775" y="1724025"/>
            <a:ext cx="1327150" cy="44767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i="1" dirty="0" smtClean="0">
                <a:solidFill>
                  <a:schemeClr val="tx1"/>
                </a:solidFill>
              </a:rPr>
              <a:t>AMD</a:t>
            </a:r>
          </a:p>
        </p:txBody>
      </p:sp>
      <p:sp>
        <p:nvSpPr>
          <p:cNvPr id="7" name="Rectangle 6"/>
          <p:cNvSpPr/>
          <p:nvPr/>
        </p:nvSpPr>
        <p:spPr>
          <a:xfrm>
            <a:off x="8931275" y="3009900"/>
            <a:ext cx="698500" cy="1057276"/>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GB" sz="1400" b="1" i="1" dirty="0" smtClean="0">
                <a:solidFill>
                  <a:schemeClr val="tx1"/>
                </a:solidFill>
              </a:rPr>
              <a:t>RCBS</a:t>
            </a:r>
          </a:p>
          <a:p>
            <a:pPr algn="ctr"/>
            <a:endParaRPr lang="en-GB" sz="1400" b="1" i="1" dirty="0" smtClean="0">
              <a:solidFill>
                <a:schemeClr val="tx1"/>
              </a:solidFill>
            </a:endParaRPr>
          </a:p>
        </p:txBody>
      </p:sp>
      <p:sp>
        <p:nvSpPr>
          <p:cNvPr id="8" name="Rectangle 7"/>
          <p:cNvSpPr/>
          <p:nvPr/>
        </p:nvSpPr>
        <p:spPr>
          <a:xfrm>
            <a:off x="2146300" y="1565565"/>
            <a:ext cx="1739900" cy="90141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en-GB" sz="1400" b="1" i="1" dirty="0" smtClean="0">
                <a:solidFill>
                  <a:schemeClr val="tx1"/>
                </a:solidFill>
              </a:rPr>
              <a:t>Receive Request</a:t>
            </a:r>
          </a:p>
          <a:p>
            <a:r>
              <a:rPr lang="en-GB" sz="1400" b="1" i="1" dirty="0" smtClean="0">
                <a:solidFill>
                  <a:schemeClr val="tx1"/>
                </a:solidFill>
              </a:rPr>
              <a:t>Validate Message</a:t>
            </a:r>
          </a:p>
          <a:p>
            <a:r>
              <a:rPr lang="en-GB" sz="1400" b="1" i="1" dirty="0" smtClean="0">
                <a:solidFill>
                  <a:schemeClr val="tx1"/>
                </a:solidFill>
              </a:rPr>
              <a:t>Persist</a:t>
            </a:r>
            <a:endParaRPr lang="en-GB" sz="1400" b="1" i="1" dirty="0">
              <a:solidFill>
                <a:schemeClr val="tx1"/>
              </a:solidFill>
            </a:endParaRPr>
          </a:p>
        </p:txBody>
      </p:sp>
      <p:sp>
        <p:nvSpPr>
          <p:cNvPr id="9" name="Rectangle 8"/>
          <p:cNvSpPr/>
          <p:nvPr/>
        </p:nvSpPr>
        <p:spPr>
          <a:xfrm>
            <a:off x="2136775" y="2571750"/>
            <a:ext cx="1816100" cy="95250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400" b="1" i="1" dirty="0" smtClean="0">
                <a:solidFill>
                  <a:schemeClr val="tx1"/>
                </a:solidFill>
              </a:rPr>
              <a:t>IFW Response Mappings</a:t>
            </a:r>
            <a:endParaRPr lang="en-GB" sz="1400" b="1" i="1" dirty="0">
              <a:solidFill>
                <a:schemeClr val="tx1"/>
              </a:solidFill>
            </a:endParaRPr>
          </a:p>
        </p:txBody>
      </p:sp>
      <p:sp>
        <p:nvSpPr>
          <p:cNvPr id="12" name="Rectangle 11"/>
          <p:cNvSpPr/>
          <p:nvPr/>
        </p:nvSpPr>
        <p:spPr>
          <a:xfrm>
            <a:off x="4128365" y="1590675"/>
            <a:ext cx="1651000" cy="83820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400" b="1" i="1" dirty="0" smtClean="0">
                <a:solidFill>
                  <a:schemeClr val="tx1"/>
                </a:solidFill>
              </a:rPr>
              <a:t>AMD Mappings</a:t>
            </a:r>
            <a:endParaRPr lang="en-GB" sz="1400" b="1" i="1" dirty="0">
              <a:solidFill>
                <a:schemeClr val="tx1"/>
              </a:solidFill>
            </a:endParaRPr>
          </a:p>
        </p:txBody>
      </p:sp>
      <p:sp>
        <p:nvSpPr>
          <p:cNvPr id="17" name="Rectangle 16"/>
          <p:cNvSpPr/>
          <p:nvPr/>
        </p:nvSpPr>
        <p:spPr>
          <a:xfrm>
            <a:off x="7667625" y="3019426"/>
            <a:ext cx="723900" cy="1028700"/>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GB" sz="1400" i="1" dirty="0" smtClean="0">
                <a:solidFill>
                  <a:schemeClr val="tx1"/>
                </a:solidFill>
              </a:rPr>
              <a:t>Generic Gateway</a:t>
            </a:r>
            <a:endParaRPr lang="en-GB" sz="1400" i="1" dirty="0">
              <a:solidFill>
                <a:schemeClr val="tx1"/>
              </a:solidFill>
            </a:endParaRPr>
          </a:p>
        </p:txBody>
      </p:sp>
      <p:cxnSp>
        <p:nvCxnSpPr>
          <p:cNvPr id="47" name="Straight Arrow Connector 46"/>
          <p:cNvCxnSpPr>
            <a:stCxn id="18" idx="0"/>
          </p:cNvCxnSpPr>
          <p:nvPr/>
        </p:nvCxnSpPr>
        <p:spPr>
          <a:xfrm rot="5400000" flipH="1" flipV="1">
            <a:off x="858837" y="1760537"/>
            <a:ext cx="1295400" cy="1279525"/>
          </a:xfrm>
          <a:prstGeom prst="bentConnector3">
            <a:avLst>
              <a:gd name="adj1" fmla="val 94920"/>
            </a:avLst>
          </a:prstGeom>
          <a:ln>
            <a:tailEnd type="stealth" w="med" len="lg"/>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165100" y="3048000"/>
            <a:ext cx="1403350" cy="1219200"/>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i="1" dirty="0" smtClean="0">
                <a:solidFill>
                  <a:schemeClr val="tx1"/>
                </a:solidFill>
              </a:rPr>
              <a:t>TMH/</a:t>
            </a:r>
            <a:r>
              <a:rPr lang="en-GB" sz="1400" b="1" i="1" dirty="0" err="1" smtClean="0">
                <a:solidFill>
                  <a:schemeClr val="tx1"/>
                </a:solidFill>
              </a:rPr>
              <a:t>TxBus</a:t>
            </a:r>
            <a:r>
              <a:rPr lang="en-GB" sz="1400" b="1" i="1" dirty="0" smtClean="0">
                <a:solidFill>
                  <a:schemeClr val="tx1"/>
                </a:solidFill>
              </a:rPr>
              <a:t> (FTM)</a:t>
            </a:r>
          </a:p>
        </p:txBody>
      </p:sp>
      <p:cxnSp>
        <p:nvCxnSpPr>
          <p:cNvPr id="55" name="Straight Arrow Connector 46"/>
          <p:cNvCxnSpPr>
            <a:stCxn id="8" idx="3"/>
            <a:endCxn id="12" idx="1"/>
          </p:cNvCxnSpPr>
          <p:nvPr/>
        </p:nvCxnSpPr>
        <p:spPr>
          <a:xfrm flipV="1">
            <a:off x="3886200" y="2009775"/>
            <a:ext cx="242165" cy="6495"/>
          </a:xfrm>
          <a:prstGeom prst="straightConnector1">
            <a:avLst/>
          </a:prstGeom>
          <a:ln>
            <a:tailEnd type="stealth" w="med"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9" idx="1"/>
            <a:endCxn id="18" idx="3"/>
          </p:cNvCxnSpPr>
          <p:nvPr/>
        </p:nvCxnSpPr>
        <p:spPr>
          <a:xfrm rot="10800000" flipV="1">
            <a:off x="1568451" y="3048000"/>
            <a:ext cx="568325" cy="609600"/>
          </a:xfrm>
          <a:prstGeom prst="bentConnector3">
            <a:avLst>
              <a:gd name="adj1" fmla="val 50000"/>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46"/>
          <p:cNvCxnSpPr/>
          <p:nvPr/>
        </p:nvCxnSpPr>
        <p:spPr>
          <a:xfrm>
            <a:off x="5779365" y="1781175"/>
            <a:ext cx="2221635" cy="9525"/>
          </a:xfrm>
          <a:prstGeom prst="straightConnector1">
            <a:avLst/>
          </a:prstGeom>
          <a:ln>
            <a:headEnd type="stealth" w="med" len="lg"/>
            <a:tailEnd type="stealth" w="med" len="lg"/>
          </a:ln>
        </p:spPr>
        <p:style>
          <a:lnRef idx="1">
            <a:schemeClr val="accent1"/>
          </a:lnRef>
          <a:fillRef idx="0">
            <a:schemeClr val="accent1"/>
          </a:fillRef>
          <a:effectRef idx="0">
            <a:schemeClr val="accent1"/>
          </a:effectRef>
          <a:fontRef idx="minor">
            <a:schemeClr val="tx1"/>
          </a:fontRef>
        </p:style>
      </p:cxnSp>
      <p:cxnSp>
        <p:nvCxnSpPr>
          <p:cNvPr id="82" name="Straight Arrow Connector 46"/>
          <p:cNvCxnSpPr>
            <a:stCxn id="13" idx="3"/>
            <a:endCxn id="17" idx="1"/>
          </p:cNvCxnSpPr>
          <p:nvPr/>
        </p:nvCxnSpPr>
        <p:spPr>
          <a:xfrm>
            <a:off x="7334249" y="2900363"/>
            <a:ext cx="333376" cy="633413"/>
          </a:xfrm>
          <a:prstGeom prst="bentConnector3">
            <a:avLst>
              <a:gd name="adj1" fmla="val 50000"/>
            </a:avLst>
          </a:prstGeom>
          <a:ln>
            <a:headEnd type="stealth" w="med" len="lg"/>
            <a:tailEnd type="stealth" w="med" len="lg"/>
          </a:ln>
        </p:spPr>
        <p:style>
          <a:lnRef idx="1">
            <a:schemeClr val="accent1"/>
          </a:lnRef>
          <a:fillRef idx="0">
            <a:schemeClr val="accent1"/>
          </a:fillRef>
          <a:effectRef idx="0">
            <a:schemeClr val="accent1"/>
          </a:effectRef>
          <a:fontRef idx="minor">
            <a:schemeClr val="tx1"/>
          </a:fontRef>
        </p:style>
      </p:cxnSp>
      <p:cxnSp>
        <p:nvCxnSpPr>
          <p:cNvPr id="91" name="Straight Arrow Connector 46"/>
          <p:cNvCxnSpPr>
            <a:stCxn id="12" idx="2"/>
            <a:endCxn id="13" idx="0"/>
          </p:cNvCxnSpPr>
          <p:nvPr/>
        </p:nvCxnSpPr>
        <p:spPr>
          <a:xfrm rot="16200000" flipH="1">
            <a:off x="5621554" y="1761186"/>
            <a:ext cx="219075" cy="1554452"/>
          </a:xfrm>
          <a:prstGeom prst="bentConnector3">
            <a:avLst>
              <a:gd name="adj1" fmla="val 32608"/>
            </a:avLst>
          </a:prstGeom>
          <a:ln>
            <a:tailEnd type="stealth" w="med" len="lg"/>
          </a:ln>
        </p:spPr>
        <p:style>
          <a:lnRef idx="1">
            <a:schemeClr val="accent1"/>
          </a:lnRef>
          <a:fillRef idx="0">
            <a:schemeClr val="accent1"/>
          </a:fillRef>
          <a:effectRef idx="0">
            <a:schemeClr val="accent1"/>
          </a:effectRef>
          <a:fontRef idx="minor">
            <a:schemeClr val="tx1"/>
          </a:fontRef>
        </p:style>
      </p:cxnSp>
      <p:cxnSp>
        <p:nvCxnSpPr>
          <p:cNvPr id="94" name="Straight Arrow Connector 46"/>
          <p:cNvCxnSpPr>
            <a:stCxn id="13" idx="1"/>
            <a:endCxn id="9" idx="3"/>
          </p:cNvCxnSpPr>
          <p:nvPr/>
        </p:nvCxnSpPr>
        <p:spPr>
          <a:xfrm rot="10800000" flipV="1">
            <a:off x="3952876" y="2900362"/>
            <a:ext cx="1729509" cy="147637"/>
          </a:xfrm>
          <a:prstGeom prst="bentConnector3">
            <a:avLst>
              <a:gd name="adj1" fmla="val 50000"/>
            </a:avLst>
          </a:prstGeom>
          <a:ln>
            <a:prstDash val="dash"/>
            <a:tailEnd type="stealth" w="med" len="lg"/>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7546974" y="2686052"/>
            <a:ext cx="606425" cy="307777"/>
          </a:xfrm>
          <a:prstGeom prst="rect">
            <a:avLst/>
          </a:prstGeom>
          <a:noFill/>
        </p:spPr>
        <p:txBody>
          <a:bodyPr wrap="square" rtlCol="0">
            <a:spAutoFit/>
          </a:bodyPr>
          <a:lstStyle/>
          <a:p>
            <a:r>
              <a:rPr lang="en-GB" sz="1400" dirty="0" smtClean="0"/>
              <a:t>MQ</a:t>
            </a:r>
            <a:endParaRPr lang="en-GB" sz="1400" dirty="0"/>
          </a:p>
        </p:txBody>
      </p:sp>
      <p:sp>
        <p:nvSpPr>
          <p:cNvPr id="110" name="TextBox 109"/>
          <p:cNvSpPr txBox="1"/>
          <p:nvPr/>
        </p:nvSpPr>
        <p:spPr>
          <a:xfrm>
            <a:off x="6750050" y="1387674"/>
            <a:ext cx="577850" cy="307777"/>
          </a:xfrm>
          <a:prstGeom prst="rect">
            <a:avLst/>
          </a:prstGeom>
          <a:noFill/>
        </p:spPr>
        <p:txBody>
          <a:bodyPr wrap="square" rtlCol="0">
            <a:spAutoFit/>
          </a:bodyPr>
          <a:lstStyle/>
          <a:p>
            <a:r>
              <a:rPr lang="en-GB" sz="1400" dirty="0" smtClean="0"/>
              <a:t>https</a:t>
            </a:r>
            <a:endParaRPr lang="en-GB" sz="1400" dirty="0"/>
          </a:p>
        </p:txBody>
      </p:sp>
      <p:sp>
        <p:nvSpPr>
          <p:cNvPr id="112" name="TextBox 111"/>
          <p:cNvSpPr txBox="1"/>
          <p:nvPr/>
        </p:nvSpPr>
        <p:spPr>
          <a:xfrm>
            <a:off x="1403350" y="1447801"/>
            <a:ext cx="577850" cy="307777"/>
          </a:xfrm>
          <a:prstGeom prst="rect">
            <a:avLst/>
          </a:prstGeom>
          <a:noFill/>
        </p:spPr>
        <p:txBody>
          <a:bodyPr wrap="square" rtlCol="0">
            <a:spAutoFit/>
          </a:bodyPr>
          <a:lstStyle/>
          <a:p>
            <a:r>
              <a:rPr lang="en-GB" sz="1400" dirty="0" smtClean="0"/>
              <a:t>MQ</a:t>
            </a:r>
            <a:endParaRPr lang="en-GB" sz="1400" dirty="0"/>
          </a:p>
        </p:txBody>
      </p:sp>
      <p:sp>
        <p:nvSpPr>
          <p:cNvPr id="113" name="TextBox 112"/>
          <p:cNvSpPr txBox="1"/>
          <p:nvPr/>
        </p:nvSpPr>
        <p:spPr>
          <a:xfrm>
            <a:off x="1571625" y="3305176"/>
            <a:ext cx="577850" cy="307777"/>
          </a:xfrm>
          <a:prstGeom prst="rect">
            <a:avLst/>
          </a:prstGeom>
          <a:noFill/>
        </p:spPr>
        <p:txBody>
          <a:bodyPr wrap="square" rtlCol="0">
            <a:spAutoFit/>
          </a:bodyPr>
          <a:lstStyle/>
          <a:p>
            <a:r>
              <a:rPr lang="en-GB" sz="1400" dirty="0" smtClean="0"/>
              <a:t>MQ</a:t>
            </a:r>
            <a:endParaRPr lang="en-GB" sz="1400" dirty="0"/>
          </a:p>
        </p:txBody>
      </p:sp>
      <p:sp>
        <p:nvSpPr>
          <p:cNvPr id="114" name="TextBox 113"/>
          <p:cNvSpPr txBox="1"/>
          <p:nvPr/>
        </p:nvSpPr>
        <p:spPr>
          <a:xfrm>
            <a:off x="247650" y="228600"/>
            <a:ext cx="9245600" cy="461665"/>
          </a:xfrm>
          <a:prstGeom prst="rect">
            <a:avLst/>
          </a:prstGeom>
          <a:noFill/>
        </p:spPr>
        <p:txBody>
          <a:bodyPr wrap="square" rtlCol="0">
            <a:spAutoFit/>
          </a:bodyPr>
          <a:lstStyle/>
          <a:p>
            <a:r>
              <a:rPr lang="en-GB" sz="2400" b="1" i="1" dirty="0" smtClean="0">
                <a:latin typeface="Calibri" pitchFamily="34" charset="0"/>
              </a:rPr>
              <a:t>Account Posting Service – High Level Connectivity Diagram</a:t>
            </a:r>
            <a:endParaRPr lang="en-GB" sz="2400" b="1" i="1" dirty="0">
              <a:latin typeface="Calibri" pitchFamily="34" charset="0"/>
            </a:endParaRPr>
          </a:p>
        </p:txBody>
      </p:sp>
      <p:sp>
        <p:nvSpPr>
          <p:cNvPr id="13" name="Rectangle 12"/>
          <p:cNvSpPr/>
          <p:nvPr/>
        </p:nvSpPr>
        <p:spPr>
          <a:xfrm>
            <a:off x="5682384" y="2647950"/>
            <a:ext cx="1651865" cy="504825"/>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400" b="1" i="1" dirty="0" smtClean="0">
                <a:solidFill>
                  <a:schemeClr val="tx1"/>
                </a:solidFill>
              </a:rPr>
              <a:t>RCBS Mappings(E434)</a:t>
            </a:r>
            <a:endParaRPr lang="en-GB" sz="1400" b="1" i="1" dirty="0">
              <a:solidFill>
                <a:schemeClr val="tx1"/>
              </a:solidFill>
            </a:endParaRPr>
          </a:p>
        </p:txBody>
      </p:sp>
      <p:sp>
        <p:nvSpPr>
          <p:cNvPr id="33" name="TextBox 32"/>
          <p:cNvSpPr txBox="1"/>
          <p:nvPr/>
        </p:nvSpPr>
        <p:spPr>
          <a:xfrm>
            <a:off x="537482" y="2472418"/>
            <a:ext cx="783771" cy="369332"/>
          </a:xfrm>
          <a:prstGeom prst="rect">
            <a:avLst/>
          </a:prstGeom>
          <a:noFill/>
        </p:spPr>
        <p:txBody>
          <a:bodyPr wrap="square" rtlCol="0">
            <a:spAutoFit/>
          </a:bodyPr>
          <a:lstStyle/>
          <a:p>
            <a:r>
              <a:rPr lang="en-GB" dirty="0" smtClean="0"/>
              <a:t>Converts to IFW format</a:t>
            </a:r>
            <a:endParaRPr lang="en-GB" dirty="0"/>
          </a:p>
        </p:txBody>
      </p:sp>
      <p:sp>
        <p:nvSpPr>
          <p:cNvPr id="34" name="Rectangle 33"/>
          <p:cNvSpPr/>
          <p:nvPr/>
        </p:nvSpPr>
        <p:spPr>
          <a:xfrm>
            <a:off x="165100" y="4867275"/>
            <a:ext cx="1403350" cy="1219200"/>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i="1" dirty="0" smtClean="0">
                <a:solidFill>
                  <a:schemeClr val="tx1"/>
                </a:solidFill>
              </a:rPr>
              <a:t>Payment Engine</a:t>
            </a:r>
          </a:p>
        </p:txBody>
      </p:sp>
      <p:cxnSp>
        <p:nvCxnSpPr>
          <p:cNvPr id="36" name="Straight Arrow Connector 35"/>
          <p:cNvCxnSpPr>
            <a:endCxn id="18" idx="2"/>
          </p:cNvCxnSpPr>
          <p:nvPr/>
        </p:nvCxnSpPr>
        <p:spPr bwMode="auto">
          <a:xfrm flipH="1" flipV="1">
            <a:off x="866775" y="4267200"/>
            <a:ext cx="28575" cy="56197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8" name="TextBox 37"/>
          <p:cNvSpPr txBox="1"/>
          <p:nvPr/>
        </p:nvSpPr>
        <p:spPr>
          <a:xfrm>
            <a:off x="5924550" y="1743075"/>
            <a:ext cx="1781175" cy="230832"/>
          </a:xfrm>
          <a:prstGeom prst="rect">
            <a:avLst/>
          </a:prstGeom>
          <a:noFill/>
        </p:spPr>
        <p:txBody>
          <a:bodyPr wrap="square" rtlCol="0">
            <a:spAutoFit/>
          </a:bodyPr>
          <a:lstStyle/>
          <a:p>
            <a:r>
              <a:rPr lang="en-GB" dirty="0" smtClean="0"/>
              <a:t>Get additional account info</a:t>
            </a:r>
            <a:endParaRPr lang="en-GB" dirty="0"/>
          </a:p>
        </p:txBody>
      </p:sp>
      <p:cxnSp>
        <p:nvCxnSpPr>
          <p:cNvPr id="43" name="Straight Arrow Connector 46"/>
          <p:cNvCxnSpPr/>
          <p:nvPr/>
        </p:nvCxnSpPr>
        <p:spPr>
          <a:xfrm flipV="1">
            <a:off x="5774318" y="2076450"/>
            <a:ext cx="2217157" cy="4422"/>
          </a:xfrm>
          <a:prstGeom prst="straightConnector1">
            <a:avLst/>
          </a:prstGeom>
          <a:ln>
            <a:headEnd type="stealth" w="med" len="lg"/>
            <a:tailEnd type="stealth" w="med" len="lg"/>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181725" y="2009774"/>
            <a:ext cx="1209675" cy="369332"/>
          </a:xfrm>
          <a:prstGeom prst="rect">
            <a:avLst/>
          </a:prstGeom>
          <a:noFill/>
        </p:spPr>
        <p:txBody>
          <a:bodyPr wrap="square" rtlCol="0">
            <a:spAutoFit/>
          </a:bodyPr>
          <a:lstStyle/>
          <a:p>
            <a:r>
              <a:rPr lang="en-GB" dirty="0" smtClean="0"/>
              <a:t>GET NPA details</a:t>
            </a:r>
          </a:p>
          <a:p>
            <a:endParaRPr lang="en-GB" dirty="0"/>
          </a:p>
        </p:txBody>
      </p:sp>
      <p:sp>
        <p:nvSpPr>
          <p:cNvPr id="46" name="Rectangle 45"/>
          <p:cNvSpPr/>
          <p:nvPr/>
        </p:nvSpPr>
        <p:spPr>
          <a:xfrm>
            <a:off x="5657849" y="3267075"/>
            <a:ext cx="1704975" cy="59055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400" b="1" i="1" dirty="0" smtClean="0">
                <a:solidFill>
                  <a:schemeClr val="tx1"/>
                </a:solidFill>
              </a:rPr>
              <a:t>RCBS Mappings(E596)</a:t>
            </a:r>
            <a:endParaRPr lang="en-GB" sz="1400" b="1" i="1" dirty="0">
              <a:solidFill>
                <a:schemeClr val="tx1"/>
              </a:solidFill>
            </a:endParaRPr>
          </a:p>
        </p:txBody>
      </p:sp>
      <p:cxnSp>
        <p:nvCxnSpPr>
          <p:cNvPr id="56" name="Shape 55"/>
          <p:cNvCxnSpPr>
            <a:stCxn id="12" idx="2"/>
            <a:endCxn id="46" idx="1"/>
          </p:cNvCxnSpPr>
          <p:nvPr/>
        </p:nvCxnSpPr>
        <p:spPr bwMode="auto">
          <a:xfrm rot="16200000" flipH="1">
            <a:off x="4739120" y="2643620"/>
            <a:ext cx="1133475" cy="703984"/>
          </a:xfrm>
          <a:prstGeom prst="bentConnector2">
            <a:avLst/>
          </a:prstGeom>
          <a:solidFill>
            <a:schemeClr val="accent1"/>
          </a:solidFill>
          <a:ln w="9525" cap="flat" cmpd="sng" algn="ctr">
            <a:solidFill>
              <a:schemeClr val="accent1"/>
            </a:solidFill>
            <a:prstDash val="solid"/>
            <a:round/>
            <a:headEnd type="none" w="med" len="med"/>
            <a:tailEnd type="arrow"/>
          </a:ln>
          <a:effectLst/>
        </p:spPr>
      </p:cxnSp>
      <p:sp>
        <p:nvSpPr>
          <p:cNvPr id="58" name="TextBox 57"/>
          <p:cNvSpPr txBox="1"/>
          <p:nvPr/>
        </p:nvSpPr>
        <p:spPr>
          <a:xfrm>
            <a:off x="5181600" y="3190875"/>
            <a:ext cx="657225" cy="507831"/>
          </a:xfrm>
          <a:prstGeom prst="rect">
            <a:avLst/>
          </a:prstGeom>
          <a:noFill/>
        </p:spPr>
        <p:txBody>
          <a:bodyPr wrap="square" rtlCol="0">
            <a:spAutoFit/>
          </a:bodyPr>
          <a:lstStyle/>
          <a:p>
            <a:r>
              <a:rPr lang="en-GB" dirty="0" smtClean="0"/>
              <a:t>If CHAPS</a:t>
            </a:r>
          </a:p>
          <a:p>
            <a:endParaRPr lang="en-GB" dirty="0"/>
          </a:p>
        </p:txBody>
      </p:sp>
      <p:cxnSp>
        <p:nvCxnSpPr>
          <p:cNvPr id="63" name="Straight Arrow Connector 46"/>
          <p:cNvCxnSpPr>
            <a:stCxn id="46" idx="3"/>
            <a:endCxn id="17" idx="1"/>
          </p:cNvCxnSpPr>
          <p:nvPr/>
        </p:nvCxnSpPr>
        <p:spPr>
          <a:xfrm flipV="1">
            <a:off x="7362824" y="3533776"/>
            <a:ext cx="304801" cy="28574"/>
          </a:xfrm>
          <a:prstGeom prst="bentConnector3">
            <a:avLst>
              <a:gd name="adj1" fmla="val 50000"/>
            </a:avLst>
          </a:prstGeom>
          <a:ln>
            <a:headEnd type="stealth" w="med" len="lg"/>
            <a:tailEnd type="stealth" w="med" len="lg"/>
          </a:ln>
        </p:spPr>
        <p:style>
          <a:lnRef idx="1">
            <a:schemeClr val="accent1"/>
          </a:lnRef>
          <a:fillRef idx="0">
            <a:schemeClr val="accent1"/>
          </a:fillRef>
          <a:effectRef idx="0">
            <a:schemeClr val="accent1"/>
          </a:effectRef>
          <a:fontRef idx="minor">
            <a:schemeClr val="tx1"/>
          </a:fontRef>
        </p:style>
      </p:cxnSp>
      <p:cxnSp>
        <p:nvCxnSpPr>
          <p:cNvPr id="66" name="Straight Arrow Connector 46"/>
          <p:cNvCxnSpPr>
            <a:stCxn id="46" idx="2"/>
            <a:endCxn id="9" idx="3"/>
          </p:cNvCxnSpPr>
          <p:nvPr/>
        </p:nvCxnSpPr>
        <p:spPr>
          <a:xfrm rot="5400000" flipH="1">
            <a:off x="4826793" y="2174082"/>
            <a:ext cx="809625" cy="2557462"/>
          </a:xfrm>
          <a:prstGeom prst="bentConnector4">
            <a:avLst>
              <a:gd name="adj1" fmla="val -28235"/>
              <a:gd name="adj2" fmla="val 66667"/>
            </a:avLst>
          </a:prstGeom>
          <a:ln>
            <a:prstDash val="dash"/>
            <a:tailEnd type="stealth" w="med" len="lg"/>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6496050" y="2419350"/>
            <a:ext cx="847725" cy="369332"/>
          </a:xfrm>
          <a:prstGeom prst="rect">
            <a:avLst/>
          </a:prstGeom>
          <a:noFill/>
        </p:spPr>
        <p:txBody>
          <a:bodyPr wrap="square" rtlCol="0">
            <a:spAutoFit/>
          </a:bodyPr>
          <a:lstStyle/>
          <a:p>
            <a:r>
              <a:rPr lang="en-GB" dirty="0" smtClean="0"/>
              <a:t>CBO IAT’s</a:t>
            </a:r>
          </a:p>
          <a:p>
            <a:endParaRPr lang="en-GB" dirty="0" smtClean="0"/>
          </a:p>
        </p:txBody>
      </p:sp>
      <p:cxnSp>
        <p:nvCxnSpPr>
          <p:cNvPr id="118" name="Straight Arrow Connector 117"/>
          <p:cNvCxnSpPr>
            <a:stCxn id="17" idx="3"/>
            <a:endCxn id="7" idx="1"/>
          </p:cNvCxnSpPr>
          <p:nvPr/>
        </p:nvCxnSpPr>
        <p:spPr bwMode="auto">
          <a:xfrm>
            <a:off x="8391525" y="3533776"/>
            <a:ext cx="539750" cy="4762"/>
          </a:xfrm>
          <a:prstGeom prst="straightConnector1">
            <a:avLst/>
          </a:prstGeom>
          <a:solidFill>
            <a:schemeClr val="accent1"/>
          </a:solidFill>
          <a:ln w="9525" cap="flat" cmpd="sng" algn="ctr">
            <a:solidFill>
              <a:schemeClr val="tx1"/>
            </a:solidFill>
            <a:prstDash val="solid"/>
            <a:round/>
            <a:headEnd type="arrow"/>
            <a:tailEnd type="arrow"/>
          </a:ln>
          <a:effectLst/>
        </p:spPr>
      </p:cxnSp>
      <p:sp>
        <p:nvSpPr>
          <p:cNvPr id="120" name="Flowchart: Magnetic Disk 119"/>
          <p:cNvSpPr/>
          <p:nvPr/>
        </p:nvSpPr>
        <p:spPr>
          <a:xfrm>
            <a:off x="7674554" y="4257675"/>
            <a:ext cx="908050" cy="685800"/>
          </a:xfrm>
          <a:prstGeom prst="flowChartMagneticDisk">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400" b="1" i="1" dirty="0" smtClean="0">
                <a:solidFill>
                  <a:schemeClr val="tx1"/>
                </a:solidFill>
              </a:rPr>
              <a:t>ACH DB</a:t>
            </a:r>
            <a:endParaRPr lang="en-GB" sz="1400" b="1" i="1" dirty="0">
              <a:solidFill>
                <a:schemeClr val="tx1"/>
              </a:solidFill>
            </a:endParaRPr>
          </a:p>
        </p:txBody>
      </p:sp>
      <p:sp>
        <p:nvSpPr>
          <p:cNvPr id="124" name="Rectangle 123"/>
          <p:cNvSpPr/>
          <p:nvPr/>
        </p:nvSpPr>
        <p:spPr>
          <a:xfrm>
            <a:off x="2155825" y="3800475"/>
            <a:ext cx="1816100" cy="95250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400" b="1" i="1" dirty="0" smtClean="0">
                <a:solidFill>
                  <a:schemeClr val="tx1"/>
                </a:solidFill>
              </a:rPr>
              <a:t>Map Platform and Send Batch</a:t>
            </a:r>
            <a:endParaRPr lang="en-GB" sz="1400" b="1" i="1" dirty="0">
              <a:solidFill>
                <a:schemeClr val="tx1"/>
              </a:solidFill>
            </a:endParaRPr>
          </a:p>
        </p:txBody>
      </p:sp>
      <p:sp>
        <p:nvSpPr>
          <p:cNvPr id="129" name="Rectangle 128"/>
          <p:cNvSpPr/>
          <p:nvPr/>
        </p:nvSpPr>
        <p:spPr>
          <a:xfrm>
            <a:off x="5362574" y="4295775"/>
            <a:ext cx="1704975" cy="59055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400" b="1" i="1" dirty="0" smtClean="0">
                <a:solidFill>
                  <a:schemeClr val="tx1"/>
                </a:solidFill>
              </a:rPr>
              <a:t>Batch Posting (NCA, IF)</a:t>
            </a:r>
            <a:endParaRPr lang="en-GB" sz="1400" b="1" i="1" dirty="0">
              <a:solidFill>
                <a:schemeClr val="tx1"/>
              </a:solidFill>
            </a:endParaRPr>
          </a:p>
        </p:txBody>
      </p:sp>
      <p:sp>
        <p:nvSpPr>
          <p:cNvPr id="130" name="Rectangle 129"/>
          <p:cNvSpPr/>
          <p:nvPr/>
        </p:nvSpPr>
        <p:spPr>
          <a:xfrm>
            <a:off x="7988300" y="5257801"/>
            <a:ext cx="698500" cy="571499"/>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GB" sz="1400" b="1" i="1" dirty="0" err="1" smtClean="0">
                <a:solidFill>
                  <a:schemeClr val="tx1"/>
                </a:solidFill>
              </a:rPr>
              <a:t>wCBS</a:t>
            </a:r>
            <a:endParaRPr lang="en-GB" sz="1400" b="1" i="1" dirty="0" smtClean="0">
              <a:solidFill>
                <a:schemeClr val="tx1"/>
              </a:solidFill>
            </a:endParaRPr>
          </a:p>
          <a:p>
            <a:pPr algn="ctr"/>
            <a:endParaRPr lang="en-GB" sz="1400" b="1" i="1" dirty="0" smtClean="0">
              <a:solidFill>
                <a:schemeClr val="tx1"/>
              </a:solidFill>
            </a:endParaRPr>
          </a:p>
        </p:txBody>
      </p:sp>
      <p:sp>
        <p:nvSpPr>
          <p:cNvPr id="131" name="Rectangle 130"/>
          <p:cNvSpPr/>
          <p:nvPr/>
        </p:nvSpPr>
        <p:spPr>
          <a:xfrm>
            <a:off x="5543549" y="5248275"/>
            <a:ext cx="1704975" cy="59055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400" b="1" i="1" dirty="0" err="1" smtClean="0">
                <a:solidFill>
                  <a:schemeClr val="tx1"/>
                </a:solidFill>
              </a:rPr>
              <a:t>wCBS</a:t>
            </a:r>
            <a:r>
              <a:rPr lang="en-GB" sz="1400" b="1" i="1" dirty="0" smtClean="0">
                <a:solidFill>
                  <a:schemeClr val="tx1"/>
                </a:solidFill>
              </a:rPr>
              <a:t> Mappings</a:t>
            </a:r>
            <a:endParaRPr lang="en-GB" sz="1400" b="1" i="1" dirty="0">
              <a:solidFill>
                <a:schemeClr val="tx1"/>
              </a:solidFill>
            </a:endParaRPr>
          </a:p>
        </p:txBody>
      </p:sp>
      <p:cxnSp>
        <p:nvCxnSpPr>
          <p:cNvPr id="133" name="Elbow Connector 132"/>
          <p:cNvCxnSpPr>
            <a:stCxn id="124" idx="1"/>
            <a:endCxn id="18" idx="3"/>
          </p:cNvCxnSpPr>
          <p:nvPr/>
        </p:nvCxnSpPr>
        <p:spPr bwMode="auto">
          <a:xfrm rot="10800000">
            <a:off x="1568451" y="3657601"/>
            <a:ext cx="587375" cy="619125"/>
          </a:xfrm>
          <a:prstGeom prst="bentConnector3">
            <a:avLst>
              <a:gd name="adj1" fmla="val 50000"/>
            </a:avLst>
          </a:prstGeom>
          <a:ln>
            <a:prstDash val="dash"/>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135" name="Elbow Connector 134"/>
          <p:cNvCxnSpPr>
            <a:stCxn id="129" idx="3"/>
            <a:endCxn id="120" idx="2"/>
          </p:cNvCxnSpPr>
          <p:nvPr/>
        </p:nvCxnSpPr>
        <p:spPr bwMode="auto">
          <a:xfrm>
            <a:off x="7067549" y="4591050"/>
            <a:ext cx="607005" cy="9525"/>
          </a:xfrm>
          <a:prstGeom prst="bentConnector3">
            <a:avLst>
              <a:gd name="adj1" fmla="val 50000"/>
            </a:avLst>
          </a:prstGeom>
          <a:solidFill>
            <a:schemeClr val="accent1"/>
          </a:solidFill>
          <a:ln w="9525" cap="flat" cmpd="sng" algn="ctr">
            <a:solidFill>
              <a:schemeClr val="tx1"/>
            </a:solidFill>
            <a:prstDash val="solid"/>
            <a:round/>
            <a:headEnd type="none" w="med" len="med"/>
            <a:tailEnd type="arrow"/>
          </a:ln>
          <a:effectLst/>
        </p:spPr>
      </p:cxnSp>
      <p:cxnSp>
        <p:nvCxnSpPr>
          <p:cNvPr id="137" name="Elbow Connector 136"/>
          <p:cNvCxnSpPr>
            <a:stCxn id="129" idx="2"/>
            <a:endCxn id="124" idx="2"/>
          </p:cNvCxnSpPr>
          <p:nvPr/>
        </p:nvCxnSpPr>
        <p:spPr bwMode="auto">
          <a:xfrm rot="5400000" flipH="1">
            <a:off x="4572794" y="3244057"/>
            <a:ext cx="133350" cy="3151187"/>
          </a:xfrm>
          <a:prstGeom prst="bentConnector3">
            <a:avLst>
              <a:gd name="adj1" fmla="val -171429"/>
            </a:avLst>
          </a:prstGeom>
          <a:ln>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139" name="Elbow Connector 138"/>
          <p:cNvCxnSpPr>
            <a:stCxn id="12" idx="2"/>
            <a:endCxn id="129" idx="1"/>
          </p:cNvCxnSpPr>
          <p:nvPr/>
        </p:nvCxnSpPr>
        <p:spPr bwMode="auto">
          <a:xfrm rot="16200000" flipH="1">
            <a:off x="4077132" y="3305607"/>
            <a:ext cx="2162175" cy="408709"/>
          </a:xfrm>
          <a:prstGeom prst="bentConnector2">
            <a:avLst/>
          </a:prstGeom>
          <a:ln>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142" name="Shape 141"/>
          <p:cNvCxnSpPr>
            <a:stCxn id="12" idx="1"/>
            <a:endCxn id="131" idx="1"/>
          </p:cNvCxnSpPr>
          <p:nvPr/>
        </p:nvCxnSpPr>
        <p:spPr bwMode="auto">
          <a:xfrm rot="10800000" flipH="1" flipV="1">
            <a:off x="4128365" y="2009774"/>
            <a:ext cx="1415184" cy="3533775"/>
          </a:xfrm>
          <a:prstGeom prst="bentConnector3">
            <a:avLst>
              <a:gd name="adj1" fmla="val -3365"/>
            </a:avLst>
          </a:prstGeom>
          <a:ln>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148" name="Straight Arrow Connector 147"/>
          <p:cNvCxnSpPr>
            <a:stCxn id="131" idx="3"/>
            <a:endCxn id="130" idx="1"/>
          </p:cNvCxnSpPr>
          <p:nvPr/>
        </p:nvCxnSpPr>
        <p:spPr bwMode="auto">
          <a:xfrm>
            <a:off x="7248524" y="5543550"/>
            <a:ext cx="739776" cy="1"/>
          </a:xfrm>
          <a:prstGeom prst="straightConnector1">
            <a:avLst/>
          </a:prstGeom>
          <a:solidFill>
            <a:schemeClr val="accent1"/>
          </a:solidFill>
          <a:ln w="9525" cap="flat" cmpd="sng" algn="ctr">
            <a:solidFill>
              <a:schemeClr val="tx1"/>
            </a:solidFill>
            <a:prstDash val="solid"/>
            <a:round/>
            <a:headEnd type="arrow"/>
            <a:tailEnd type="arrow"/>
          </a:ln>
          <a:effectLst/>
        </p:spPr>
      </p:cxnSp>
      <p:sp>
        <p:nvSpPr>
          <p:cNvPr id="149" name="TextBox 148"/>
          <p:cNvSpPr txBox="1"/>
          <p:nvPr/>
        </p:nvSpPr>
        <p:spPr>
          <a:xfrm>
            <a:off x="7280274" y="5162552"/>
            <a:ext cx="606425" cy="307777"/>
          </a:xfrm>
          <a:prstGeom prst="rect">
            <a:avLst/>
          </a:prstGeom>
          <a:noFill/>
        </p:spPr>
        <p:txBody>
          <a:bodyPr wrap="square" rtlCol="0">
            <a:spAutoFit/>
          </a:bodyPr>
          <a:lstStyle/>
          <a:p>
            <a:r>
              <a:rPr lang="en-GB" sz="1400" dirty="0" smtClean="0"/>
              <a:t>MQ</a:t>
            </a:r>
            <a:endParaRPr lang="en-GB" sz="1400" dirty="0"/>
          </a:p>
        </p:txBody>
      </p:sp>
      <p:cxnSp>
        <p:nvCxnSpPr>
          <p:cNvPr id="152" name="Shape 151"/>
          <p:cNvCxnSpPr>
            <a:stCxn id="131" idx="2"/>
            <a:endCxn id="9" idx="3"/>
          </p:cNvCxnSpPr>
          <p:nvPr/>
        </p:nvCxnSpPr>
        <p:spPr bwMode="auto">
          <a:xfrm rot="5400000" flipH="1">
            <a:off x="3779043" y="3221832"/>
            <a:ext cx="2790825" cy="2443162"/>
          </a:xfrm>
          <a:prstGeom prst="bentConnector4">
            <a:avLst>
              <a:gd name="adj1" fmla="val -8191"/>
              <a:gd name="adj2" fmla="val 82261"/>
            </a:avLst>
          </a:prstGeom>
          <a:ln>
            <a:prstDash val="dash"/>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160" name="TextBox 159"/>
          <p:cNvSpPr txBox="1"/>
          <p:nvPr/>
        </p:nvSpPr>
        <p:spPr>
          <a:xfrm>
            <a:off x="8629650" y="4257675"/>
            <a:ext cx="819150" cy="784830"/>
          </a:xfrm>
          <a:prstGeom prst="rect">
            <a:avLst/>
          </a:prstGeom>
          <a:noFill/>
        </p:spPr>
        <p:txBody>
          <a:bodyPr wrap="square" rtlCol="0">
            <a:spAutoFit/>
          </a:bodyPr>
          <a:lstStyle/>
          <a:p>
            <a:r>
              <a:rPr lang="en-GB" dirty="0" smtClean="0"/>
              <a:t>Store batch details and timing in table</a:t>
            </a:r>
          </a:p>
          <a:p>
            <a:endParaRPr lang="en-GB" dirty="0"/>
          </a:p>
        </p:txBody>
      </p:sp>
      <p:sp>
        <p:nvSpPr>
          <p:cNvPr id="161" name="TextBox 160"/>
          <p:cNvSpPr txBox="1"/>
          <p:nvPr/>
        </p:nvSpPr>
        <p:spPr>
          <a:xfrm>
            <a:off x="4524375" y="4914900"/>
            <a:ext cx="1800225" cy="369332"/>
          </a:xfrm>
          <a:prstGeom prst="rect">
            <a:avLst/>
          </a:prstGeom>
          <a:noFill/>
        </p:spPr>
        <p:txBody>
          <a:bodyPr wrap="square" rtlCol="0">
            <a:spAutoFit/>
          </a:bodyPr>
          <a:lstStyle/>
          <a:p>
            <a:r>
              <a:rPr lang="en-GB" dirty="0" smtClean="0"/>
              <a:t>Timer node trigger</a:t>
            </a:r>
          </a:p>
          <a:p>
            <a:endParaRPr lang="en-GB"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ppt_x"/>
                                          </p:val>
                                        </p:tav>
                                        <p:tav tm="100000">
                                          <p:val>
                                            <p:strVal val="#ppt_x"/>
                                          </p:val>
                                        </p:tav>
                                      </p:tavLst>
                                    </p:anim>
                                    <p:anim calcmode="lin" valueType="num">
                                      <p:cBhvr additive="base">
                                        <p:cTn id="8"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6"/>
                                        </p:tgtEl>
                                        <p:attrNameLst>
                                          <p:attrName>style.visibility</p:attrName>
                                        </p:attrNameLst>
                                      </p:cBhvr>
                                      <p:to>
                                        <p:strVal val="visible"/>
                                      </p:to>
                                    </p:set>
                                    <p:anim calcmode="lin" valueType="num">
                                      <p:cBhvr additive="base">
                                        <p:cTn id="13" dur="500" fill="hold"/>
                                        <p:tgtEl>
                                          <p:spTgt spid="36"/>
                                        </p:tgtEl>
                                        <p:attrNameLst>
                                          <p:attrName>ppt_x</p:attrName>
                                        </p:attrNameLst>
                                      </p:cBhvr>
                                      <p:tavLst>
                                        <p:tav tm="0">
                                          <p:val>
                                            <p:strVal val="0-#ppt_w/2"/>
                                          </p:val>
                                        </p:tav>
                                        <p:tav tm="100000">
                                          <p:val>
                                            <p:strVal val="#ppt_x"/>
                                          </p:val>
                                        </p:tav>
                                      </p:tavLst>
                                    </p:anim>
                                    <p:anim calcmode="lin" valueType="num">
                                      <p:cBhvr additive="base">
                                        <p:cTn id="14" dur="500" fill="hold"/>
                                        <p:tgtEl>
                                          <p:spTgt spid="36"/>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500" fill="hold"/>
                                        <p:tgtEl>
                                          <p:spTgt spid="18"/>
                                        </p:tgtEl>
                                        <p:attrNameLst>
                                          <p:attrName>ppt_x</p:attrName>
                                        </p:attrNameLst>
                                      </p:cBhvr>
                                      <p:tavLst>
                                        <p:tav tm="0">
                                          <p:val>
                                            <p:strVal val="0-#ppt_w/2"/>
                                          </p:val>
                                        </p:tav>
                                        <p:tav tm="100000">
                                          <p:val>
                                            <p:strVal val="#ppt_x"/>
                                          </p:val>
                                        </p:tav>
                                      </p:tavLst>
                                    </p:anim>
                                    <p:anim calcmode="lin" valueType="num">
                                      <p:cBhvr additive="base">
                                        <p:cTn id="18"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blinds(horizontal)">
                                      <p:cBhvr>
                                        <p:cTn id="23" dur="500"/>
                                        <p:tgtEl>
                                          <p:spTgt spid="33"/>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12"/>
                                        </p:tgtEl>
                                        <p:attrNameLst>
                                          <p:attrName>style.visibility</p:attrName>
                                        </p:attrNameLst>
                                      </p:cBhvr>
                                      <p:to>
                                        <p:strVal val="visible"/>
                                      </p:to>
                                    </p:set>
                                    <p:animEffect transition="in" filter="blinds(horizontal)">
                                      <p:cBhvr>
                                        <p:cTn id="26" dur="500"/>
                                        <p:tgtEl>
                                          <p:spTgt spid="112"/>
                                        </p:tgtEl>
                                      </p:cBhvr>
                                    </p:animEffect>
                                  </p:childTnLst>
                                </p:cTn>
                              </p:par>
                              <p:par>
                                <p:cTn id="27" presetID="3" presetClass="entr" presetSubtype="10" fill="hold" nodeType="withEffect">
                                  <p:stCondLst>
                                    <p:cond delay="0"/>
                                  </p:stCondLst>
                                  <p:childTnLst>
                                    <p:set>
                                      <p:cBhvr>
                                        <p:cTn id="28" dur="1" fill="hold">
                                          <p:stCondLst>
                                            <p:cond delay="0"/>
                                          </p:stCondLst>
                                        </p:cTn>
                                        <p:tgtEl>
                                          <p:spTgt spid="47"/>
                                        </p:tgtEl>
                                        <p:attrNameLst>
                                          <p:attrName>style.visibility</p:attrName>
                                        </p:attrNameLst>
                                      </p:cBhvr>
                                      <p:to>
                                        <p:strVal val="visible"/>
                                      </p:to>
                                    </p:set>
                                    <p:animEffect transition="in" filter="blinds(horizontal)">
                                      <p:cBhvr>
                                        <p:cTn id="29" dur="500"/>
                                        <p:tgtEl>
                                          <p:spTgt spid="47"/>
                                        </p:tgtEl>
                                      </p:cBhvr>
                                    </p:animEffect>
                                  </p:childTnLst>
                                </p:cTn>
                              </p:par>
                            </p:childTnLst>
                          </p:cTn>
                        </p:par>
                        <p:par>
                          <p:cTn id="30" fill="hold">
                            <p:stCondLst>
                              <p:cond delay="500"/>
                            </p:stCondLst>
                            <p:childTnLst>
                              <p:par>
                                <p:cTn id="31" presetID="3" presetClass="entr" presetSubtype="10" fill="hold" grpId="0" nodeType="after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blinds(horizontal)">
                                      <p:cBhvr>
                                        <p:cTn id="33" dur="500"/>
                                        <p:tgtEl>
                                          <p:spTgt spid="8"/>
                                        </p:tgtEl>
                                      </p:cBhvr>
                                    </p:animEffect>
                                  </p:childTnLst>
                                </p:cTn>
                              </p:par>
                              <p:par>
                                <p:cTn id="34" presetID="3" presetClass="entr" presetSubtype="10" fill="hold" nodeType="withEffect">
                                  <p:stCondLst>
                                    <p:cond delay="0"/>
                                  </p:stCondLst>
                                  <p:childTnLst>
                                    <p:set>
                                      <p:cBhvr>
                                        <p:cTn id="35" dur="1" fill="hold">
                                          <p:stCondLst>
                                            <p:cond delay="0"/>
                                          </p:stCondLst>
                                        </p:cTn>
                                        <p:tgtEl>
                                          <p:spTgt spid="55"/>
                                        </p:tgtEl>
                                        <p:attrNameLst>
                                          <p:attrName>style.visibility</p:attrName>
                                        </p:attrNameLst>
                                      </p:cBhvr>
                                      <p:to>
                                        <p:strVal val="visible"/>
                                      </p:to>
                                    </p:set>
                                    <p:animEffect transition="in" filter="blinds(horizontal)">
                                      <p:cBhvr>
                                        <p:cTn id="36" dur="500"/>
                                        <p:tgtEl>
                                          <p:spTgt spid="55"/>
                                        </p:tgtEl>
                                      </p:cBhvr>
                                    </p:animEffect>
                                  </p:childTnLst>
                                </p:cTn>
                              </p:par>
                            </p:childTnLst>
                          </p:cTn>
                        </p:par>
                        <p:par>
                          <p:cTn id="37" fill="hold">
                            <p:stCondLst>
                              <p:cond delay="1000"/>
                            </p:stCondLst>
                            <p:childTnLst>
                              <p:par>
                                <p:cTn id="38" presetID="3" presetClass="entr" presetSubtype="10" fill="hold" grpId="0" nodeType="after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blinds(horizontal)">
                                      <p:cBhvr>
                                        <p:cTn id="40" dur="500"/>
                                        <p:tgtEl>
                                          <p:spTgt spid="12"/>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76"/>
                                        </p:tgtEl>
                                        <p:attrNameLst>
                                          <p:attrName>style.visibility</p:attrName>
                                        </p:attrNameLst>
                                      </p:cBhvr>
                                      <p:to>
                                        <p:strVal val="visible"/>
                                      </p:to>
                                    </p:set>
                                    <p:animEffect transition="in" filter="blinds(horizontal)">
                                      <p:cBhvr>
                                        <p:cTn id="45" dur="500"/>
                                        <p:tgtEl>
                                          <p:spTgt spid="76"/>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38"/>
                                        </p:tgtEl>
                                        <p:attrNameLst>
                                          <p:attrName>style.visibility</p:attrName>
                                        </p:attrNameLst>
                                      </p:cBhvr>
                                      <p:to>
                                        <p:strVal val="visible"/>
                                      </p:to>
                                    </p:set>
                                    <p:animEffect transition="in" filter="blinds(horizontal)">
                                      <p:cBhvr>
                                        <p:cTn id="48" dur="500"/>
                                        <p:tgtEl>
                                          <p:spTgt spid="38"/>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110"/>
                                        </p:tgtEl>
                                        <p:attrNameLst>
                                          <p:attrName>style.visibility</p:attrName>
                                        </p:attrNameLst>
                                      </p:cBhvr>
                                      <p:to>
                                        <p:strVal val="visible"/>
                                      </p:to>
                                    </p:set>
                                    <p:animEffect transition="in" filter="blinds(horizontal)">
                                      <p:cBhvr>
                                        <p:cTn id="51" dur="500"/>
                                        <p:tgtEl>
                                          <p:spTgt spid="110"/>
                                        </p:tgtEl>
                                      </p:cBhvr>
                                    </p:animEffect>
                                  </p:childTnLst>
                                </p:cTn>
                              </p:par>
                            </p:childTnLst>
                          </p:cTn>
                        </p:par>
                        <p:par>
                          <p:cTn id="52" fill="hold">
                            <p:stCondLst>
                              <p:cond delay="500"/>
                            </p:stCondLst>
                            <p:childTnLst>
                              <p:par>
                                <p:cTn id="53" presetID="2" presetClass="entr" presetSubtype="2" fill="hold" grpId="0" nodeType="afterEffect">
                                  <p:stCondLst>
                                    <p:cond delay="0"/>
                                  </p:stCondLst>
                                  <p:childTnLst>
                                    <p:set>
                                      <p:cBhvr>
                                        <p:cTn id="54" dur="1" fill="hold">
                                          <p:stCondLst>
                                            <p:cond delay="0"/>
                                          </p:stCondLst>
                                        </p:cTn>
                                        <p:tgtEl>
                                          <p:spTgt spid="6"/>
                                        </p:tgtEl>
                                        <p:attrNameLst>
                                          <p:attrName>style.visibility</p:attrName>
                                        </p:attrNameLst>
                                      </p:cBhvr>
                                      <p:to>
                                        <p:strVal val="visible"/>
                                      </p:to>
                                    </p:set>
                                    <p:anim calcmode="lin" valueType="num">
                                      <p:cBhvr additive="base">
                                        <p:cTn id="55" dur="500" fill="hold"/>
                                        <p:tgtEl>
                                          <p:spTgt spid="6"/>
                                        </p:tgtEl>
                                        <p:attrNameLst>
                                          <p:attrName>ppt_x</p:attrName>
                                        </p:attrNameLst>
                                      </p:cBhvr>
                                      <p:tavLst>
                                        <p:tav tm="0">
                                          <p:val>
                                            <p:strVal val="1+#ppt_w/2"/>
                                          </p:val>
                                        </p:tav>
                                        <p:tav tm="100000">
                                          <p:val>
                                            <p:strVal val="#ppt_x"/>
                                          </p:val>
                                        </p:tav>
                                      </p:tavLst>
                                    </p:anim>
                                    <p:anim calcmode="lin" valueType="num">
                                      <p:cBhvr additive="base">
                                        <p:cTn id="56"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nodeType="clickEffect">
                                  <p:stCondLst>
                                    <p:cond delay="0"/>
                                  </p:stCondLst>
                                  <p:childTnLst>
                                    <p:set>
                                      <p:cBhvr>
                                        <p:cTn id="60" dur="1" fill="hold">
                                          <p:stCondLst>
                                            <p:cond delay="0"/>
                                          </p:stCondLst>
                                        </p:cTn>
                                        <p:tgtEl>
                                          <p:spTgt spid="91"/>
                                        </p:tgtEl>
                                        <p:attrNameLst>
                                          <p:attrName>style.visibility</p:attrName>
                                        </p:attrNameLst>
                                      </p:cBhvr>
                                      <p:to>
                                        <p:strVal val="visible"/>
                                      </p:to>
                                    </p:set>
                                    <p:animEffect transition="in" filter="blinds(horizontal)">
                                      <p:cBhvr>
                                        <p:cTn id="61" dur="500"/>
                                        <p:tgtEl>
                                          <p:spTgt spid="91"/>
                                        </p:tgtEl>
                                      </p:cBhvr>
                                    </p:animEffect>
                                  </p:childTnLst>
                                </p:cTn>
                              </p:par>
                            </p:childTnLst>
                          </p:cTn>
                        </p:par>
                        <p:par>
                          <p:cTn id="62" fill="hold">
                            <p:stCondLst>
                              <p:cond delay="500"/>
                            </p:stCondLst>
                            <p:childTnLst>
                              <p:par>
                                <p:cTn id="63" presetID="3" presetClass="entr" presetSubtype="10" fill="hold" grpId="0" nodeType="after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blinds(horizontal)">
                                      <p:cBhvr>
                                        <p:cTn id="65" dur="500"/>
                                        <p:tgtEl>
                                          <p:spTgt spid="13"/>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nodeType="clickEffect">
                                  <p:stCondLst>
                                    <p:cond delay="0"/>
                                  </p:stCondLst>
                                  <p:childTnLst>
                                    <p:set>
                                      <p:cBhvr>
                                        <p:cTn id="69" dur="1" fill="hold">
                                          <p:stCondLst>
                                            <p:cond delay="0"/>
                                          </p:stCondLst>
                                        </p:cTn>
                                        <p:tgtEl>
                                          <p:spTgt spid="82"/>
                                        </p:tgtEl>
                                        <p:attrNameLst>
                                          <p:attrName>style.visibility</p:attrName>
                                        </p:attrNameLst>
                                      </p:cBhvr>
                                      <p:to>
                                        <p:strVal val="visible"/>
                                      </p:to>
                                    </p:set>
                                    <p:animEffect transition="in" filter="blinds(horizontal)">
                                      <p:cBhvr>
                                        <p:cTn id="70" dur="500"/>
                                        <p:tgtEl>
                                          <p:spTgt spid="82"/>
                                        </p:tgtEl>
                                      </p:cBhvr>
                                    </p:animEffect>
                                  </p:childTnLst>
                                </p:cTn>
                              </p:par>
                              <p:par>
                                <p:cTn id="71" presetID="3" presetClass="entr" presetSubtype="10" fill="hold" grpId="0" nodeType="withEffect">
                                  <p:stCondLst>
                                    <p:cond delay="0"/>
                                  </p:stCondLst>
                                  <p:childTnLst>
                                    <p:set>
                                      <p:cBhvr>
                                        <p:cTn id="72" dur="1" fill="hold">
                                          <p:stCondLst>
                                            <p:cond delay="0"/>
                                          </p:stCondLst>
                                        </p:cTn>
                                        <p:tgtEl>
                                          <p:spTgt spid="106"/>
                                        </p:tgtEl>
                                        <p:attrNameLst>
                                          <p:attrName>style.visibility</p:attrName>
                                        </p:attrNameLst>
                                      </p:cBhvr>
                                      <p:to>
                                        <p:strVal val="visible"/>
                                      </p:to>
                                    </p:set>
                                    <p:animEffect transition="in" filter="blinds(horizontal)">
                                      <p:cBhvr>
                                        <p:cTn id="73" dur="500"/>
                                        <p:tgtEl>
                                          <p:spTgt spid="106"/>
                                        </p:tgtEl>
                                      </p:cBhvr>
                                    </p:animEffect>
                                  </p:childTnLst>
                                </p:cTn>
                              </p:par>
                              <p:par>
                                <p:cTn id="74" presetID="2" presetClass="entr" presetSubtype="2" fill="hold" grpId="0" nodeType="withEffect">
                                  <p:stCondLst>
                                    <p:cond delay="0"/>
                                  </p:stCondLst>
                                  <p:childTnLst>
                                    <p:set>
                                      <p:cBhvr>
                                        <p:cTn id="75" dur="1" fill="hold">
                                          <p:stCondLst>
                                            <p:cond delay="0"/>
                                          </p:stCondLst>
                                        </p:cTn>
                                        <p:tgtEl>
                                          <p:spTgt spid="17"/>
                                        </p:tgtEl>
                                        <p:attrNameLst>
                                          <p:attrName>style.visibility</p:attrName>
                                        </p:attrNameLst>
                                      </p:cBhvr>
                                      <p:to>
                                        <p:strVal val="visible"/>
                                      </p:to>
                                    </p:set>
                                    <p:anim calcmode="lin" valueType="num">
                                      <p:cBhvr additive="base">
                                        <p:cTn id="76" dur="500" fill="hold"/>
                                        <p:tgtEl>
                                          <p:spTgt spid="17"/>
                                        </p:tgtEl>
                                        <p:attrNameLst>
                                          <p:attrName>ppt_x</p:attrName>
                                        </p:attrNameLst>
                                      </p:cBhvr>
                                      <p:tavLst>
                                        <p:tav tm="0">
                                          <p:val>
                                            <p:strVal val="1+#ppt_w/2"/>
                                          </p:val>
                                        </p:tav>
                                        <p:tav tm="100000">
                                          <p:val>
                                            <p:strVal val="#ppt_x"/>
                                          </p:val>
                                        </p:tav>
                                      </p:tavLst>
                                    </p:anim>
                                    <p:anim calcmode="lin" valueType="num">
                                      <p:cBhvr additive="base">
                                        <p:cTn id="77" dur="500" fill="hold"/>
                                        <p:tgtEl>
                                          <p:spTgt spid="17"/>
                                        </p:tgtEl>
                                        <p:attrNameLst>
                                          <p:attrName>ppt_y</p:attrName>
                                        </p:attrNameLst>
                                      </p:cBhvr>
                                      <p:tavLst>
                                        <p:tav tm="0">
                                          <p:val>
                                            <p:strVal val="#ppt_y"/>
                                          </p:val>
                                        </p:tav>
                                        <p:tav tm="100000">
                                          <p:val>
                                            <p:strVal val="#ppt_y"/>
                                          </p:val>
                                        </p:tav>
                                      </p:tavLst>
                                    </p:anim>
                                  </p:childTnLst>
                                </p:cTn>
                              </p:par>
                            </p:childTnLst>
                          </p:cTn>
                        </p:par>
                        <p:par>
                          <p:cTn id="78" fill="hold">
                            <p:stCondLst>
                              <p:cond delay="500"/>
                            </p:stCondLst>
                            <p:childTnLst>
                              <p:par>
                                <p:cTn id="79" presetID="2" presetClass="entr" presetSubtype="2" fill="hold" grpId="0" nodeType="afterEffect">
                                  <p:stCondLst>
                                    <p:cond delay="0"/>
                                  </p:stCondLst>
                                  <p:childTnLst>
                                    <p:set>
                                      <p:cBhvr>
                                        <p:cTn id="80" dur="1" fill="hold">
                                          <p:stCondLst>
                                            <p:cond delay="0"/>
                                          </p:stCondLst>
                                        </p:cTn>
                                        <p:tgtEl>
                                          <p:spTgt spid="7"/>
                                        </p:tgtEl>
                                        <p:attrNameLst>
                                          <p:attrName>style.visibility</p:attrName>
                                        </p:attrNameLst>
                                      </p:cBhvr>
                                      <p:to>
                                        <p:strVal val="visible"/>
                                      </p:to>
                                    </p:set>
                                    <p:anim calcmode="lin" valueType="num">
                                      <p:cBhvr additive="base">
                                        <p:cTn id="81" dur="500" fill="hold"/>
                                        <p:tgtEl>
                                          <p:spTgt spid="7"/>
                                        </p:tgtEl>
                                        <p:attrNameLst>
                                          <p:attrName>ppt_x</p:attrName>
                                        </p:attrNameLst>
                                      </p:cBhvr>
                                      <p:tavLst>
                                        <p:tav tm="0">
                                          <p:val>
                                            <p:strVal val="1+#ppt_w/2"/>
                                          </p:val>
                                        </p:tav>
                                        <p:tav tm="100000">
                                          <p:val>
                                            <p:strVal val="#ppt_x"/>
                                          </p:val>
                                        </p:tav>
                                      </p:tavLst>
                                    </p:anim>
                                    <p:anim calcmode="lin" valueType="num">
                                      <p:cBhvr additive="base">
                                        <p:cTn id="82"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94"/>
                                        </p:tgtEl>
                                        <p:attrNameLst>
                                          <p:attrName>style.visibility</p:attrName>
                                        </p:attrNameLst>
                                      </p:cBhvr>
                                      <p:to>
                                        <p:strVal val="visible"/>
                                      </p:to>
                                    </p:set>
                                    <p:animEffect transition="in" filter="blinds(horizontal)">
                                      <p:cBhvr>
                                        <p:cTn id="87" dur="500"/>
                                        <p:tgtEl>
                                          <p:spTgt spid="94"/>
                                        </p:tgtEl>
                                      </p:cBhvr>
                                    </p:animEffect>
                                  </p:childTnLst>
                                </p:cTn>
                              </p:par>
                            </p:childTnLst>
                          </p:cTn>
                        </p:par>
                        <p:par>
                          <p:cTn id="88" fill="hold">
                            <p:stCondLst>
                              <p:cond delay="500"/>
                            </p:stCondLst>
                            <p:childTnLst>
                              <p:par>
                                <p:cTn id="89" presetID="3" presetClass="entr" presetSubtype="10" fill="hold" grpId="0" nodeType="afterEffect">
                                  <p:stCondLst>
                                    <p:cond delay="0"/>
                                  </p:stCondLst>
                                  <p:childTnLst>
                                    <p:set>
                                      <p:cBhvr>
                                        <p:cTn id="90" dur="1" fill="hold">
                                          <p:stCondLst>
                                            <p:cond delay="0"/>
                                          </p:stCondLst>
                                        </p:cTn>
                                        <p:tgtEl>
                                          <p:spTgt spid="9"/>
                                        </p:tgtEl>
                                        <p:attrNameLst>
                                          <p:attrName>style.visibility</p:attrName>
                                        </p:attrNameLst>
                                      </p:cBhvr>
                                      <p:to>
                                        <p:strVal val="visible"/>
                                      </p:to>
                                    </p:set>
                                    <p:animEffect transition="in" filter="blinds(horizontal)">
                                      <p:cBhvr>
                                        <p:cTn id="91" dur="500"/>
                                        <p:tgtEl>
                                          <p:spTgt spid="9"/>
                                        </p:tgtEl>
                                      </p:cBhvr>
                                    </p:animEffect>
                                  </p:childTnLst>
                                </p:cTn>
                              </p:par>
                            </p:childTnLst>
                          </p:cTn>
                        </p:par>
                      </p:childTnLst>
                    </p:cTn>
                  </p:par>
                  <p:par>
                    <p:cTn id="92" fill="hold">
                      <p:stCondLst>
                        <p:cond delay="indefinite"/>
                      </p:stCondLst>
                      <p:childTnLst>
                        <p:par>
                          <p:cTn id="93" fill="hold">
                            <p:stCondLst>
                              <p:cond delay="0"/>
                            </p:stCondLst>
                            <p:childTnLst>
                              <p:par>
                                <p:cTn id="94" presetID="3" presetClass="entr" presetSubtype="10" fill="hold" nodeType="clickEffect">
                                  <p:stCondLst>
                                    <p:cond delay="0"/>
                                  </p:stCondLst>
                                  <p:childTnLst>
                                    <p:set>
                                      <p:cBhvr>
                                        <p:cTn id="95" dur="1" fill="hold">
                                          <p:stCondLst>
                                            <p:cond delay="0"/>
                                          </p:stCondLst>
                                        </p:cTn>
                                        <p:tgtEl>
                                          <p:spTgt spid="61"/>
                                        </p:tgtEl>
                                        <p:attrNameLst>
                                          <p:attrName>style.visibility</p:attrName>
                                        </p:attrNameLst>
                                      </p:cBhvr>
                                      <p:to>
                                        <p:strVal val="visible"/>
                                      </p:to>
                                    </p:set>
                                    <p:animEffect transition="in" filter="blinds(horizontal)">
                                      <p:cBhvr>
                                        <p:cTn id="96" dur="500"/>
                                        <p:tgtEl>
                                          <p:spTgt spid="61"/>
                                        </p:tgtEl>
                                      </p:cBhvr>
                                    </p:animEffect>
                                  </p:childTnLst>
                                </p:cTn>
                              </p:par>
                            </p:childTnLst>
                          </p:cTn>
                        </p:par>
                        <p:par>
                          <p:cTn id="97" fill="hold">
                            <p:stCondLst>
                              <p:cond delay="500"/>
                            </p:stCondLst>
                            <p:childTnLst>
                              <p:par>
                                <p:cTn id="98" presetID="3" presetClass="entr" presetSubtype="10" fill="hold" grpId="0" nodeType="afterEffect">
                                  <p:stCondLst>
                                    <p:cond delay="0"/>
                                  </p:stCondLst>
                                  <p:childTnLst>
                                    <p:set>
                                      <p:cBhvr>
                                        <p:cTn id="99" dur="1" fill="hold">
                                          <p:stCondLst>
                                            <p:cond delay="0"/>
                                          </p:stCondLst>
                                        </p:cTn>
                                        <p:tgtEl>
                                          <p:spTgt spid="113"/>
                                        </p:tgtEl>
                                        <p:attrNameLst>
                                          <p:attrName>style.visibility</p:attrName>
                                        </p:attrNameLst>
                                      </p:cBhvr>
                                      <p:to>
                                        <p:strVal val="visible"/>
                                      </p:to>
                                    </p:set>
                                    <p:animEffect transition="in" filter="blinds(horizontal)">
                                      <p:cBhvr>
                                        <p:cTn id="100" dur="500"/>
                                        <p:tgtEl>
                                          <p:spTgt spid="113"/>
                                        </p:tgtEl>
                                      </p:cBhvr>
                                    </p:animEffect>
                                  </p:childTnLst>
                                </p:cTn>
                              </p:par>
                            </p:childTnLst>
                          </p:cTn>
                        </p:par>
                      </p:childTnLst>
                    </p:cTn>
                  </p:par>
                  <p:par>
                    <p:cTn id="101" fill="hold">
                      <p:stCondLst>
                        <p:cond delay="indefinite"/>
                      </p:stCondLst>
                      <p:childTnLst>
                        <p:par>
                          <p:cTn id="102" fill="hold">
                            <p:stCondLst>
                              <p:cond delay="0"/>
                            </p:stCondLst>
                            <p:childTnLst>
                              <p:par>
                                <p:cTn id="103" presetID="3" presetClass="entr" presetSubtype="10" fill="hold" nodeType="clickEffect">
                                  <p:stCondLst>
                                    <p:cond delay="0"/>
                                  </p:stCondLst>
                                  <p:childTnLst>
                                    <p:set>
                                      <p:cBhvr>
                                        <p:cTn id="104" dur="1" fill="hold">
                                          <p:stCondLst>
                                            <p:cond delay="0"/>
                                          </p:stCondLst>
                                        </p:cTn>
                                        <p:tgtEl>
                                          <p:spTgt spid="43"/>
                                        </p:tgtEl>
                                        <p:attrNameLst>
                                          <p:attrName>style.visibility</p:attrName>
                                        </p:attrNameLst>
                                      </p:cBhvr>
                                      <p:to>
                                        <p:strVal val="visible"/>
                                      </p:to>
                                    </p:set>
                                    <p:animEffect transition="in" filter="blinds(horizontal)">
                                      <p:cBhvr>
                                        <p:cTn id="105" dur="500"/>
                                        <p:tgtEl>
                                          <p:spTgt spid="43"/>
                                        </p:tgtEl>
                                      </p:cBhvr>
                                    </p:animEffect>
                                  </p:childTnLst>
                                </p:cTn>
                              </p:par>
                              <p:par>
                                <p:cTn id="106" presetID="3" presetClass="entr" presetSubtype="10" fill="hold" grpId="0" nodeType="withEffect">
                                  <p:stCondLst>
                                    <p:cond delay="0"/>
                                  </p:stCondLst>
                                  <p:childTnLst>
                                    <p:set>
                                      <p:cBhvr>
                                        <p:cTn id="107" dur="1" fill="hold">
                                          <p:stCondLst>
                                            <p:cond delay="0"/>
                                          </p:stCondLst>
                                        </p:cTn>
                                        <p:tgtEl>
                                          <p:spTgt spid="44"/>
                                        </p:tgtEl>
                                        <p:attrNameLst>
                                          <p:attrName>style.visibility</p:attrName>
                                        </p:attrNameLst>
                                      </p:cBhvr>
                                      <p:to>
                                        <p:strVal val="visible"/>
                                      </p:to>
                                    </p:set>
                                    <p:animEffect transition="in" filter="blinds(horizontal)">
                                      <p:cBhvr>
                                        <p:cTn id="108" dur="500"/>
                                        <p:tgtEl>
                                          <p:spTgt spid="44"/>
                                        </p:tgtEl>
                                      </p:cBhvr>
                                    </p:animEffect>
                                  </p:childTnLst>
                                </p:cTn>
                              </p:par>
                            </p:childTnLst>
                          </p:cTn>
                        </p:par>
                        <p:par>
                          <p:cTn id="109" fill="hold">
                            <p:stCondLst>
                              <p:cond delay="500"/>
                            </p:stCondLst>
                            <p:childTnLst>
                              <p:par>
                                <p:cTn id="110" presetID="3" presetClass="entr" presetSubtype="10" fill="hold" grpId="0" nodeType="afterEffect">
                                  <p:stCondLst>
                                    <p:cond delay="0"/>
                                  </p:stCondLst>
                                  <p:childTnLst>
                                    <p:set>
                                      <p:cBhvr>
                                        <p:cTn id="111" dur="1" fill="hold">
                                          <p:stCondLst>
                                            <p:cond delay="0"/>
                                          </p:stCondLst>
                                        </p:cTn>
                                        <p:tgtEl>
                                          <p:spTgt spid="46"/>
                                        </p:tgtEl>
                                        <p:attrNameLst>
                                          <p:attrName>style.visibility</p:attrName>
                                        </p:attrNameLst>
                                      </p:cBhvr>
                                      <p:to>
                                        <p:strVal val="visible"/>
                                      </p:to>
                                    </p:set>
                                    <p:animEffect transition="in" filter="blinds(horizontal)">
                                      <p:cBhvr>
                                        <p:cTn id="112" dur="500"/>
                                        <p:tgtEl>
                                          <p:spTgt spid="46"/>
                                        </p:tgtEl>
                                      </p:cBhvr>
                                    </p:animEffect>
                                  </p:childTnLst>
                                </p:cTn>
                              </p:par>
                            </p:childTnLst>
                          </p:cTn>
                        </p:par>
                      </p:childTnLst>
                    </p:cTn>
                  </p:par>
                  <p:par>
                    <p:cTn id="113" fill="hold">
                      <p:stCondLst>
                        <p:cond delay="indefinite"/>
                      </p:stCondLst>
                      <p:childTnLst>
                        <p:par>
                          <p:cTn id="114" fill="hold">
                            <p:stCondLst>
                              <p:cond delay="0"/>
                            </p:stCondLst>
                            <p:childTnLst>
                              <p:par>
                                <p:cTn id="115" presetID="3" presetClass="entr" presetSubtype="10" fill="hold" nodeType="clickEffect">
                                  <p:stCondLst>
                                    <p:cond delay="0"/>
                                  </p:stCondLst>
                                  <p:childTnLst>
                                    <p:set>
                                      <p:cBhvr>
                                        <p:cTn id="116" dur="1" fill="hold">
                                          <p:stCondLst>
                                            <p:cond delay="0"/>
                                          </p:stCondLst>
                                        </p:cTn>
                                        <p:tgtEl>
                                          <p:spTgt spid="63"/>
                                        </p:tgtEl>
                                        <p:attrNameLst>
                                          <p:attrName>style.visibility</p:attrName>
                                        </p:attrNameLst>
                                      </p:cBhvr>
                                      <p:to>
                                        <p:strVal val="visible"/>
                                      </p:to>
                                    </p:set>
                                    <p:animEffect transition="in" filter="blinds(horizontal)">
                                      <p:cBhvr>
                                        <p:cTn id="117" dur="500"/>
                                        <p:tgtEl>
                                          <p:spTgt spid="63"/>
                                        </p:tgtEl>
                                      </p:cBhvr>
                                    </p:animEffect>
                                  </p:childTnLst>
                                </p:cTn>
                              </p:par>
                            </p:childTnLst>
                          </p:cTn>
                        </p:par>
                      </p:childTnLst>
                    </p:cTn>
                  </p:par>
                  <p:par>
                    <p:cTn id="118" fill="hold">
                      <p:stCondLst>
                        <p:cond delay="indefinite"/>
                      </p:stCondLst>
                      <p:childTnLst>
                        <p:par>
                          <p:cTn id="119" fill="hold">
                            <p:stCondLst>
                              <p:cond delay="0"/>
                            </p:stCondLst>
                            <p:childTnLst>
                              <p:par>
                                <p:cTn id="120" presetID="3" presetClass="entr" presetSubtype="10" fill="hold" nodeType="clickEffect">
                                  <p:stCondLst>
                                    <p:cond delay="0"/>
                                  </p:stCondLst>
                                  <p:childTnLst>
                                    <p:set>
                                      <p:cBhvr>
                                        <p:cTn id="121" dur="1" fill="hold">
                                          <p:stCondLst>
                                            <p:cond delay="0"/>
                                          </p:stCondLst>
                                        </p:cTn>
                                        <p:tgtEl>
                                          <p:spTgt spid="66"/>
                                        </p:tgtEl>
                                        <p:attrNameLst>
                                          <p:attrName>style.visibility</p:attrName>
                                        </p:attrNameLst>
                                      </p:cBhvr>
                                      <p:to>
                                        <p:strVal val="visible"/>
                                      </p:to>
                                    </p:set>
                                    <p:animEffect transition="in" filter="blinds(horizontal)">
                                      <p:cBhvr>
                                        <p:cTn id="122" dur="500"/>
                                        <p:tgtEl>
                                          <p:spTgt spid="66"/>
                                        </p:tgtEl>
                                      </p:cBhvr>
                                    </p:animEffect>
                                  </p:childTnLst>
                                </p:cTn>
                              </p:par>
                            </p:childTnLst>
                          </p:cTn>
                        </p:par>
                        <p:par>
                          <p:cTn id="123" fill="hold">
                            <p:stCondLst>
                              <p:cond delay="500"/>
                            </p:stCondLst>
                            <p:childTnLst>
                              <p:par>
                                <p:cTn id="124" presetID="3" presetClass="entr" presetSubtype="10" fill="hold" grpId="0" nodeType="afterEffect">
                                  <p:stCondLst>
                                    <p:cond delay="0"/>
                                  </p:stCondLst>
                                  <p:childTnLst>
                                    <p:set>
                                      <p:cBhvr>
                                        <p:cTn id="125" dur="1" fill="hold">
                                          <p:stCondLst>
                                            <p:cond delay="0"/>
                                          </p:stCondLst>
                                        </p:cTn>
                                        <p:tgtEl>
                                          <p:spTgt spid="120"/>
                                        </p:tgtEl>
                                        <p:attrNameLst>
                                          <p:attrName>style.visibility</p:attrName>
                                        </p:attrNameLst>
                                      </p:cBhvr>
                                      <p:to>
                                        <p:strVal val="visible"/>
                                      </p:to>
                                    </p:set>
                                    <p:animEffect transition="in" filter="blinds(horizontal)">
                                      <p:cBhvr>
                                        <p:cTn id="126" dur="500"/>
                                        <p:tgtEl>
                                          <p:spTgt spid="120"/>
                                        </p:tgtEl>
                                      </p:cBhvr>
                                    </p:animEffect>
                                  </p:childTnLst>
                                </p:cTn>
                              </p:par>
                            </p:childTnLst>
                          </p:cTn>
                        </p:par>
                        <p:par>
                          <p:cTn id="127" fill="hold">
                            <p:stCondLst>
                              <p:cond delay="1000"/>
                            </p:stCondLst>
                            <p:childTnLst>
                              <p:par>
                                <p:cTn id="128" presetID="3" presetClass="entr" presetSubtype="10" fill="hold" grpId="0" nodeType="afterEffect">
                                  <p:stCondLst>
                                    <p:cond delay="0"/>
                                  </p:stCondLst>
                                  <p:childTnLst>
                                    <p:set>
                                      <p:cBhvr>
                                        <p:cTn id="129" dur="1" fill="hold">
                                          <p:stCondLst>
                                            <p:cond delay="0"/>
                                          </p:stCondLst>
                                        </p:cTn>
                                        <p:tgtEl>
                                          <p:spTgt spid="124"/>
                                        </p:tgtEl>
                                        <p:attrNameLst>
                                          <p:attrName>style.visibility</p:attrName>
                                        </p:attrNameLst>
                                      </p:cBhvr>
                                      <p:to>
                                        <p:strVal val="visible"/>
                                      </p:to>
                                    </p:set>
                                    <p:animEffect transition="in" filter="blinds(horizontal)">
                                      <p:cBhvr>
                                        <p:cTn id="130" dur="500"/>
                                        <p:tgtEl>
                                          <p:spTgt spid="124"/>
                                        </p:tgtEl>
                                      </p:cBhvr>
                                    </p:animEffect>
                                  </p:childTnLst>
                                </p:cTn>
                              </p:par>
                            </p:childTnLst>
                          </p:cTn>
                        </p:par>
                        <p:par>
                          <p:cTn id="131" fill="hold">
                            <p:stCondLst>
                              <p:cond delay="1500"/>
                            </p:stCondLst>
                            <p:childTnLst>
                              <p:par>
                                <p:cTn id="132" presetID="3" presetClass="entr" presetSubtype="10" fill="hold" grpId="0" nodeType="afterEffect">
                                  <p:stCondLst>
                                    <p:cond delay="0"/>
                                  </p:stCondLst>
                                  <p:childTnLst>
                                    <p:set>
                                      <p:cBhvr>
                                        <p:cTn id="133" dur="1" fill="hold">
                                          <p:stCondLst>
                                            <p:cond delay="0"/>
                                          </p:stCondLst>
                                        </p:cTn>
                                        <p:tgtEl>
                                          <p:spTgt spid="129"/>
                                        </p:tgtEl>
                                        <p:attrNameLst>
                                          <p:attrName>style.visibility</p:attrName>
                                        </p:attrNameLst>
                                      </p:cBhvr>
                                      <p:to>
                                        <p:strVal val="visible"/>
                                      </p:to>
                                    </p:set>
                                    <p:animEffect transition="in" filter="blinds(horizontal)">
                                      <p:cBhvr>
                                        <p:cTn id="134" dur="500"/>
                                        <p:tgtEl>
                                          <p:spTgt spid="129"/>
                                        </p:tgtEl>
                                      </p:cBhvr>
                                    </p:animEffect>
                                  </p:childTnLst>
                                </p:cTn>
                              </p:par>
                            </p:childTnLst>
                          </p:cTn>
                        </p:par>
                        <p:par>
                          <p:cTn id="135" fill="hold">
                            <p:stCondLst>
                              <p:cond delay="2000"/>
                            </p:stCondLst>
                            <p:childTnLst>
                              <p:par>
                                <p:cTn id="136" presetID="2" presetClass="entr" presetSubtype="2" fill="hold" grpId="0" nodeType="afterEffect">
                                  <p:stCondLst>
                                    <p:cond delay="0"/>
                                  </p:stCondLst>
                                  <p:childTnLst>
                                    <p:set>
                                      <p:cBhvr>
                                        <p:cTn id="137" dur="1" fill="hold">
                                          <p:stCondLst>
                                            <p:cond delay="0"/>
                                          </p:stCondLst>
                                        </p:cTn>
                                        <p:tgtEl>
                                          <p:spTgt spid="130"/>
                                        </p:tgtEl>
                                        <p:attrNameLst>
                                          <p:attrName>style.visibility</p:attrName>
                                        </p:attrNameLst>
                                      </p:cBhvr>
                                      <p:to>
                                        <p:strVal val="visible"/>
                                      </p:to>
                                    </p:set>
                                    <p:anim calcmode="lin" valueType="num">
                                      <p:cBhvr additive="base">
                                        <p:cTn id="138" dur="500" fill="hold"/>
                                        <p:tgtEl>
                                          <p:spTgt spid="130"/>
                                        </p:tgtEl>
                                        <p:attrNameLst>
                                          <p:attrName>ppt_x</p:attrName>
                                        </p:attrNameLst>
                                      </p:cBhvr>
                                      <p:tavLst>
                                        <p:tav tm="0">
                                          <p:val>
                                            <p:strVal val="1+#ppt_w/2"/>
                                          </p:val>
                                        </p:tav>
                                        <p:tav tm="100000">
                                          <p:val>
                                            <p:strVal val="#ppt_x"/>
                                          </p:val>
                                        </p:tav>
                                      </p:tavLst>
                                    </p:anim>
                                    <p:anim calcmode="lin" valueType="num">
                                      <p:cBhvr additive="base">
                                        <p:cTn id="139" dur="500" fill="hold"/>
                                        <p:tgtEl>
                                          <p:spTgt spid="130"/>
                                        </p:tgtEl>
                                        <p:attrNameLst>
                                          <p:attrName>ppt_y</p:attrName>
                                        </p:attrNameLst>
                                      </p:cBhvr>
                                      <p:tavLst>
                                        <p:tav tm="0">
                                          <p:val>
                                            <p:strVal val="#ppt_y"/>
                                          </p:val>
                                        </p:tav>
                                        <p:tav tm="100000">
                                          <p:val>
                                            <p:strVal val="#ppt_y"/>
                                          </p:val>
                                        </p:tav>
                                      </p:tavLst>
                                    </p:anim>
                                  </p:childTnLst>
                                </p:cTn>
                              </p:par>
                            </p:childTnLst>
                          </p:cTn>
                        </p:par>
                        <p:par>
                          <p:cTn id="140" fill="hold">
                            <p:stCondLst>
                              <p:cond delay="2500"/>
                            </p:stCondLst>
                            <p:childTnLst>
                              <p:par>
                                <p:cTn id="141" presetID="3" presetClass="entr" presetSubtype="10" fill="hold" grpId="0" nodeType="afterEffect">
                                  <p:stCondLst>
                                    <p:cond delay="0"/>
                                  </p:stCondLst>
                                  <p:childTnLst>
                                    <p:set>
                                      <p:cBhvr>
                                        <p:cTn id="142" dur="1" fill="hold">
                                          <p:stCondLst>
                                            <p:cond delay="0"/>
                                          </p:stCondLst>
                                        </p:cTn>
                                        <p:tgtEl>
                                          <p:spTgt spid="131"/>
                                        </p:tgtEl>
                                        <p:attrNameLst>
                                          <p:attrName>style.visibility</p:attrName>
                                        </p:attrNameLst>
                                      </p:cBhvr>
                                      <p:to>
                                        <p:strVal val="visible"/>
                                      </p:to>
                                    </p:set>
                                    <p:animEffect transition="in" filter="blinds(horizontal)">
                                      <p:cBhvr>
                                        <p:cTn id="143" dur="500"/>
                                        <p:tgtEl>
                                          <p:spTgt spid="131"/>
                                        </p:tgtEl>
                                      </p:cBhvr>
                                    </p:animEffect>
                                  </p:childTnLst>
                                </p:cTn>
                              </p:par>
                              <p:par>
                                <p:cTn id="144" presetID="3" presetClass="entr" presetSubtype="10" fill="hold" grpId="0" nodeType="withEffect">
                                  <p:stCondLst>
                                    <p:cond delay="0"/>
                                  </p:stCondLst>
                                  <p:childTnLst>
                                    <p:set>
                                      <p:cBhvr>
                                        <p:cTn id="145" dur="1" fill="hold">
                                          <p:stCondLst>
                                            <p:cond delay="0"/>
                                          </p:stCondLst>
                                        </p:cTn>
                                        <p:tgtEl>
                                          <p:spTgt spid="149"/>
                                        </p:tgtEl>
                                        <p:attrNameLst>
                                          <p:attrName>style.visibility</p:attrName>
                                        </p:attrNameLst>
                                      </p:cBhvr>
                                      <p:to>
                                        <p:strVal val="visible"/>
                                      </p:to>
                                    </p:set>
                                    <p:animEffect transition="in" filter="blinds(horizontal)">
                                      <p:cBhvr>
                                        <p:cTn id="146" dur="500"/>
                                        <p:tgtEl>
                                          <p:spTgt spid="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2" grpId="0" animBg="1"/>
      <p:bldP spid="17" grpId="0" animBg="1"/>
      <p:bldP spid="18" grpId="0" animBg="1"/>
      <p:bldP spid="106" grpId="0"/>
      <p:bldP spid="110" grpId="0"/>
      <p:bldP spid="112" grpId="0"/>
      <p:bldP spid="113" grpId="0"/>
      <p:bldP spid="13" grpId="0" animBg="1"/>
      <p:bldP spid="33" grpId="0"/>
      <p:bldP spid="34" grpId="0" animBg="1"/>
      <p:bldP spid="38" grpId="0"/>
      <p:bldP spid="44" grpId="0"/>
      <p:bldP spid="46" grpId="0" animBg="1"/>
      <p:bldP spid="120" grpId="0" animBg="1"/>
      <p:bldP spid="124" grpId="0" animBg="1"/>
      <p:bldP spid="129" grpId="0" animBg="1"/>
      <p:bldP spid="130" grpId="0" animBg="1"/>
      <p:bldP spid="131" grpId="0" animBg="1"/>
      <p:bldP spid="14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2733676" y="3009901"/>
            <a:ext cx="3848099" cy="2486024"/>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pPr algn="ctr"/>
            <a:r>
              <a:rPr lang="en-GB" sz="1100" b="1" i="1" dirty="0" smtClean="0">
                <a:solidFill>
                  <a:schemeClr val="tx1"/>
                </a:solidFill>
              </a:rPr>
              <a:t>Micro Hub</a:t>
            </a:r>
          </a:p>
        </p:txBody>
      </p:sp>
      <p:sp>
        <p:nvSpPr>
          <p:cNvPr id="8" name="Rectangle 7"/>
          <p:cNvSpPr/>
          <p:nvPr/>
        </p:nvSpPr>
        <p:spPr>
          <a:xfrm>
            <a:off x="3286125" y="3318164"/>
            <a:ext cx="1009650" cy="558511"/>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en-GB" sz="1000" b="1" i="1" dirty="0" smtClean="0">
                <a:solidFill>
                  <a:schemeClr val="tx1"/>
                </a:solidFill>
              </a:rPr>
              <a:t>Flow Controller</a:t>
            </a:r>
            <a:endParaRPr lang="en-GB" sz="1000" b="1" i="1" dirty="0">
              <a:solidFill>
                <a:schemeClr val="tx1"/>
              </a:solidFill>
            </a:endParaRPr>
          </a:p>
        </p:txBody>
      </p:sp>
      <p:sp>
        <p:nvSpPr>
          <p:cNvPr id="9" name="Rectangle 8"/>
          <p:cNvSpPr/>
          <p:nvPr/>
        </p:nvSpPr>
        <p:spPr>
          <a:xfrm>
            <a:off x="5403851" y="4619625"/>
            <a:ext cx="1120774" cy="59055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000" b="1" i="1" dirty="0" smtClean="0">
                <a:solidFill>
                  <a:schemeClr val="tx1"/>
                </a:solidFill>
              </a:rPr>
              <a:t>Transaction Context Manager</a:t>
            </a:r>
            <a:endParaRPr lang="en-GB" sz="1000" b="1" i="1" dirty="0">
              <a:solidFill>
                <a:schemeClr val="tx1"/>
              </a:solidFill>
            </a:endParaRPr>
          </a:p>
        </p:txBody>
      </p:sp>
      <p:sp>
        <p:nvSpPr>
          <p:cNvPr id="10" name="Flowchart: Magnetic Disk 9"/>
          <p:cNvSpPr/>
          <p:nvPr/>
        </p:nvSpPr>
        <p:spPr>
          <a:xfrm>
            <a:off x="2905126" y="5781675"/>
            <a:ext cx="3390900" cy="685800"/>
          </a:xfrm>
          <a:prstGeom prst="flowChartMagneticDisk">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400" b="1" i="1" dirty="0" smtClean="0">
                <a:solidFill>
                  <a:schemeClr val="tx1"/>
                </a:solidFill>
              </a:rPr>
              <a:t>ACH Data Store -DB2</a:t>
            </a:r>
            <a:endParaRPr lang="en-GB" sz="1400" b="1" i="1" dirty="0">
              <a:solidFill>
                <a:schemeClr val="tx1"/>
              </a:solidFill>
            </a:endParaRPr>
          </a:p>
        </p:txBody>
      </p:sp>
      <p:sp>
        <p:nvSpPr>
          <p:cNvPr id="11" name="Rectangle 10"/>
          <p:cNvSpPr/>
          <p:nvPr/>
        </p:nvSpPr>
        <p:spPr>
          <a:xfrm>
            <a:off x="5257800" y="3219451"/>
            <a:ext cx="1060642" cy="587652"/>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000" b="1" i="1" dirty="0" smtClean="0">
                <a:solidFill>
                  <a:schemeClr val="tx1"/>
                </a:solidFill>
              </a:rPr>
              <a:t>Map Router</a:t>
            </a:r>
            <a:endParaRPr lang="en-GB" sz="1000" b="1" i="1" dirty="0">
              <a:solidFill>
                <a:schemeClr val="tx1"/>
              </a:solidFill>
            </a:endParaRPr>
          </a:p>
        </p:txBody>
      </p:sp>
      <p:sp>
        <p:nvSpPr>
          <p:cNvPr id="12" name="Rectangle 11"/>
          <p:cNvSpPr/>
          <p:nvPr/>
        </p:nvSpPr>
        <p:spPr>
          <a:xfrm>
            <a:off x="4376014" y="3905251"/>
            <a:ext cx="1396135" cy="587652"/>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000" b="1" i="1" dirty="0" smtClean="0">
                <a:solidFill>
                  <a:schemeClr val="tx1"/>
                </a:solidFill>
              </a:rPr>
              <a:t>Group Controller</a:t>
            </a:r>
            <a:br>
              <a:rPr lang="en-GB" sz="1000" b="1" i="1" dirty="0" smtClean="0">
                <a:solidFill>
                  <a:schemeClr val="tx1"/>
                </a:solidFill>
              </a:rPr>
            </a:br>
            <a:r>
              <a:rPr lang="en-GB" sz="1000" b="1" i="1" dirty="0" smtClean="0">
                <a:solidFill>
                  <a:schemeClr val="tx1"/>
                </a:solidFill>
              </a:rPr>
              <a:t>(Fan In, Fan Out, Insert)</a:t>
            </a:r>
            <a:endParaRPr lang="en-GB" sz="1000" b="1" i="1" dirty="0">
              <a:solidFill>
                <a:schemeClr val="tx1"/>
              </a:solidFill>
            </a:endParaRPr>
          </a:p>
        </p:txBody>
      </p:sp>
      <p:sp>
        <p:nvSpPr>
          <p:cNvPr id="114" name="TextBox 113"/>
          <p:cNvSpPr txBox="1"/>
          <p:nvPr/>
        </p:nvSpPr>
        <p:spPr>
          <a:xfrm>
            <a:off x="247650" y="228600"/>
            <a:ext cx="9245600" cy="461665"/>
          </a:xfrm>
          <a:prstGeom prst="rect">
            <a:avLst/>
          </a:prstGeom>
          <a:noFill/>
        </p:spPr>
        <p:txBody>
          <a:bodyPr wrap="square" rtlCol="0">
            <a:spAutoFit/>
          </a:bodyPr>
          <a:lstStyle/>
          <a:p>
            <a:r>
              <a:rPr lang="en-GB" sz="2400" b="1" i="1" dirty="0" smtClean="0">
                <a:latin typeface="Calibri" pitchFamily="34" charset="0"/>
              </a:rPr>
              <a:t>ACH Microkernel – High Level Connectivity Diagram</a:t>
            </a:r>
            <a:endParaRPr lang="en-GB" sz="2400" b="1" i="1" dirty="0">
              <a:latin typeface="Calibri" pitchFamily="34" charset="0"/>
            </a:endParaRPr>
          </a:p>
        </p:txBody>
      </p:sp>
      <p:sp>
        <p:nvSpPr>
          <p:cNvPr id="13" name="Rectangle 12"/>
          <p:cNvSpPr/>
          <p:nvPr/>
        </p:nvSpPr>
        <p:spPr>
          <a:xfrm>
            <a:off x="3005860" y="3990976"/>
            <a:ext cx="1060642" cy="587652"/>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000" b="1" i="1" dirty="0" err="1" smtClean="0">
                <a:solidFill>
                  <a:schemeClr val="tx1"/>
                </a:solidFill>
              </a:rPr>
              <a:t>Validator</a:t>
            </a:r>
            <a:endParaRPr lang="en-GB" sz="1000" b="1" i="1" dirty="0">
              <a:solidFill>
                <a:schemeClr val="tx1"/>
              </a:solidFill>
            </a:endParaRPr>
          </a:p>
        </p:txBody>
      </p:sp>
      <p:cxnSp>
        <p:nvCxnSpPr>
          <p:cNvPr id="32" name="Straight Arrow Connector 31"/>
          <p:cNvCxnSpPr/>
          <p:nvPr/>
        </p:nvCxnSpPr>
        <p:spPr bwMode="auto">
          <a:xfrm>
            <a:off x="8667750" y="4610100"/>
            <a:ext cx="82550" cy="0"/>
          </a:xfrm>
          <a:prstGeom prst="straightConnector1">
            <a:avLst/>
          </a:prstGeom>
          <a:solidFill>
            <a:schemeClr val="accent1"/>
          </a:solidFill>
          <a:ln w="9525" cap="flat" cmpd="sng" algn="ctr">
            <a:solidFill>
              <a:schemeClr val="tx1"/>
            </a:solidFill>
            <a:prstDash val="solid"/>
            <a:round/>
            <a:headEnd type="arrow"/>
            <a:tailEnd type="arrow"/>
          </a:ln>
          <a:effectLst/>
        </p:spPr>
      </p:cxnSp>
      <p:sp>
        <p:nvSpPr>
          <p:cNvPr id="49" name="Rectangle 48"/>
          <p:cNvSpPr/>
          <p:nvPr/>
        </p:nvSpPr>
        <p:spPr>
          <a:xfrm>
            <a:off x="3024910" y="4667251"/>
            <a:ext cx="1060642" cy="587652"/>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000" b="1" i="1" dirty="0" smtClean="0">
                <a:solidFill>
                  <a:schemeClr val="tx1"/>
                </a:solidFill>
              </a:rPr>
              <a:t>Audit Handler</a:t>
            </a:r>
            <a:endParaRPr lang="en-GB" sz="1000" b="1" i="1" dirty="0">
              <a:solidFill>
                <a:schemeClr val="tx1"/>
              </a:solidFill>
            </a:endParaRPr>
          </a:p>
        </p:txBody>
      </p:sp>
      <p:sp>
        <p:nvSpPr>
          <p:cNvPr id="50" name="Rectangle 49"/>
          <p:cNvSpPr/>
          <p:nvPr/>
        </p:nvSpPr>
        <p:spPr>
          <a:xfrm>
            <a:off x="4186960" y="4667251"/>
            <a:ext cx="1060642" cy="587652"/>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000" b="1" i="1" dirty="0" smtClean="0">
                <a:solidFill>
                  <a:schemeClr val="tx1"/>
                </a:solidFill>
              </a:rPr>
              <a:t>Exception Handler</a:t>
            </a:r>
            <a:endParaRPr lang="en-GB" sz="1000" b="1" i="1" dirty="0">
              <a:solidFill>
                <a:schemeClr val="tx1"/>
              </a:solidFill>
            </a:endParaRPr>
          </a:p>
        </p:txBody>
      </p:sp>
      <p:sp>
        <p:nvSpPr>
          <p:cNvPr id="97" name="Rectangle 96"/>
          <p:cNvSpPr/>
          <p:nvPr/>
        </p:nvSpPr>
        <p:spPr>
          <a:xfrm>
            <a:off x="6705600" y="4905375"/>
            <a:ext cx="2990850" cy="1752601"/>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pPr algn="ctr"/>
            <a:r>
              <a:rPr lang="en-GB" sz="1100" b="1" i="1" dirty="0" smtClean="0">
                <a:solidFill>
                  <a:schemeClr val="tx1"/>
                </a:solidFill>
              </a:rPr>
              <a:t>Internal Servers</a:t>
            </a:r>
          </a:p>
        </p:txBody>
      </p:sp>
      <p:sp>
        <p:nvSpPr>
          <p:cNvPr id="98" name="Rectangle 97"/>
          <p:cNvSpPr/>
          <p:nvPr/>
        </p:nvSpPr>
        <p:spPr>
          <a:xfrm>
            <a:off x="6943725" y="1943100"/>
            <a:ext cx="2381250" cy="2886075"/>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pPr algn="ctr"/>
            <a:r>
              <a:rPr lang="en-GB" sz="1100" b="1" i="1" dirty="0" smtClean="0">
                <a:solidFill>
                  <a:schemeClr val="tx1"/>
                </a:solidFill>
              </a:rPr>
              <a:t>Platform Maps</a:t>
            </a:r>
          </a:p>
        </p:txBody>
      </p:sp>
      <p:sp>
        <p:nvSpPr>
          <p:cNvPr id="99" name="Rectangle 98"/>
          <p:cNvSpPr/>
          <p:nvPr/>
        </p:nvSpPr>
        <p:spPr>
          <a:xfrm>
            <a:off x="161924" y="1438274"/>
            <a:ext cx="2466975" cy="4781551"/>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pPr algn="ctr"/>
            <a:r>
              <a:rPr lang="en-GB" sz="1100" b="1" i="1" dirty="0" smtClean="0">
                <a:solidFill>
                  <a:schemeClr val="tx1"/>
                </a:solidFill>
              </a:rPr>
              <a:t>Interface Handlers</a:t>
            </a:r>
          </a:p>
        </p:txBody>
      </p:sp>
      <p:sp>
        <p:nvSpPr>
          <p:cNvPr id="100" name="Rectangle 99"/>
          <p:cNvSpPr/>
          <p:nvPr/>
        </p:nvSpPr>
        <p:spPr>
          <a:xfrm>
            <a:off x="8006485" y="5953126"/>
            <a:ext cx="1060642" cy="587652"/>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000" b="1" i="1" dirty="0" smtClean="0">
                <a:solidFill>
                  <a:schemeClr val="tx1"/>
                </a:solidFill>
              </a:rPr>
              <a:t>Stand-in Controller</a:t>
            </a:r>
            <a:endParaRPr lang="en-GB" sz="1000" b="1" i="1" dirty="0">
              <a:solidFill>
                <a:schemeClr val="tx1"/>
              </a:solidFill>
            </a:endParaRPr>
          </a:p>
        </p:txBody>
      </p:sp>
      <p:sp>
        <p:nvSpPr>
          <p:cNvPr id="101" name="Rectangle 100"/>
          <p:cNvSpPr/>
          <p:nvPr/>
        </p:nvSpPr>
        <p:spPr>
          <a:xfrm>
            <a:off x="6834910" y="5972176"/>
            <a:ext cx="1060642" cy="587652"/>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000" b="1" i="1" dirty="0" smtClean="0">
                <a:solidFill>
                  <a:schemeClr val="tx1"/>
                </a:solidFill>
              </a:rPr>
              <a:t>Timeout Handler</a:t>
            </a:r>
            <a:endParaRPr lang="en-GB" sz="1000" b="1" i="1" dirty="0">
              <a:solidFill>
                <a:schemeClr val="tx1"/>
              </a:solidFill>
            </a:endParaRPr>
          </a:p>
        </p:txBody>
      </p:sp>
      <p:sp>
        <p:nvSpPr>
          <p:cNvPr id="102" name="Rectangle 101"/>
          <p:cNvSpPr/>
          <p:nvPr/>
        </p:nvSpPr>
        <p:spPr>
          <a:xfrm>
            <a:off x="6896100" y="5267325"/>
            <a:ext cx="1866227" cy="561975"/>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000" b="1" i="1" dirty="0" smtClean="0">
                <a:solidFill>
                  <a:schemeClr val="tx1"/>
                </a:solidFill>
              </a:rPr>
              <a:t>Batch Handler (Control, Posting, Response)</a:t>
            </a:r>
            <a:endParaRPr lang="en-GB" sz="1000" b="1" i="1" dirty="0">
              <a:solidFill>
                <a:schemeClr val="tx1"/>
              </a:solidFill>
            </a:endParaRPr>
          </a:p>
        </p:txBody>
      </p:sp>
      <p:sp>
        <p:nvSpPr>
          <p:cNvPr id="103" name="Rectangle 102"/>
          <p:cNvSpPr/>
          <p:nvPr/>
        </p:nvSpPr>
        <p:spPr>
          <a:xfrm>
            <a:off x="3543300" y="727982"/>
            <a:ext cx="2381250" cy="2024743"/>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pPr algn="ctr"/>
            <a:r>
              <a:rPr lang="en-GB" sz="1100" b="1" i="1" dirty="0" smtClean="0">
                <a:solidFill>
                  <a:schemeClr val="tx1"/>
                </a:solidFill>
              </a:rPr>
              <a:t>Hub Adapters</a:t>
            </a:r>
          </a:p>
        </p:txBody>
      </p:sp>
      <p:sp>
        <p:nvSpPr>
          <p:cNvPr id="104" name="Rectangle 103"/>
          <p:cNvSpPr/>
          <p:nvPr/>
        </p:nvSpPr>
        <p:spPr>
          <a:xfrm>
            <a:off x="3586885" y="1066801"/>
            <a:ext cx="1060642" cy="587652"/>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000" b="1" i="1" dirty="0" smtClean="0">
                <a:solidFill>
                  <a:schemeClr val="tx1"/>
                </a:solidFill>
              </a:rPr>
              <a:t>WMQ Handler</a:t>
            </a:r>
            <a:endParaRPr lang="en-GB" sz="1000" b="1" i="1" dirty="0">
              <a:solidFill>
                <a:schemeClr val="tx1"/>
              </a:solidFill>
            </a:endParaRPr>
          </a:p>
        </p:txBody>
      </p:sp>
      <p:sp>
        <p:nvSpPr>
          <p:cNvPr id="105" name="Rectangle 104"/>
          <p:cNvSpPr/>
          <p:nvPr/>
        </p:nvSpPr>
        <p:spPr>
          <a:xfrm>
            <a:off x="3701185" y="1752601"/>
            <a:ext cx="1060642" cy="587652"/>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000" b="1" i="1" dirty="0" smtClean="0">
                <a:solidFill>
                  <a:schemeClr val="tx1"/>
                </a:solidFill>
              </a:rPr>
              <a:t>HTTP Handler</a:t>
            </a:r>
            <a:endParaRPr lang="en-GB" sz="1000" b="1" i="1" dirty="0">
              <a:solidFill>
                <a:schemeClr val="tx1"/>
              </a:solidFill>
            </a:endParaRPr>
          </a:p>
        </p:txBody>
      </p:sp>
      <p:sp>
        <p:nvSpPr>
          <p:cNvPr id="107" name="Rectangle 106"/>
          <p:cNvSpPr/>
          <p:nvPr/>
        </p:nvSpPr>
        <p:spPr>
          <a:xfrm>
            <a:off x="4729885" y="1047751"/>
            <a:ext cx="1060642" cy="587652"/>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000" b="1" i="1" dirty="0" smtClean="0">
                <a:solidFill>
                  <a:schemeClr val="tx1"/>
                </a:solidFill>
              </a:rPr>
              <a:t>SOAP Handler</a:t>
            </a:r>
            <a:endParaRPr lang="en-GB" sz="1000" b="1" i="1" dirty="0">
              <a:solidFill>
                <a:schemeClr val="tx1"/>
              </a:solidFill>
            </a:endParaRPr>
          </a:p>
        </p:txBody>
      </p:sp>
      <p:sp>
        <p:nvSpPr>
          <p:cNvPr id="108" name="Rectangle 107"/>
          <p:cNvSpPr/>
          <p:nvPr/>
        </p:nvSpPr>
        <p:spPr>
          <a:xfrm>
            <a:off x="200025" y="3105151"/>
            <a:ext cx="1060642" cy="587652"/>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000" b="1" i="1" dirty="0" err="1" smtClean="0">
                <a:solidFill>
                  <a:schemeClr val="tx1"/>
                </a:solidFill>
              </a:rPr>
              <a:t>wCBS</a:t>
            </a:r>
            <a:r>
              <a:rPr lang="en-GB" sz="1000" b="1" i="1" dirty="0" smtClean="0">
                <a:solidFill>
                  <a:schemeClr val="tx1"/>
                </a:solidFill>
              </a:rPr>
              <a:t> REQ IH</a:t>
            </a:r>
            <a:endParaRPr lang="en-GB" sz="1000" b="1" i="1" dirty="0">
              <a:solidFill>
                <a:schemeClr val="tx1"/>
              </a:solidFill>
            </a:endParaRPr>
          </a:p>
        </p:txBody>
      </p:sp>
      <p:sp>
        <p:nvSpPr>
          <p:cNvPr id="119" name="Rectangle 118"/>
          <p:cNvSpPr/>
          <p:nvPr/>
        </p:nvSpPr>
        <p:spPr>
          <a:xfrm>
            <a:off x="1352550" y="3152776"/>
            <a:ext cx="1060642" cy="587652"/>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000" b="1" i="1" dirty="0" err="1" smtClean="0">
                <a:solidFill>
                  <a:schemeClr val="tx1"/>
                </a:solidFill>
              </a:rPr>
              <a:t>wCBS</a:t>
            </a:r>
            <a:r>
              <a:rPr lang="en-GB" sz="1000" b="1" i="1" dirty="0" smtClean="0">
                <a:solidFill>
                  <a:schemeClr val="tx1"/>
                </a:solidFill>
              </a:rPr>
              <a:t> RES IH</a:t>
            </a:r>
            <a:endParaRPr lang="en-GB" sz="1000" b="1" i="1" dirty="0">
              <a:solidFill>
                <a:schemeClr val="tx1"/>
              </a:solidFill>
            </a:endParaRPr>
          </a:p>
        </p:txBody>
      </p:sp>
      <p:sp>
        <p:nvSpPr>
          <p:cNvPr id="120" name="Rectangle 119"/>
          <p:cNvSpPr/>
          <p:nvPr/>
        </p:nvSpPr>
        <p:spPr>
          <a:xfrm>
            <a:off x="1343025" y="3790951"/>
            <a:ext cx="1060642" cy="587652"/>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000" b="1" i="1" dirty="0" err="1" smtClean="0">
                <a:solidFill>
                  <a:schemeClr val="tx1"/>
                </a:solidFill>
              </a:rPr>
              <a:t>rCBS</a:t>
            </a:r>
            <a:r>
              <a:rPr lang="en-GB" sz="1000" b="1" i="1" dirty="0" smtClean="0">
                <a:solidFill>
                  <a:schemeClr val="tx1"/>
                </a:solidFill>
              </a:rPr>
              <a:t> RES IH</a:t>
            </a:r>
            <a:endParaRPr lang="en-GB" sz="1000" b="1" i="1" dirty="0">
              <a:solidFill>
                <a:schemeClr val="tx1"/>
              </a:solidFill>
            </a:endParaRPr>
          </a:p>
        </p:txBody>
      </p:sp>
      <p:sp>
        <p:nvSpPr>
          <p:cNvPr id="121" name="Rectangle 120"/>
          <p:cNvSpPr/>
          <p:nvPr/>
        </p:nvSpPr>
        <p:spPr>
          <a:xfrm>
            <a:off x="200025" y="3771901"/>
            <a:ext cx="1060642" cy="587652"/>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000" b="1" i="1" dirty="0" err="1" smtClean="0">
                <a:solidFill>
                  <a:schemeClr val="tx1"/>
                </a:solidFill>
              </a:rPr>
              <a:t>rCBS</a:t>
            </a:r>
            <a:r>
              <a:rPr lang="en-GB" sz="1000" b="1" i="1" dirty="0" smtClean="0">
                <a:solidFill>
                  <a:schemeClr val="tx1"/>
                </a:solidFill>
              </a:rPr>
              <a:t> REQ IH</a:t>
            </a:r>
            <a:endParaRPr lang="en-GB" sz="1000" b="1" i="1" dirty="0">
              <a:solidFill>
                <a:schemeClr val="tx1"/>
              </a:solidFill>
            </a:endParaRPr>
          </a:p>
        </p:txBody>
      </p:sp>
      <p:sp>
        <p:nvSpPr>
          <p:cNvPr id="122" name="Rectangle 121"/>
          <p:cNvSpPr/>
          <p:nvPr/>
        </p:nvSpPr>
        <p:spPr>
          <a:xfrm>
            <a:off x="219075" y="2438401"/>
            <a:ext cx="1060642" cy="587652"/>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000" b="1" i="1" dirty="0" smtClean="0">
                <a:solidFill>
                  <a:schemeClr val="tx1"/>
                </a:solidFill>
              </a:rPr>
              <a:t>AMD IH</a:t>
            </a:r>
            <a:endParaRPr lang="en-GB" sz="1000" b="1" i="1" dirty="0">
              <a:solidFill>
                <a:schemeClr val="tx1"/>
              </a:solidFill>
            </a:endParaRPr>
          </a:p>
        </p:txBody>
      </p:sp>
      <p:sp>
        <p:nvSpPr>
          <p:cNvPr id="123" name="Rectangle 122"/>
          <p:cNvSpPr/>
          <p:nvPr/>
        </p:nvSpPr>
        <p:spPr>
          <a:xfrm>
            <a:off x="1333500" y="2457451"/>
            <a:ext cx="1060642" cy="587652"/>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000" b="1" i="1" dirty="0" smtClean="0">
                <a:solidFill>
                  <a:schemeClr val="tx1"/>
                </a:solidFill>
              </a:rPr>
              <a:t>IFW RES IH</a:t>
            </a:r>
            <a:endParaRPr lang="en-GB" sz="1000" b="1" i="1" dirty="0">
              <a:solidFill>
                <a:schemeClr val="tx1"/>
              </a:solidFill>
            </a:endParaRPr>
          </a:p>
        </p:txBody>
      </p:sp>
      <p:sp>
        <p:nvSpPr>
          <p:cNvPr id="124" name="Rectangle 123"/>
          <p:cNvSpPr/>
          <p:nvPr/>
        </p:nvSpPr>
        <p:spPr>
          <a:xfrm>
            <a:off x="1352550" y="1743076"/>
            <a:ext cx="1060642" cy="587652"/>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000" b="1" i="1" dirty="0" smtClean="0">
                <a:solidFill>
                  <a:schemeClr val="tx1"/>
                </a:solidFill>
              </a:rPr>
              <a:t>APS REQ IH</a:t>
            </a:r>
            <a:endParaRPr lang="en-GB" sz="1000" b="1" i="1" dirty="0">
              <a:solidFill>
                <a:schemeClr val="tx1"/>
              </a:solidFill>
            </a:endParaRPr>
          </a:p>
        </p:txBody>
      </p:sp>
      <p:sp>
        <p:nvSpPr>
          <p:cNvPr id="125" name="Rectangle 124"/>
          <p:cNvSpPr/>
          <p:nvPr/>
        </p:nvSpPr>
        <p:spPr>
          <a:xfrm>
            <a:off x="238125" y="1733551"/>
            <a:ext cx="1060642" cy="587652"/>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000" b="1" i="1" dirty="0" smtClean="0">
                <a:solidFill>
                  <a:schemeClr val="tx1"/>
                </a:solidFill>
              </a:rPr>
              <a:t>AIS REQ IH</a:t>
            </a:r>
            <a:endParaRPr lang="en-GB" sz="1000" b="1" i="1" dirty="0">
              <a:solidFill>
                <a:schemeClr val="tx1"/>
              </a:solidFill>
            </a:endParaRPr>
          </a:p>
        </p:txBody>
      </p:sp>
      <p:sp>
        <p:nvSpPr>
          <p:cNvPr id="126" name="Rectangle 125"/>
          <p:cNvSpPr/>
          <p:nvPr/>
        </p:nvSpPr>
        <p:spPr>
          <a:xfrm>
            <a:off x="1323975" y="4410076"/>
            <a:ext cx="1060642" cy="587652"/>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000" b="1" i="1" dirty="0" smtClean="0">
                <a:solidFill>
                  <a:schemeClr val="tx1"/>
                </a:solidFill>
              </a:rPr>
              <a:t>TD01 RES IH</a:t>
            </a:r>
            <a:endParaRPr lang="en-GB" sz="1000" b="1" i="1" dirty="0">
              <a:solidFill>
                <a:schemeClr val="tx1"/>
              </a:solidFill>
            </a:endParaRPr>
          </a:p>
        </p:txBody>
      </p:sp>
      <p:sp>
        <p:nvSpPr>
          <p:cNvPr id="127" name="Rectangle 126"/>
          <p:cNvSpPr/>
          <p:nvPr/>
        </p:nvSpPr>
        <p:spPr>
          <a:xfrm>
            <a:off x="219075" y="4410076"/>
            <a:ext cx="1060642" cy="587652"/>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000" b="1" i="1" dirty="0" smtClean="0">
                <a:solidFill>
                  <a:schemeClr val="tx1"/>
                </a:solidFill>
              </a:rPr>
              <a:t>TD01 REQ IH</a:t>
            </a:r>
            <a:endParaRPr lang="en-GB" sz="1000" b="1" i="1" dirty="0">
              <a:solidFill>
                <a:schemeClr val="tx1"/>
              </a:solidFill>
            </a:endParaRPr>
          </a:p>
        </p:txBody>
      </p:sp>
      <p:sp>
        <p:nvSpPr>
          <p:cNvPr id="130" name="Rectangle 129"/>
          <p:cNvSpPr/>
          <p:nvPr/>
        </p:nvSpPr>
        <p:spPr>
          <a:xfrm>
            <a:off x="1333500" y="5067301"/>
            <a:ext cx="1060642" cy="587652"/>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000" b="1" i="1" dirty="0" smtClean="0">
                <a:solidFill>
                  <a:schemeClr val="tx1"/>
                </a:solidFill>
              </a:rPr>
              <a:t>COMMON SYS RES IH</a:t>
            </a:r>
            <a:endParaRPr lang="en-GB" sz="1000" b="1" i="1" dirty="0">
              <a:solidFill>
                <a:schemeClr val="tx1"/>
              </a:solidFill>
            </a:endParaRPr>
          </a:p>
        </p:txBody>
      </p:sp>
      <p:sp>
        <p:nvSpPr>
          <p:cNvPr id="131" name="Rectangle 130"/>
          <p:cNvSpPr/>
          <p:nvPr/>
        </p:nvSpPr>
        <p:spPr>
          <a:xfrm>
            <a:off x="200025" y="5048251"/>
            <a:ext cx="1060642" cy="587652"/>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000" b="1" i="1" dirty="0" smtClean="0">
                <a:solidFill>
                  <a:schemeClr val="tx1"/>
                </a:solidFill>
              </a:rPr>
              <a:t>COMMON SYS REQ IH</a:t>
            </a:r>
            <a:endParaRPr lang="en-GB" sz="1000" b="1" i="1" dirty="0">
              <a:solidFill>
                <a:schemeClr val="tx1"/>
              </a:solidFill>
            </a:endParaRPr>
          </a:p>
        </p:txBody>
      </p:sp>
      <p:sp>
        <p:nvSpPr>
          <p:cNvPr id="132" name="Rectangle 131"/>
          <p:cNvSpPr/>
          <p:nvPr/>
        </p:nvSpPr>
        <p:spPr>
          <a:xfrm>
            <a:off x="7015885" y="2209801"/>
            <a:ext cx="1070840" cy="587652"/>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000" b="1" i="1" dirty="0" smtClean="0">
                <a:solidFill>
                  <a:schemeClr val="tx1"/>
                </a:solidFill>
              </a:rPr>
              <a:t>AMD </a:t>
            </a:r>
            <a:r>
              <a:rPr lang="en-GB" sz="1000" b="1" i="1" dirty="0" err="1" smtClean="0">
                <a:solidFill>
                  <a:schemeClr val="tx1"/>
                </a:solidFill>
              </a:rPr>
              <a:t>Mapper</a:t>
            </a:r>
            <a:endParaRPr lang="en-GB" sz="1000" b="1" i="1" dirty="0">
              <a:solidFill>
                <a:schemeClr val="tx1"/>
              </a:solidFill>
            </a:endParaRPr>
          </a:p>
        </p:txBody>
      </p:sp>
      <p:sp>
        <p:nvSpPr>
          <p:cNvPr id="133" name="Rectangle 132"/>
          <p:cNvSpPr/>
          <p:nvPr/>
        </p:nvSpPr>
        <p:spPr>
          <a:xfrm>
            <a:off x="7015885" y="2838451"/>
            <a:ext cx="1070840" cy="587652"/>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000" b="1" i="1" dirty="0" err="1" smtClean="0">
                <a:solidFill>
                  <a:schemeClr val="tx1"/>
                </a:solidFill>
              </a:rPr>
              <a:t>wCBS</a:t>
            </a:r>
            <a:r>
              <a:rPr lang="en-GB" sz="1000" b="1" i="1" dirty="0" smtClean="0">
                <a:solidFill>
                  <a:schemeClr val="tx1"/>
                </a:solidFill>
              </a:rPr>
              <a:t> </a:t>
            </a:r>
            <a:r>
              <a:rPr lang="en-GB" sz="1000" b="1" i="1" dirty="0" err="1" smtClean="0">
                <a:solidFill>
                  <a:schemeClr val="tx1"/>
                </a:solidFill>
              </a:rPr>
              <a:t>Mapper</a:t>
            </a:r>
            <a:endParaRPr lang="en-GB" sz="1000" b="1" i="1" dirty="0">
              <a:solidFill>
                <a:schemeClr val="tx1"/>
              </a:solidFill>
            </a:endParaRPr>
          </a:p>
        </p:txBody>
      </p:sp>
      <p:sp>
        <p:nvSpPr>
          <p:cNvPr id="134" name="Rectangle 133"/>
          <p:cNvSpPr/>
          <p:nvPr/>
        </p:nvSpPr>
        <p:spPr>
          <a:xfrm>
            <a:off x="8139835" y="2219326"/>
            <a:ext cx="1070840" cy="587652"/>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000" b="1" i="1" dirty="0" smtClean="0">
                <a:solidFill>
                  <a:schemeClr val="tx1"/>
                </a:solidFill>
              </a:rPr>
              <a:t>Common Sys </a:t>
            </a:r>
            <a:r>
              <a:rPr lang="en-GB" sz="1000" b="1" i="1" dirty="0" err="1" smtClean="0">
                <a:solidFill>
                  <a:schemeClr val="tx1"/>
                </a:solidFill>
              </a:rPr>
              <a:t>Mapper</a:t>
            </a:r>
            <a:endParaRPr lang="en-GB" sz="1000" b="1" i="1" dirty="0">
              <a:solidFill>
                <a:schemeClr val="tx1"/>
              </a:solidFill>
            </a:endParaRPr>
          </a:p>
        </p:txBody>
      </p:sp>
      <p:sp>
        <p:nvSpPr>
          <p:cNvPr id="135" name="Rectangle 134"/>
          <p:cNvSpPr/>
          <p:nvPr/>
        </p:nvSpPr>
        <p:spPr>
          <a:xfrm>
            <a:off x="8149360" y="3486151"/>
            <a:ext cx="1070840" cy="587652"/>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000" b="1" i="1" dirty="0" smtClean="0">
                <a:solidFill>
                  <a:schemeClr val="tx1"/>
                </a:solidFill>
              </a:rPr>
              <a:t>NCA </a:t>
            </a:r>
            <a:r>
              <a:rPr lang="en-GB" sz="1000" b="1" i="1" dirty="0" err="1" smtClean="0">
                <a:solidFill>
                  <a:schemeClr val="tx1"/>
                </a:solidFill>
              </a:rPr>
              <a:t>Mapper</a:t>
            </a:r>
            <a:endParaRPr lang="en-GB" sz="1000" b="1" i="1" dirty="0">
              <a:solidFill>
                <a:schemeClr val="tx1"/>
              </a:solidFill>
            </a:endParaRPr>
          </a:p>
        </p:txBody>
      </p:sp>
      <p:sp>
        <p:nvSpPr>
          <p:cNvPr id="136" name="Rectangle 135"/>
          <p:cNvSpPr/>
          <p:nvPr/>
        </p:nvSpPr>
        <p:spPr>
          <a:xfrm>
            <a:off x="7025410" y="3438526"/>
            <a:ext cx="1070840" cy="587652"/>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000" b="1" i="1" dirty="0" err="1" smtClean="0">
                <a:solidFill>
                  <a:schemeClr val="tx1"/>
                </a:solidFill>
              </a:rPr>
              <a:t>rCBS</a:t>
            </a:r>
            <a:r>
              <a:rPr lang="en-GB" sz="1000" b="1" i="1" dirty="0" smtClean="0">
                <a:solidFill>
                  <a:schemeClr val="tx1"/>
                </a:solidFill>
              </a:rPr>
              <a:t> </a:t>
            </a:r>
            <a:r>
              <a:rPr lang="en-GB" sz="1000" b="1" i="1" dirty="0" err="1" smtClean="0">
                <a:solidFill>
                  <a:schemeClr val="tx1"/>
                </a:solidFill>
              </a:rPr>
              <a:t>Mapper</a:t>
            </a:r>
            <a:endParaRPr lang="en-GB" sz="1000" b="1" i="1" dirty="0">
              <a:solidFill>
                <a:schemeClr val="tx1"/>
              </a:solidFill>
            </a:endParaRPr>
          </a:p>
        </p:txBody>
      </p:sp>
      <p:sp>
        <p:nvSpPr>
          <p:cNvPr id="137" name="Rectangle 136"/>
          <p:cNvSpPr/>
          <p:nvPr/>
        </p:nvSpPr>
        <p:spPr>
          <a:xfrm>
            <a:off x="8187460" y="4114801"/>
            <a:ext cx="1070840" cy="587652"/>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000" b="1" i="1" dirty="0" smtClean="0">
                <a:solidFill>
                  <a:schemeClr val="tx1"/>
                </a:solidFill>
              </a:rPr>
              <a:t>IF </a:t>
            </a:r>
            <a:r>
              <a:rPr lang="en-GB" sz="1000" b="1" i="1" dirty="0" err="1" smtClean="0">
                <a:solidFill>
                  <a:schemeClr val="tx1"/>
                </a:solidFill>
              </a:rPr>
              <a:t>Mapper</a:t>
            </a:r>
            <a:endParaRPr lang="en-GB" sz="1000" b="1" i="1" dirty="0">
              <a:solidFill>
                <a:schemeClr val="tx1"/>
              </a:solidFill>
            </a:endParaRPr>
          </a:p>
        </p:txBody>
      </p:sp>
      <p:sp>
        <p:nvSpPr>
          <p:cNvPr id="138" name="Rectangle 137"/>
          <p:cNvSpPr/>
          <p:nvPr/>
        </p:nvSpPr>
        <p:spPr>
          <a:xfrm>
            <a:off x="7034935" y="4076701"/>
            <a:ext cx="1070840" cy="587652"/>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000" b="1" i="1" dirty="0" smtClean="0">
                <a:solidFill>
                  <a:schemeClr val="tx1"/>
                </a:solidFill>
              </a:rPr>
              <a:t>TD01 </a:t>
            </a:r>
            <a:r>
              <a:rPr lang="en-GB" sz="1000" b="1" i="1" dirty="0" err="1" smtClean="0">
                <a:solidFill>
                  <a:schemeClr val="tx1"/>
                </a:solidFill>
              </a:rPr>
              <a:t>Mapper</a:t>
            </a:r>
            <a:endParaRPr lang="en-GB" sz="1000" b="1" i="1" dirty="0">
              <a:solidFill>
                <a:schemeClr val="tx1"/>
              </a:solidFill>
            </a:endParaRPr>
          </a:p>
        </p:txBody>
      </p:sp>
      <p:sp>
        <p:nvSpPr>
          <p:cNvPr id="139" name="Rectangle 138"/>
          <p:cNvSpPr/>
          <p:nvPr/>
        </p:nvSpPr>
        <p:spPr>
          <a:xfrm>
            <a:off x="8139835" y="2867026"/>
            <a:ext cx="1070840" cy="587652"/>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000" b="1" i="1" dirty="0" smtClean="0">
                <a:solidFill>
                  <a:schemeClr val="tx1"/>
                </a:solidFill>
              </a:rPr>
              <a:t>IFW </a:t>
            </a:r>
            <a:r>
              <a:rPr lang="en-GB" sz="1000" b="1" i="1" dirty="0" err="1" smtClean="0">
                <a:solidFill>
                  <a:schemeClr val="tx1"/>
                </a:solidFill>
              </a:rPr>
              <a:t>Mapper</a:t>
            </a:r>
            <a:endParaRPr lang="en-GB" sz="1000" b="1" i="1" dirty="0">
              <a:solidFill>
                <a:schemeClr val="tx1"/>
              </a:solidFill>
            </a:endParaRPr>
          </a:p>
        </p:txBody>
      </p:sp>
      <p:cxnSp>
        <p:nvCxnSpPr>
          <p:cNvPr id="142" name="Shape 141"/>
          <p:cNvCxnSpPr>
            <a:stCxn id="99" idx="0"/>
            <a:endCxn id="103" idx="1"/>
          </p:cNvCxnSpPr>
          <p:nvPr/>
        </p:nvCxnSpPr>
        <p:spPr bwMode="auto">
          <a:xfrm rot="16200000" flipH="1">
            <a:off x="2318316" y="515370"/>
            <a:ext cx="302080" cy="2147888"/>
          </a:xfrm>
          <a:prstGeom prst="bentConnector4">
            <a:avLst>
              <a:gd name="adj1" fmla="val -75675"/>
              <a:gd name="adj2" fmla="val 78714"/>
            </a:avLst>
          </a:prstGeom>
          <a:solidFill>
            <a:schemeClr val="accent1"/>
          </a:solidFill>
          <a:ln w="9525" cap="flat" cmpd="sng" algn="ctr">
            <a:solidFill>
              <a:schemeClr val="tx1"/>
            </a:solidFill>
            <a:prstDash val="dash"/>
            <a:bevel/>
            <a:headEnd type="none" w="med" len="med"/>
            <a:tailEnd type="triangle" w="lg" len="lg"/>
          </a:ln>
          <a:effectLst/>
        </p:spPr>
      </p:cxnSp>
      <p:sp>
        <p:nvSpPr>
          <p:cNvPr id="143" name="TextBox 142"/>
          <p:cNvSpPr txBox="1"/>
          <p:nvPr/>
        </p:nvSpPr>
        <p:spPr>
          <a:xfrm>
            <a:off x="3009900" y="1485900"/>
            <a:ext cx="609600" cy="230832"/>
          </a:xfrm>
          <a:prstGeom prst="rect">
            <a:avLst/>
          </a:prstGeom>
          <a:noFill/>
        </p:spPr>
        <p:txBody>
          <a:bodyPr wrap="square" rtlCol="0">
            <a:spAutoFit/>
          </a:bodyPr>
          <a:lstStyle/>
          <a:p>
            <a:r>
              <a:rPr lang="en-GB" dirty="0" smtClean="0"/>
              <a:t>Uses</a:t>
            </a:r>
            <a:endParaRPr lang="en-GB" dirty="0"/>
          </a:p>
        </p:txBody>
      </p:sp>
      <p:cxnSp>
        <p:nvCxnSpPr>
          <p:cNvPr id="157" name="Shape 141"/>
          <p:cNvCxnSpPr>
            <a:stCxn id="99" idx="3"/>
            <a:endCxn id="8" idx="1"/>
          </p:cNvCxnSpPr>
          <p:nvPr/>
        </p:nvCxnSpPr>
        <p:spPr bwMode="auto">
          <a:xfrm flipV="1">
            <a:off x="2628899" y="3597420"/>
            <a:ext cx="657226" cy="231630"/>
          </a:xfrm>
          <a:prstGeom prst="bentConnector3">
            <a:avLst>
              <a:gd name="adj1" fmla="val 50000"/>
            </a:avLst>
          </a:prstGeom>
          <a:solidFill>
            <a:schemeClr val="accent1"/>
          </a:solidFill>
          <a:ln w="9525" cap="flat" cmpd="sng" algn="ctr">
            <a:solidFill>
              <a:schemeClr val="tx1"/>
            </a:solidFill>
            <a:prstDash val="dash"/>
            <a:bevel/>
            <a:headEnd type="none" w="med" len="med"/>
            <a:tailEnd type="arrow" w="lg" len="lg"/>
          </a:ln>
          <a:effectLst/>
        </p:spPr>
      </p:cxnSp>
      <p:cxnSp>
        <p:nvCxnSpPr>
          <p:cNvPr id="161" name="Shape 160"/>
          <p:cNvCxnSpPr>
            <a:stCxn id="12" idx="3"/>
            <a:endCxn id="9" idx="0"/>
          </p:cNvCxnSpPr>
          <p:nvPr/>
        </p:nvCxnSpPr>
        <p:spPr bwMode="auto">
          <a:xfrm>
            <a:off x="5772149" y="4199077"/>
            <a:ext cx="192089" cy="420548"/>
          </a:xfrm>
          <a:prstGeom prst="bentConnector2">
            <a:avLst/>
          </a:prstGeom>
          <a:solidFill>
            <a:schemeClr val="accent1"/>
          </a:solidFill>
          <a:ln w="9525" cap="flat" cmpd="sng" algn="ctr">
            <a:solidFill>
              <a:schemeClr val="tx1"/>
            </a:solidFill>
            <a:prstDash val="dash"/>
            <a:round/>
            <a:headEnd type="none" w="med" len="med"/>
            <a:tailEnd type="arrow" w="lg" len="lg"/>
          </a:ln>
          <a:effectLst/>
        </p:spPr>
      </p:cxnSp>
      <p:cxnSp>
        <p:nvCxnSpPr>
          <p:cNvPr id="166" name="Shape 141"/>
          <p:cNvCxnSpPr>
            <a:stCxn id="11" idx="3"/>
            <a:endCxn id="98" idx="1"/>
          </p:cNvCxnSpPr>
          <p:nvPr/>
        </p:nvCxnSpPr>
        <p:spPr bwMode="auto">
          <a:xfrm flipV="1">
            <a:off x="6318442" y="3386138"/>
            <a:ext cx="625283" cy="127139"/>
          </a:xfrm>
          <a:prstGeom prst="bentConnector3">
            <a:avLst>
              <a:gd name="adj1" fmla="val 50000"/>
            </a:avLst>
          </a:prstGeom>
          <a:solidFill>
            <a:schemeClr val="accent1"/>
          </a:solidFill>
          <a:ln w="9525" cap="flat" cmpd="sng" algn="ctr">
            <a:solidFill>
              <a:schemeClr val="tx1"/>
            </a:solidFill>
            <a:prstDash val="dash"/>
            <a:bevel/>
            <a:headEnd type="none" w="med" len="med"/>
            <a:tailEnd type="arrow" w="lg" len="lg"/>
          </a:ln>
          <a:effectLst/>
        </p:spPr>
      </p:cxnSp>
      <p:sp>
        <p:nvSpPr>
          <p:cNvPr id="175" name="Rectangle 174"/>
          <p:cNvSpPr/>
          <p:nvPr/>
        </p:nvSpPr>
        <p:spPr>
          <a:xfrm>
            <a:off x="6337300" y="647699"/>
            <a:ext cx="1511300" cy="117157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i="1" dirty="0" smtClean="0">
                <a:solidFill>
                  <a:schemeClr val="tx1"/>
                </a:solidFill>
              </a:rPr>
              <a:t>External System (</a:t>
            </a:r>
            <a:r>
              <a:rPr lang="en-GB" sz="1400" b="1" i="1" dirty="0" err="1" smtClean="0">
                <a:solidFill>
                  <a:schemeClr val="tx1"/>
                </a:solidFill>
              </a:rPr>
              <a:t>ie</a:t>
            </a:r>
            <a:r>
              <a:rPr lang="en-GB" sz="1400" b="1" i="1" dirty="0" smtClean="0">
                <a:solidFill>
                  <a:schemeClr val="tx1"/>
                </a:solidFill>
              </a:rPr>
              <a:t> FTM, SOA, Product Platforms)</a:t>
            </a:r>
          </a:p>
        </p:txBody>
      </p:sp>
      <p:cxnSp>
        <p:nvCxnSpPr>
          <p:cNvPr id="180" name="Elbow Connector 179"/>
          <p:cNvCxnSpPr>
            <a:stCxn id="103" idx="3"/>
            <a:endCxn id="175" idx="1"/>
          </p:cNvCxnSpPr>
          <p:nvPr/>
        </p:nvCxnSpPr>
        <p:spPr bwMode="auto">
          <a:xfrm flipV="1">
            <a:off x="5924550" y="1233487"/>
            <a:ext cx="412750" cy="506867"/>
          </a:xfrm>
          <a:prstGeom prst="bentConnector3">
            <a:avLst>
              <a:gd name="adj1" fmla="val 50000"/>
            </a:avLst>
          </a:prstGeom>
          <a:solidFill>
            <a:schemeClr val="accent1"/>
          </a:solidFill>
          <a:ln w="9525" cap="flat" cmpd="sng" algn="ctr">
            <a:solidFill>
              <a:schemeClr val="tx1"/>
            </a:solidFill>
            <a:prstDash val="dash"/>
            <a:round/>
            <a:headEnd type="arrow"/>
            <a:tailEnd type="arrow" w="lg" len="lg"/>
          </a:ln>
          <a:effectLst/>
        </p:spPr>
      </p:cxnSp>
      <p:cxnSp>
        <p:nvCxnSpPr>
          <p:cNvPr id="182" name="Elbow Connector 181"/>
          <p:cNvCxnSpPr/>
          <p:nvPr/>
        </p:nvCxnSpPr>
        <p:spPr bwMode="auto">
          <a:xfrm rot="10800000">
            <a:off x="2609852" y="2809874"/>
            <a:ext cx="4343398" cy="66676"/>
          </a:xfrm>
          <a:prstGeom prst="bentConnector3">
            <a:avLst>
              <a:gd name="adj1" fmla="val 50000"/>
            </a:avLst>
          </a:prstGeom>
          <a:solidFill>
            <a:schemeClr val="accent1"/>
          </a:solidFill>
          <a:ln w="9525" cap="flat" cmpd="sng" algn="ctr">
            <a:solidFill>
              <a:schemeClr val="tx1"/>
            </a:solidFill>
            <a:prstDash val="dash"/>
            <a:round/>
            <a:headEnd type="arrow"/>
            <a:tailEnd type="arrow"/>
          </a:ln>
          <a:effectLst/>
        </p:spPr>
      </p:cxnSp>
      <p:cxnSp>
        <p:nvCxnSpPr>
          <p:cNvPr id="51" name="Shape 50"/>
          <p:cNvCxnSpPr>
            <a:stCxn id="12" idx="3"/>
            <a:endCxn id="97" idx="1"/>
          </p:cNvCxnSpPr>
          <p:nvPr/>
        </p:nvCxnSpPr>
        <p:spPr bwMode="auto">
          <a:xfrm>
            <a:off x="5772149" y="4199077"/>
            <a:ext cx="933451" cy="1582599"/>
          </a:xfrm>
          <a:prstGeom prst="bentConnector3">
            <a:avLst>
              <a:gd name="adj1" fmla="val 93878"/>
            </a:avLst>
          </a:prstGeom>
          <a:solidFill>
            <a:schemeClr val="accent1"/>
          </a:solidFill>
          <a:ln w="9525" cap="flat" cmpd="sng" algn="ctr">
            <a:solidFill>
              <a:schemeClr val="tx1"/>
            </a:solidFill>
            <a:prstDash val="dash"/>
            <a:round/>
            <a:headEnd type="none" w="med" len="med"/>
            <a:tailEnd type="arrow" w="lg" len="lg"/>
          </a:ln>
          <a:effectLst/>
        </p:spPr>
      </p:cxnSp>
      <p:cxnSp>
        <p:nvCxnSpPr>
          <p:cNvPr id="60" name="Shape 141"/>
          <p:cNvCxnSpPr>
            <a:stCxn id="97" idx="3"/>
            <a:endCxn id="98" idx="3"/>
          </p:cNvCxnSpPr>
          <p:nvPr/>
        </p:nvCxnSpPr>
        <p:spPr bwMode="auto">
          <a:xfrm flipH="1" flipV="1">
            <a:off x="9324975" y="3386138"/>
            <a:ext cx="371475" cy="2395538"/>
          </a:xfrm>
          <a:prstGeom prst="bentConnector3">
            <a:avLst>
              <a:gd name="adj1" fmla="val -33333"/>
            </a:avLst>
          </a:prstGeom>
          <a:solidFill>
            <a:schemeClr val="accent1"/>
          </a:solidFill>
          <a:ln w="9525" cap="flat" cmpd="sng" algn="ctr">
            <a:solidFill>
              <a:schemeClr val="tx1"/>
            </a:solidFill>
            <a:prstDash val="dash"/>
            <a:bevel/>
            <a:headEnd type="none" w="med" len="med"/>
            <a:tailEnd type="arrow" w="lg" len="lg"/>
          </a:ln>
          <a:effectLst/>
        </p:spPr>
      </p:cxn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blinds(horizontal)">
                                      <p:cBhvr>
                                        <p:cTn id="11" dur="500"/>
                                        <p:tgtEl>
                                          <p:spTgt spid="11"/>
                                        </p:tgtEl>
                                      </p:cBhvr>
                                    </p:animEffect>
                                  </p:childTnLst>
                                </p:cTn>
                              </p:par>
                              <p:par>
                                <p:cTn id="12" presetID="3" presetClass="entr" presetSubtype="1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blinds(horizontal)">
                                      <p:cBhvr>
                                        <p:cTn id="14" dur="500"/>
                                        <p:tgtEl>
                                          <p:spTgt spid="10"/>
                                        </p:tgtEl>
                                      </p:cBhvr>
                                    </p:animEffect>
                                  </p:childTnLst>
                                </p:cTn>
                              </p:par>
                            </p:childTnLst>
                          </p:cTn>
                        </p:par>
                        <p:par>
                          <p:cTn id="15" fill="hold">
                            <p:stCondLst>
                              <p:cond delay="1000"/>
                            </p:stCondLst>
                            <p:childTnLst>
                              <p:par>
                                <p:cTn id="16" presetID="3" presetClass="entr" presetSubtype="10"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blinds(horizontal)">
                                      <p:cBhvr>
                                        <p:cTn id="18" dur="500"/>
                                        <p:tgtEl>
                                          <p:spTgt spid="12"/>
                                        </p:tgtEl>
                                      </p:cBhvr>
                                    </p:animEffect>
                                  </p:childTnLst>
                                </p:cTn>
                              </p:par>
                            </p:childTnLst>
                          </p:cTn>
                        </p:par>
                        <p:par>
                          <p:cTn id="19" fill="hold">
                            <p:stCondLst>
                              <p:cond delay="1500"/>
                            </p:stCondLst>
                            <p:childTnLst>
                              <p:par>
                                <p:cTn id="20" presetID="3" presetClass="entr" presetSubtype="10"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linds(horizontal)">
                                      <p:cBhvr>
                                        <p:cTn id="22" dur="500"/>
                                        <p:tgtEl>
                                          <p:spTgt spid="13"/>
                                        </p:tgtEl>
                                      </p:cBhvr>
                                    </p:animEffect>
                                  </p:childTnLst>
                                </p:cTn>
                              </p:par>
                            </p:childTnLst>
                          </p:cTn>
                        </p:par>
                        <p:par>
                          <p:cTn id="23" fill="hold">
                            <p:stCondLst>
                              <p:cond delay="2000"/>
                            </p:stCondLst>
                            <p:childTnLst>
                              <p:par>
                                <p:cTn id="24" presetID="2" presetClass="entr" presetSubtype="2" fill="hold" nodeType="afterEffect">
                                  <p:stCondLst>
                                    <p:cond delay="0"/>
                                  </p:stCondLst>
                                  <p:childTnLst>
                                    <p:set>
                                      <p:cBhvr>
                                        <p:cTn id="25" dur="1" fill="hold">
                                          <p:stCondLst>
                                            <p:cond delay="0"/>
                                          </p:stCondLst>
                                        </p:cTn>
                                        <p:tgtEl>
                                          <p:spTgt spid="32"/>
                                        </p:tgtEl>
                                        <p:attrNameLst>
                                          <p:attrName>style.visibility</p:attrName>
                                        </p:attrNameLst>
                                      </p:cBhvr>
                                      <p:to>
                                        <p:strVal val="visible"/>
                                      </p:to>
                                    </p:set>
                                    <p:anim calcmode="lin" valueType="num">
                                      <p:cBhvr additive="base">
                                        <p:cTn id="26" dur="500" fill="hold"/>
                                        <p:tgtEl>
                                          <p:spTgt spid="32"/>
                                        </p:tgtEl>
                                        <p:attrNameLst>
                                          <p:attrName>ppt_x</p:attrName>
                                        </p:attrNameLst>
                                      </p:cBhvr>
                                      <p:tavLst>
                                        <p:tav tm="0">
                                          <p:val>
                                            <p:strVal val="1+#ppt_w/2"/>
                                          </p:val>
                                        </p:tav>
                                        <p:tav tm="100000">
                                          <p:val>
                                            <p:strVal val="#ppt_x"/>
                                          </p:val>
                                        </p:tav>
                                      </p:tavLst>
                                    </p:anim>
                                    <p:anim calcmode="lin" valueType="num">
                                      <p:cBhvr additive="base">
                                        <p:cTn id="27" dur="500" fill="hold"/>
                                        <p:tgtEl>
                                          <p:spTgt spid="32"/>
                                        </p:tgtEl>
                                        <p:attrNameLst>
                                          <p:attrName>ppt_y</p:attrName>
                                        </p:attrNameLst>
                                      </p:cBhvr>
                                      <p:tavLst>
                                        <p:tav tm="0">
                                          <p:val>
                                            <p:strVal val="#ppt_y"/>
                                          </p:val>
                                        </p:tav>
                                        <p:tav tm="100000">
                                          <p:val>
                                            <p:strVal val="#ppt_y"/>
                                          </p:val>
                                        </p:tav>
                                      </p:tavLst>
                                    </p:anim>
                                  </p:childTnLst>
                                </p:cTn>
                              </p:par>
                            </p:childTnLst>
                          </p:cTn>
                        </p:par>
                        <p:par>
                          <p:cTn id="28" fill="hold">
                            <p:stCondLst>
                              <p:cond delay="2500"/>
                            </p:stCondLst>
                            <p:childTnLst>
                              <p:par>
                                <p:cTn id="29" presetID="3" presetClass="entr" presetSubtype="10"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blinds(horizontal)">
                                      <p:cBhvr>
                                        <p:cTn id="31" dur="500"/>
                                        <p:tgtEl>
                                          <p:spTgt spid="9"/>
                                        </p:tgtEl>
                                      </p:cBhvr>
                                    </p:animEffect>
                                  </p:childTnLst>
                                </p:cTn>
                              </p:par>
                            </p:childTnLst>
                          </p:cTn>
                        </p:par>
                        <p:par>
                          <p:cTn id="32" fill="hold">
                            <p:stCondLst>
                              <p:cond delay="3000"/>
                            </p:stCondLst>
                            <p:childTnLst>
                              <p:par>
                                <p:cTn id="33" presetID="3" presetClass="entr" presetSubtype="10" fill="hold" grpId="0" nodeType="afterEffect">
                                  <p:stCondLst>
                                    <p:cond delay="0"/>
                                  </p:stCondLst>
                                  <p:childTnLst>
                                    <p:set>
                                      <p:cBhvr>
                                        <p:cTn id="34" dur="1" fill="hold">
                                          <p:stCondLst>
                                            <p:cond delay="0"/>
                                          </p:stCondLst>
                                        </p:cTn>
                                        <p:tgtEl>
                                          <p:spTgt spid="49"/>
                                        </p:tgtEl>
                                        <p:attrNameLst>
                                          <p:attrName>style.visibility</p:attrName>
                                        </p:attrNameLst>
                                      </p:cBhvr>
                                      <p:to>
                                        <p:strVal val="visible"/>
                                      </p:to>
                                    </p:set>
                                    <p:animEffect transition="in" filter="blinds(horizontal)">
                                      <p:cBhvr>
                                        <p:cTn id="35" dur="500"/>
                                        <p:tgtEl>
                                          <p:spTgt spid="49"/>
                                        </p:tgtEl>
                                      </p:cBhvr>
                                    </p:animEffect>
                                  </p:childTnLst>
                                </p:cTn>
                              </p:par>
                            </p:childTnLst>
                          </p:cTn>
                        </p:par>
                        <p:par>
                          <p:cTn id="36" fill="hold">
                            <p:stCondLst>
                              <p:cond delay="3500"/>
                            </p:stCondLst>
                            <p:childTnLst>
                              <p:par>
                                <p:cTn id="37" presetID="3" presetClass="entr" presetSubtype="10" fill="hold" grpId="0" nodeType="afterEffect">
                                  <p:stCondLst>
                                    <p:cond delay="0"/>
                                  </p:stCondLst>
                                  <p:childTnLst>
                                    <p:set>
                                      <p:cBhvr>
                                        <p:cTn id="38" dur="1" fill="hold">
                                          <p:stCondLst>
                                            <p:cond delay="0"/>
                                          </p:stCondLst>
                                        </p:cTn>
                                        <p:tgtEl>
                                          <p:spTgt spid="50"/>
                                        </p:tgtEl>
                                        <p:attrNameLst>
                                          <p:attrName>style.visibility</p:attrName>
                                        </p:attrNameLst>
                                      </p:cBhvr>
                                      <p:to>
                                        <p:strVal val="visible"/>
                                      </p:to>
                                    </p:set>
                                    <p:animEffect transition="in" filter="blinds(horizontal)">
                                      <p:cBhvr>
                                        <p:cTn id="39" dur="500"/>
                                        <p:tgtEl>
                                          <p:spTgt spid="50"/>
                                        </p:tgtEl>
                                      </p:cBhvr>
                                    </p:animEffect>
                                  </p:childTnLst>
                                </p:cTn>
                              </p:par>
                            </p:childTnLst>
                          </p:cTn>
                        </p:par>
                        <p:par>
                          <p:cTn id="40" fill="hold">
                            <p:stCondLst>
                              <p:cond delay="4000"/>
                            </p:stCondLst>
                            <p:childTnLst>
                              <p:par>
                                <p:cTn id="41" presetID="3" presetClass="entr" presetSubtype="10" fill="hold" grpId="0" nodeType="afterEffect">
                                  <p:stCondLst>
                                    <p:cond delay="0"/>
                                  </p:stCondLst>
                                  <p:childTnLst>
                                    <p:set>
                                      <p:cBhvr>
                                        <p:cTn id="42" dur="1" fill="hold">
                                          <p:stCondLst>
                                            <p:cond delay="0"/>
                                          </p:stCondLst>
                                        </p:cTn>
                                        <p:tgtEl>
                                          <p:spTgt spid="100"/>
                                        </p:tgtEl>
                                        <p:attrNameLst>
                                          <p:attrName>style.visibility</p:attrName>
                                        </p:attrNameLst>
                                      </p:cBhvr>
                                      <p:to>
                                        <p:strVal val="visible"/>
                                      </p:to>
                                    </p:set>
                                    <p:animEffect transition="in" filter="blinds(horizontal)">
                                      <p:cBhvr>
                                        <p:cTn id="43" dur="500"/>
                                        <p:tgtEl>
                                          <p:spTgt spid="100"/>
                                        </p:tgtEl>
                                      </p:cBhvr>
                                    </p:animEffect>
                                  </p:childTnLst>
                                </p:cTn>
                              </p:par>
                            </p:childTnLst>
                          </p:cTn>
                        </p:par>
                        <p:par>
                          <p:cTn id="44" fill="hold">
                            <p:stCondLst>
                              <p:cond delay="4500"/>
                            </p:stCondLst>
                            <p:childTnLst>
                              <p:par>
                                <p:cTn id="45" presetID="3" presetClass="entr" presetSubtype="10" fill="hold" grpId="0" nodeType="afterEffect">
                                  <p:stCondLst>
                                    <p:cond delay="0"/>
                                  </p:stCondLst>
                                  <p:childTnLst>
                                    <p:set>
                                      <p:cBhvr>
                                        <p:cTn id="46" dur="1" fill="hold">
                                          <p:stCondLst>
                                            <p:cond delay="0"/>
                                          </p:stCondLst>
                                        </p:cTn>
                                        <p:tgtEl>
                                          <p:spTgt spid="101"/>
                                        </p:tgtEl>
                                        <p:attrNameLst>
                                          <p:attrName>style.visibility</p:attrName>
                                        </p:attrNameLst>
                                      </p:cBhvr>
                                      <p:to>
                                        <p:strVal val="visible"/>
                                      </p:to>
                                    </p:set>
                                    <p:animEffect transition="in" filter="blinds(horizontal)">
                                      <p:cBhvr>
                                        <p:cTn id="47" dur="500"/>
                                        <p:tgtEl>
                                          <p:spTgt spid="101"/>
                                        </p:tgtEl>
                                      </p:cBhvr>
                                    </p:animEffect>
                                  </p:childTnLst>
                                </p:cTn>
                              </p:par>
                            </p:childTnLst>
                          </p:cTn>
                        </p:par>
                        <p:par>
                          <p:cTn id="48" fill="hold">
                            <p:stCondLst>
                              <p:cond delay="5000"/>
                            </p:stCondLst>
                            <p:childTnLst>
                              <p:par>
                                <p:cTn id="49" presetID="3" presetClass="entr" presetSubtype="10" fill="hold" grpId="0" nodeType="afterEffect">
                                  <p:stCondLst>
                                    <p:cond delay="0"/>
                                  </p:stCondLst>
                                  <p:childTnLst>
                                    <p:set>
                                      <p:cBhvr>
                                        <p:cTn id="50" dur="1" fill="hold">
                                          <p:stCondLst>
                                            <p:cond delay="0"/>
                                          </p:stCondLst>
                                        </p:cTn>
                                        <p:tgtEl>
                                          <p:spTgt spid="102"/>
                                        </p:tgtEl>
                                        <p:attrNameLst>
                                          <p:attrName>style.visibility</p:attrName>
                                        </p:attrNameLst>
                                      </p:cBhvr>
                                      <p:to>
                                        <p:strVal val="visible"/>
                                      </p:to>
                                    </p:set>
                                    <p:animEffect transition="in" filter="blinds(horizontal)">
                                      <p:cBhvr>
                                        <p:cTn id="51" dur="500"/>
                                        <p:tgtEl>
                                          <p:spTgt spid="102"/>
                                        </p:tgtEl>
                                      </p:cBhvr>
                                    </p:animEffect>
                                  </p:childTnLst>
                                </p:cTn>
                              </p:par>
                            </p:childTnLst>
                          </p:cTn>
                        </p:par>
                        <p:par>
                          <p:cTn id="52" fill="hold">
                            <p:stCondLst>
                              <p:cond delay="5500"/>
                            </p:stCondLst>
                            <p:childTnLst>
                              <p:par>
                                <p:cTn id="53" presetID="3" presetClass="entr" presetSubtype="10" fill="hold" grpId="0" nodeType="afterEffect">
                                  <p:stCondLst>
                                    <p:cond delay="0"/>
                                  </p:stCondLst>
                                  <p:childTnLst>
                                    <p:set>
                                      <p:cBhvr>
                                        <p:cTn id="54" dur="1" fill="hold">
                                          <p:stCondLst>
                                            <p:cond delay="0"/>
                                          </p:stCondLst>
                                        </p:cTn>
                                        <p:tgtEl>
                                          <p:spTgt spid="104"/>
                                        </p:tgtEl>
                                        <p:attrNameLst>
                                          <p:attrName>style.visibility</p:attrName>
                                        </p:attrNameLst>
                                      </p:cBhvr>
                                      <p:to>
                                        <p:strVal val="visible"/>
                                      </p:to>
                                    </p:set>
                                    <p:animEffect transition="in" filter="blinds(horizontal)">
                                      <p:cBhvr>
                                        <p:cTn id="55" dur="500"/>
                                        <p:tgtEl>
                                          <p:spTgt spid="104"/>
                                        </p:tgtEl>
                                      </p:cBhvr>
                                    </p:animEffect>
                                  </p:childTnLst>
                                </p:cTn>
                              </p:par>
                            </p:childTnLst>
                          </p:cTn>
                        </p:par>
                        <p:par>
                          <p:cTn id="56" fill="hold">
                            <p:stCondLst>
                              <p:cond delay="6000"/>
                            </p:stCondLst>
                            <p:childTnLst>
                              <p:par>
                                <p:cTn id="57" presetID="3" presetClass="entr" presetSubtype="10" fill="hold" grpId="0" nodeType="afterEffect">
                                  <p:stCondLst>
                                    <p:cond delay="0"/>
                                  </p:stCondLst>
                                  <p:childTnLst>
                                    <p:set>
                                      <p:cBhvr>
                                        <p:cTn id="58" dur="1" fill="hold">
                                          <p:stCondLst>
                                            <p:cond delay="0"/>
                                          </p:stCondLst>
                                        </p:cTn>
                                        <p:tgtEl>
                                          <p:spTgt spid="105"/>
                                        </p:tgtEl>
                                        <p:attrNameLst>
                                          <p:attrName>style.visibility</p:attrName>
                                        </p:attrNameLst>
                                      </p:cBhvr>
                                      <p:to>
                                        <p:strVal val="visible"/>
                                      </p:to>
                                    </p:set>
                                    <p:animEffect transition="in" filter="blinds(horizontal)">
                                      <p:cBhvr>
                                        <p:cTn id="59" dur="500"/>
                                        <p:tgtEl>
                                          <p:spTgt spid="105"/>
                                        </p:tgtEl>
                                      </p:cBhvr>
                                    </p:animEffect>
                                  </p:childTnLst>
                                </p:cTn>
                              </p:par>
                            </p:childTnLst>
                          </p:cTn>
                        </p:par>
                        <p:par>
                          <p:cTn id="60" fill="hold">
                            <p:stCondLst>
                              <p:cond delay="6500"/>
                            </p:stCondLst>
                            <p:childTnLst>
                              <p:par>
                                <p:cTn id="61" presetID="3" presetClass="entr" presetSubtype="10" fill="hold" grpId="0" nodeType="afterEffect">
                                  <p:stCondLst>
                                    <p:cond delay="0"/>
                                  </p:stCondLst>
                                  <p:childTnLst>
                                    <p:set>
                                      <p:cBhvr>
                                        <p:cTn id="62" dur="1" fill="hold">
                                          <p:stCondLst>
                                            <p:cond delay="0"/>
                                          </p:stCondLst>
                                        </p:cTn>
                                        <p:tgtEl>
                                          <p:spTgt spid="107"/>
                                        </p:tgtEl>
                                        <p:attrNameLst>
                                          <p:attrName>style.visibility</p:attrName>
                                        </p:attrNameLst>
                                      </p:cBhvr>
                                      <p:to>
                                        <p:strVal val="visible"/>
                                      </p:to>
                                    </p:set>
                                    <p:animEffect transition="in" filter="blinds(horizontal)">
                                      <p:cBhvr>
                                        <p:cTn id="63" dur="500"/>
                                        <p:tgtEl>
                                          <p:spTgt spid="107"/>
                                        </p:tgtEl>
                                      </p:cBhvr>
                                    </p:animEffect>
                                  </p:childTnLst>
                                </p:cTn>
                              </p:par>
                            </p:childTnLst>
                          </p:cTn>
                        </p:par>
                        <p:par>
                          <p:cTn id="64" fill="hold">
                            <p:stCondLst>
                              <p:cond delay="7000"/>
                            </p:stCondLst>
                            <p:childTnLst>
                              <p:par>
                                <p:cTn id="65" presetID="3" presetClass="entr" presetSubtype="10" fill="hold" grpId="0" nodeType="afterEffect">
                                  <p:stCondLst>
                                    <p:cond delay="0"/>
                                  </p:stCondLst>
                                  <p:childTnLst>
                                    <p:set>
                                      <p:cBhvr>
                                        <p:cTn id="66" dur="1" fill="hold">
                                          <p:stCondLst>
                                            <p:cond delay="0"/>
                                          </p:stCondLst>
                                        </p:cTn>
                                        <p:tgtEl>
                                          <p:spTgt spid="108"/>
                                        </p:tgtEl>
                                        <p:attrNameLst>
                                          <p:attrName>style.visibility</p:attrName>
                                        </p:attrNameLst>
                                      </p:cBhvr>
                                      <p:to>
                                        <p:strVal val="visible"/>
                                      </p:to>
                                    </p:set>
                                    <p:animEffect transition="in" filter="blinds(horizontal)">
                                      <p:cBhvr>
                                        <p:cTn id="67" dur="500"/>
                                        <p:tgtEl>
                                          <p:spTgt spid="108"/>
                                        </p:tgtEl>
                                      </p:cBhvr>
                                    </p:animEffect>
                                  </p:childTnLst>
                                </p:cTn>
                              </p:par>
                            </p:childTnLst>
                          </p:cTn>
                        </p:par>
                        <p:par>
                          <p:cTn id="68" fill="hold">
                            <p:stCondLst>
                              <p:cond delay="7500"/>
                            </p:stCondLst>
                            <p:childTnLst>
                              <p:par>
                                <p:cTn id="69" presetID="3" presetClass="entr" presetSubtype="10" fill="hold" grpId="0" nodeType="afterEffect">
                                  <p:stCondLst>
                                    <p:cond delay="0"/>
                                  </p:stCondLst>
                                  <p:childTnLst>
                                    <p:set>
                                      <p:cBhvr>
                                        <p:cTn id="70" dur="1" fill="hold">
                                          <p:stCondLst>
                                            <p:cond delay="0"/>
                                          </p:stCondLst>
                                        </p:cTn>
                                        <p:tgtEl>
                                          <p:spTgt spid="119"/>
                                        </p:tgtEl>
                                        <p:attrNameLst>
                                          <p:attrName>style.visibility</p:attrName>
                                        </p:attrNameLst>
                                      </p:cBhvr>
                                      <p:to>
                                        <p:strVal val="visible"/>
                                      </p:to>
                                    </p:set>
                                    <p:animEffect transition="in" filter="blinds(horizontal)">
                                      <p:cBhvr>
                                        <p:cTn id="71" dur="500"/>
                                        <p:tgtEl>
                                          <p:spTgt spid="119"/>
                                        </p:tgtEl>
                                      </p:cBhvr>
                                    </p:animEffect>
                                  </p:childTnLst>
                                </p:cTn>
                              </p:par>
                            </p:childTnLst>
                          </p:cTn>
                        </p:par>
                        <p:par>
                          <p:cTn id="72" fill="hold">
                            <p:stCondLst>
                              <p:cond delay="8000"/>
                            </p:stCondLst>
                            <p:childTnLst>
                              <p:par>
                                <p:cTn id="73" presetID="3" presetClass="entr" presetSubtype="10" fill="hold" grpId="0" nodeType="afterEffect">
                                  <p:stCondLst>
                                    <p:cond delay="0"/>
                                  </p:stCondLst>
                                  <p:childTnLst>
                                    <p:set>
                                      <p:cBhvr>
                                        <p:cTn id="74" dur="1" fill="hold">
                                          <p:stCondLst>
                                            <p:cond delay="0"/>
                                          </p:stCondLst>
                                        </p:cTn>
                                        <p:tgtEl>
                                          <p:spTgt spid="120"/>
                                        </p:tgtEl>
                                        <p:attrNameLst>
                                          <p:attrName>style.visibility</p:attrName>
                                        </p:attrNameLst>
                                      </p:cBhvr>
                                      <p:to>
                                        <p:strVal val="visible"/>
                                      </p:to>
                                    </p:set>
                                    <p:animEffect transition="in" filter="blinds(horizontal)">
                                      <p:cBhvr>
                                        <p:cTn id="75" dur="500"/>
                                        <p:tgtEl>
                                          <p:spTgt spid="120"/>
                                        </p:tgtEl>
                                      </p:cBhvr>
                                    </p:animEffect>
                                  </p:childTnLst>
                                </p:cTn>
                              </p:par>
                            </p:childTnLst>
                          </p:cTn>
                        </p:par>
                        <p:par>
                          <p:cTn id="76" fill="hold">
                            <p:stCondLst>
                              <p:cond delay="8500"/>
                            </p:stCondLst>
                            <p:childTnLst>
                              <p:par>
                                <p:cTn id="77" presetID="3" presetClass="entr" presetSubtype="10" fill="hold" grpId="0" nodeType="afterEffect">
                                  <p:stCondLst>
                                    <p:cond delay="0"/>
                                  </p:stCondLst>
                                  <p:childTnLst>
                                    <p:set>
                                      <p:cBhvr>
                                        <p:cTn id="78" dur="1" fill="hold">
                                          <p:stCondLst>
                                            <p:cond delay="0"/>
                                          </p:stCondLst>
                                        </p:cTn>
                                        <p:tgtEl>
                                          <p:spTgt spid="121"/>
                                        </p:tgtEl>
                                        <p:attrNameLst>
                                          <p:attrName>style.visibility</p:attrName>
                                        </p:attrNameLst>
                                      </p:cBhvr>
                                      <p:to>
                                        <p:strVal val="visible"/>
                                      </p:to>
                                    </p:set>
                                    <p:animEffect transition="in" filter="blinds(horizontal)">
                                      <p:cBhvr>
                                        <p:cTn id="79" dur="500"/>
                                        <p:tgtEl>
                                          <p:spTgt spid="121"/>
                                        </p:tgtEl>
                                      </p:cBhvr>
                                    </p:animEffect>
                                  </p:childTnLst>
                                </p:cTn>
                              </p:par>
                            </p:childTnLst>
                          </p:cTn>
                        </p:par>
                        <p:par>
                          <p:cTn id="80" fill="hold">
                            <p:stCondLst>
                              <p:cond delay="9000"/>
                            </p:stCondLst>
                            <p:childTnLst>
                              <p:par>
                                <p:cTn id="81" presetID="3" presetClass="entr" presetSubtype="10" fill="hold" grpId="0" nodeType="afterEffect">
                                  <p:stCondLst>
                                    <p:cond delay="0"/>
                                  </p:stCondLst>
                                  <p:childTnLst>
                                    <p:set>
                                      <p:cBhvr>
                                        <p:cTn id="82" dur="1" fill="hold">
                                          <p:stCondLst>
                                            <p:cond delay="0"/>
                                          </p:stCondLst>
                                        </p:cTn>
                                        <p:tgtEl>
                                          <p:spTgt spid="122"/>
                                        </p:tgtEl>
                                        <p:attrNameLst>
                                          <p:attrName>style.visibility</p:attrName>
                                        </p:attrNameLst>
                                      </p:cBhvr>
                                      <p:to>
                                        <p:strVal val="visible"/>
                                      </p:to>
                                    </p:set>
                                    <p:animEffect transition="in" filter="blinds(horizontal)">
                                      <p:cBhvr>
                                        <p:cTn id="83" dur="500"/>
                                        <p:tgtEl>
                                          <p:spTgt spid="122"/>
                                        </p:tgtEl>
                                      </p:cBhvr>
                                    </p:animEffect>
                                  </p:childTnLst>
                                </p:cTn>
                              </p:par>
                            </p:childTnLst>
                          </p:cTn>
                        </p:par>
                        <p:par>
                          <p:cTn id="84" fill="hold">
                            <p:stCondLst>
                              <p:cond delay="9500"/>
                            </p:stCondLst>
                            <p:childTnLst>
                              <p:par>
                                <p:cTn id="85" presetID="3" presetClass="entr" presetSubtype="10" fill="hold" grpId="0" nodeType="afterEffect">
                                  <p:stCondLst>
                                    <p:cond delay="0"/>
                                  </p:stCondLst>
                                  <p:childTnLst>
                                    <p:set>
                                      <p:cBhvr>
                                        <p:cTn id="86" dur="1" fill="hold">
                                          <p:stCondLst>
                                            <p:cond delay="0"/>
                                          </p:stCondLst>
                                        </p:cTn>
                                        <p:tgtEl>
                                          <p:spTgt spid="123"/>
                                        </p:tgtEl>
                                        <p:attrNameLst>
                                          <p:attrName>style.visibility</p:attrName>
                                        </p:attrNameLst>
                                      </p:cBhvr>
                                      <p:to>
                                        <p:strVal val="visible"/>
                                      </p:to>
                                    </p:set>
                                    <p:animEffect transition="in" filter="blinds(horizontal)">
                                      <p:cBhvr>
                                        <p:cTn id="87" dur="500"/>
                                        <p:tgtEl>
                                          <p:spTgt spid="123"/>
                                        </p:tgtEl>
                                      </p:cBhvr>
                                    </p:animEffect>
                                  </p:childTnLst>
                                </p:cTn>
                              </p:par>
                            </p:childTnLst>
                          </p:cTn>
                        </p:par>
                        <p:par>
                          <p:cTn id="88" fill="hold">
                            <p:stCondLst>
                              <p:cond delay="10000"/>
                            </p:stCondLst>
                            <p:childTnLst>
                              <p:par>
                                <p:cTn id="89" presetID="3" presetClass="entr" presetSubtype="10" fill="hold" grpId="0" nodeType="afterEffect">
                                  <p:stCondLst>
                                    <p:cond delay="0"/>
                                  </p:stCondLst>
                                  <p:childTnLst>
                                    <p:set>
                                      <p:cBhvr>
                                        <p:cTn id="90" dur="1" fill="hold">
                                          <p:stCondLst>
                                            <p:cond delay="0"/>
                                          </p:stCondLst>
                                        </p:cTn>
                                        <p:tgtEl>
                                          <p:spTgt spid="124"/>
                                        </p:tgtEl>
                                        <p:attrNameLst>
                                          <p:attrName>style.visibility</p:attrName>
                                        </p:attrNameLst>
                                      </p:cBhvr>
                                      <p:to>
                                        <p:strVal val="visible"/>
                                      </p:to>
                                    </p:set>
                                    <p:animEffect transition="in" filter="blinds(horizontal)">
                                      <p:cBhvr>
                                        <p:cTn id="91" dur="500"/>
                                        <p:tgtEl>
                                          <p:spTgt spid="124"/>
                                        </p:tgtEl>
                                      </p:cBhvr>
                                    </p:animEffect>
                                  </p:childTnLst>
                                </p:cTn>
                              </p:par>
                            </p:childTnLst>
                          </p:cTn>
                        </p:par>
                        <p:par>
                          <p:cTn id="92" fill="hold">
                            <p:stCondLst>
                              <p:cond delay="10500"/>
                            </p:stCondLst>
                            <p:childTnLst>
                              <p:par>
                                <p:cTn id="93" presetID="3" presetClass="entr" presetSubtype="10" fill="hold" grpId="0" nodeType="afterEffect">
                                  <p:stCondLst>
                                    <p:cond delay="0"/>
                                  </p:stCondLst>
                                  <p:childTnLst>
                                    <p:set>
                                      <p:cBhvr>
                                        <p:cTn id="94" dur="1" fill="hold">
                                          <p:stCondLst>
                                            <p:cond delay="0"/>
                                          </p:stCondLst>
                                        </p:cTn>
                                        <p:tgtEl>
                                          <p:spTgt spid="125"/>
                                        </p:tgtEl>
                                        <p:attrNameLst>
                                          <p:attrName>style.visibility</p:attrName>
                                        </p:attrNameLst>
                                      </p:cBhvr>
                                      <p:to>
                                        <p:strVal val="visible"/>
                                      </p:to>
                                    </p:set>
                                    <p:animEffect transition="in" filter="blinds(horizontal)">
                                      <p:cBhvr>
                                        <p:cTn id="95" dur="500"/>
                                        <p:tgtEl>
                                          <p:spTgt spid="125"/>
                                        </p:tgtEl>
                                      </p:cBhvr>
                                    </p:animEffect>
                                  </p:childTnLst>
                                </p:cTn>
                              </p:par>
                            </p:childTnLst>
                          </p:cTn>
                        </p:par>
                        <p:par>
                          <p:cTn id="96" fill="hold">
                            <p:stCondLst>
                              <p:cond delay="11000"/>
                            </p:stCondLst>
                            <p:childTnLst>
                              <p:par>
                                <p:cTn id="97" presetID="3" presetClass="entr" presetSubtype="10" fill="hold" grpId="0" nodeType="afterEffect">
                                  <p:stCondLst>
                                    <p:cond delay="0"/>
                                  </p:stCondLst>
                                  <p:childTnLst>
                                    <p:set>
                                      <p:cBhvr>
                                        <p:cTn id="98" dur="1" fill="hold">
                                          <p:stCondLst>
                                            <p:cond delay="0"/>
                                          </p:stCondLst>
                                        </p:cTn>
                                        <p:tgtEl>
                                          <p:spTgt spid="126"/>
                                        </p:tgtEl>
                                        <p:attrNameLst>
                                          <p:attrName>style.visibility</p:attrName>
                                        </p:attrNameLst>
                                      </p:cBhvr>
                                      <p:to>
                                        <p:strVal val="visible"/>
                                      </p:to>
                                    </p:set>
                                    <p:animEffect transition="in" filter="blinds(horizontal)">
                                      <p:cBhvr>
                                        <p:cTn id="99" dur="500"/>
                                        <p:tgtEl>
                                          <p:spTgt spid="126"/>
                                        </p:tgtEl>
                                      </p:cBhvr>
                                    </p:animEffect>
                                  </p:childTnLst>
                                </p:cTn>
                              </p:par>
                            </p:childTnLst>
                          </p:cTn>
                        </p:par>
                        <p:par>
                          <p:cTn id="100" fill="hold">
                            <p:stCondLst>
                              <p:cond delay="11500"/>
                            </p:stCondLst>
                            <p:childTnLst>
                              <p:par>
                                <p:cTn id="101" presetID="3" presetClass="entr" presetSubtype="10" fill="hold" grpId="0" nodeType="afterEffect">
                                  <p:stCondLst>
                                    <p:cond delay="0"/>
                                  </p:stCondLst>
                                  <p:childTnLst>
                                    <p:set>
                                      <p:cBhvr>
                                        <p:cTn id="102" dur="1" fill="hold">
                                          <p:stCondLst>
                                            <p:cond delay="0"/>
                                          </p:stCondLst>
                                        </p:cTn>
                                        <p:tgtEl>
                                          <p:spTgt spid="127"/>
                                        </p:tgtEl>
                                        <p:attrNameLst>
                                          <p:attrName>style.visibility</p:attrName>
                                        </p:attrNameLst>
                                      </p:cBhvr>
                                      <p:to>
                                        <p:strVal val="visible"/>
                                      </p:to>
                                    </p:set>
                                    <p:animEffect transition="in" filter="blinds(horizontal)">
                                      <p:cBhvr>
                                        <p:cTn id="103" dur="500"/>
                                        <p:tgtEl>
                                          <p:spTgt spid="127"/>
                                        </p:tgtEl>
                                      </p:cBhvr>
                                    </p:animEffect>
                                  </p:childTnLst>
                                </p:cTn>
                              </p:par>
                            </p:childTnLst>
                          </p:cTn>
                        </p:par>
                        <p:par>
                          <p:cTn id="104" fill="hold">
                            <p:stCondLst>
                              <p:cond delay="12000"/>
                            </p:stCondLst>
                            <p:childTnLst>
                              <p:par>
                                <p:cTn id="105" presetID="3" presetClass="entr" presetSubtype="10" fill="hold" grpId="0" nodeType="afterEffect">
                                  <p:stCondLst>
                                    <p:cond delay="0"/>
                                  </p:stCondLst>
                                  <p:childTnLst>
                                    <p:set>
                                      <p:cBhvr>
                                        <p:cTn id="106" dur="1" fill="hold">
                                          <p:stCondLst>
                                            <p:cond delay="0"/>
                                          </p:stCondLst>
                                        </p:cTn>
                                        <p:tgtEl>
                                          <p:spTgt spid="130"/>
                                        </p:tgtEl>
                                        <p:attrNameLst>
                                          <p:attrName>style.visibility</p:attrName>
                                        </p:attrNameLst>
                                      </p:cBhvr>
                                      <p:to>
                                        <p:strVal val="visible"/>
                                      </p:to>
                                    </p:set>
                                    <p:animEffect transition="in" filter="blinds(horizontal)">
                                      <p:cBhvr>
                                        <p:cTn id="107" dur="500"/>
                                        <p:tgtEl>
                                          <p:spTgt spid="130"/>
                                        </p:tgtEl>
                                      </p:cBhvr>
                                    </p:animEffect>
                                  </p:childTnLst>
                                </p:cTn>
                              </p:par>
                            </p:childTnLst>
                          </p:cTn>
                        </p:par>
                        <p:par>
                          <p:cTn id="108" fill="hold">
                            <p:stCondLst>
                              <p:cond delay="12500"/>
                            </p:stCondLst>
                            <p:childTnLst>
                              <p:par>
                                <p:cTn id="109" presetID="3" presetClass="entr" presetSubtype="10" fill="hold" grpId="0" nodeType="afterEffect">
                                  <p:stCondLst>
                                    <p:cond delay="0"/>
                                  </p:stCondLst>
                                  <p:childTnLst>
                                    <p:set>
                                      <p:cBhvr>
                                        <p:cTn id="110" dur="1" fill="hold">
                                          <p:stCondLst>
                                            <p:cond delay="0"/>
                                          </p:stCondLst>
                                        </p:cTn>
                                        <p:tgtEl>
                                          <p:spTgt spid="131"/>
                                        </p:tgtEl>
                                        <p:attrNameLst>
                                          <p:attrName>style.visibility</p:attrName>
                                        </p:attrNameLst>
                                      </p:cBhvr>
                                      <p:to>
                                        <p:strVal val="visible"/>
                                      </p:to>
                                    </p:set>
                                    <p:animEffect transition="in" filter="blinds(horizontal)">
                                      <p:cBhvr>
                                        <p:cTn id="111" dur="500"/>
                                        <p:tgtEl>
                                          <p:spTgt spid="131"/>
                                        </p:tgtEl>
                                      </p:cBhvr>
                                    </p:animEffect>
                                  </p:childTnLst>
                                </p:cTn>
                              </p:par>
                            </p:childTnLst>
                          </p:cTn>
                        </p:par>
                        <p:par>
                          <p:cTn id="112" fill="hold">
                            <p:stCondLst>
                              <p:cond delay="13000"/>
                            </p:stCondLst>
                            <p:childTnLst>
                              <p:par>
                                <p:cTn id="113" presetID="3" presetClass="entr" presetSubtype="10" fill="hold" grpId="0" nodeType="afterEffect">
                                  <p:stCondLst>
                                    <p:cond delay="0"/>
                                  </p:stCondLst>
                                  <p:childTnLst>
                                    <p:set>
                                      <p:cBhvr>
                                        <p:cTn id="114" dur="1" fill="hold">
                                          <p:stCondLst>
                                            <p:cond delay="0"/>
                                          </p:stCondLst>
                                        </p:cTn>
                                        <p:tgtEl>
                                          <p:spTgt spid="132"/>
                                        </p:tgtEl>
                                        <p:attrNameLst>
                                          <p:attrName>style.visibility</p:attrName>
                                        </p:attrNameLst>
                                      </p:cBhvr>
                                      <p:to>
                                        <p:strVal val="visible"/>
                                      </p:to>
                                    </p:set>
                                    <p:animEffect transition="in" filter="blinds(horizontal)">
                                      <p:cBhvr>
                                        <p:cTn id="115" dur="500"/>
                                        <p:tgtEl>
                                          <p:spTgt spid="132"/>
                                        </p:tgtEl>
                                      </p:cBhvr>
                                    </p:animEffect>
                                  </p:childTnLst>
                                </p:cTn>
                              </p:par>
                            </p:childTnLst>
                          </p:cTn>
                        </p:par>
                        <p:par>
                          <p:cTn id="116" fill="hold">
                            <p:stCondLst>
                              <p:cond delay="13500"/>
                            </p:stCondLst>
                            <p:childTnLst>
                              <p:par>
                                <p:cTn id="117" presetID="3" presetClass="entr" presetSubtype="10" fill="hold" grpId="0" nodeType="afterEffect">
                                  <p:stCondLst>
                                    <p:cond delay="0"/>
                                  </p:stCondLst>
                                  <p:childTnLst>
                                    <p:set>
                                      <p:cBhvr>
                                        <p:cTn id="118" dur="1" fill="hold">
                                          <p:stCondLst>
                                            <p:cond delay="0"/>
                                          </p:stCondLst>
                                        </p:cTn>
                                        <p:tgtEl>
                                          <p:spTgt spid="133"/>
                                        </p:tgtEl>
                                        <p:attrNameLst>
                                          <p:attrName>style.visibility</p:attrName>
                                        </p:attrNameLst>
                                      </p:cBhvr>
                                      <p:to>
                                        <p:strVal val="visible"/>
                                      </p:to>
                                    </p:set>
                                    <p:animEffect transition="in" filter="blinds(horizontal)">
                                      <p:cBhvr>
                                        <p:cTn id="119" dur="500"/>
                                        <p:tgtEl>
                                          <p:spTgt spid="133"/>
                                        </p:tgtEl>
                                      </p:cBhvr>
                                    </p:animEffect>
                                  </p:childTnLst>
                                </p:cTn>
                              </p:par>
                            </p:childTnLst>
                          </p:cTn>
                        </p:par>
                        <p:par>
                          <p:cTn id="120" fill="hold">
                            <p:stCondLst>
                              <p:cond delay="14000"/>
                            </p:stCondLst>
                            <p:childTnLst>
                              <p:par>
                                <p:cTn id="121" presetID="3" presetClass="entr" presetSubtype="10" fill="hold" grpId="0" nodeType="afterEffect">
                                  <p:stCondLst>
                                    <p:cond delay="0"/>
                                  </p:stCondLst>
                                  <p:childTnLst>
                                    <p:set>
                                      <p:cBhvr>
                                        <p:cTn id="122" dur="1" fill="hold">
                                          <p:stCondLst>
                                            <p:cond delay="0"/>
                                          </p:stCondLst>
                                        </p:cTn>
                                        <p:tgtEl>
                                          <p:spTgt spid="134"/>
                                        </p:tgtEl>
                                        <p:attrNameLst>
                                          <p:attrName>style.visibility</p:attrName>
                                        </p:attrNameLst>
                                      </p:cBhvr>
                                      <p:to>
                                        <p:strVal val="visible"/>
                                      </p:to>
                                    </p:set>
                                    <p:animEffect transition="in" filter="blinds(horizontal)">
                                      <p:cBhvr>
                                        <p:cTn id="123" dur="500"/>
                                        <p:tgtEl>
                                          <p:spTgt spid="134"/>
                                        </p:tgtEl>
                                      </p:cBhvr>
                                    </p:animEffect>
                                  </p:childTnLst>
                                </p:cTn>
                              </p:par>
                            </p:childTnLst>
                          </p:cTn>
                        </p:par>
                        <p:par>
                          <p:cTn id="124" fill="hold">
                            <p:stCondLst>
                              <p:cond delay="14500"/>
                            </p:stCondLst>
                            <p:childTnLst>
                              <p:par>
                                <p:cTn id="125" presetID="3" presetClass="entr" presetSubtype="10" fill="hold" grpId="0" nodeType="afterEffect">
                                  <p:stCondLst>
                                    <p:cond delay="0"/>
                                  </p:stCondLst>
                                  <p:childTnLst>
                                    <p:set>
                                      <p:cBhvr>
                                        <p:cTn id="126" dur="1" fill="hold">
                                          <p:stCondLst>
                                            <p:cond delay="0"/>
                                          </p:stCondLst>
                                        </p:cTn>
                                        <p:tgtEl>
                                          <p:spTgt spid="135"/>
                                        </p:tgtEl>
                                        <p:attrNameLst>
                                          <p:attrName>style.visibility</p:attrName>
                                        </p:attrNameLst>
                                      </p:cBhvr>
                                      <p:to>
                                        <p:strVal val="visible"/>
                                      </p:to>
                                    </p:set>
                                    <p:animEffect transition="in" filter="blinds(horizontal)">
                                      <p:cBhvr>
                                        <p:cTn id="127" dur="500"/>
                                        <p:tgtEl>
                                          <p:spTgt spid="135"/>
                                        </p:tgtEl>
                                      </p:cBhvr>
                                    </p:animEffect>
                                  </p:childTnLst>
                                </p:cTn>
                              </p:par>
                            </p:childTnLst>
                          </p:cTn>
                        </p:par>
                        <p:par>
                          <p:cTn id="128" fill="hold">
                            <p:stCondLst>
                              <p:cond delay="15000"/>
                            </p:stCondLst>
                            <p:childTnLst>
                              <p:par>
                                <p:cTn id="129" presetID="3" presetClass="entr" presetSubtype="10" fill="hold" grpId="0" nodeType="afterEffect">
                                  <p:stCondLst>
                                    <p:cond delay="0"/>
                                  </p:stCondLst>
                                  <p:childTnLst>
                                    <p:set>
                                      <p:cBhvr>
                                        <p:cTn id="130" dur="1" fill="hold">
                                          <p:stCondLst>
                                            <p:cond delay="0"/>
                                          </p:stCondLst>
                                        </p:cTn>
                                        <p:tgtEl>
                                          <p:spTgt spid="136"/>
                                        </p:tgtEl>
                                        <p:attrNameLst>
                                          <p:attrName>style.visibility</p:attrName>
                                        </p:attrNameLst>
                                      </p:cBhvr>
                                      <p:to>
                                        <p:strVal val="visible"/>
                                      </p:to>
                                    </p:set>
                                    <p:animEffect transition="in" filter="blinds(horizontal)">
                                      <p:cBhvr>
                                        <p:cTn id="131" dur="500"/>
                                        <p:tgtEl>
                                          <p:spTgt spid="136"/>
                                        </p:tgtEl>
                                      </p:cBhvr>
                                    </p:animEffect>
                                  </p:childTnLst>
                                </p:cTn>
                              </p:par>
                            </p:childTnLst>
                          </p:cTn>
                        </p:par>
                        <p:par>
                          <p:cTn id="132" fill="hold">
                            <p:stCondLst>
                              <p:cond delay="15500"/>
                            </p:stCondLst>
                            <p:childTnLst>
                              <p:par>
                                <p:cTn id="133" presetID="3" presetClass="entr" presetSubtype="10" fill="hold" grpId="0" nodeType="afterEffect">
                                  <p:stCondLst>
                                    <p:cond delay="0"/>
                                  </p:stCondLst>
                                  <p:childTnLst>
                                    <p:set>
                                      <p:cBhvr>
                                        <p:cTn id="134" dur="1" fill="hold">
                                          <p:stCondLst>
                                            <p:cond delay="0"/>
                                          </p:stCondLst>
                                        </p:cTn>
                                        <p:tgtEl>
                                          <p:spTgt spid="137"/>
                                        </p:tgtEl>
                                        <p:attrNameLst>
                                          <p:attrName>style.visibility</p:attrName>
                                        </p:attrNameLst>
                                      </p:cBhvr>
                                      <p:to>
                                        <p:strVal val="visible"/>
                                      </p:to>
                                    </p:set>
                                    <p:animEffect transition="in" filter="blinds(horizontal)">
                                      <p:cBhvr>
                                        <p:cTn id="135" dur="500"/>
                                        <p:tgtEl>
                                          <p:spTgt spid="137"/>
                                        </p:tgtEl>
                                      </p:cBhvr>
                                    </p:animEffect>
                                  </p:childTnLst>
                                </p:cTn>
                              </p:par>
                            </p:childTnLst>
                          </p:cTn>
                        </p:par>
                        <p:par>
                          <p:cTn id="136" fill="hold">
                            <p:stCondLst>
                              <p:cond delay="16000"/>
                            </p:stCondLst>
                            <p:childTnLst>
                              <p:par>
                                <p:cTn id="137" presetID="3" presetClass="entr" presetSubtype="10" fill="hold" grpId="0" nodeType="afterEffect">
                                  <p:stCondLst>
                                    <p:cond delay="0"/>
                                  </p:stCondLst>
                                  <p:childTnLst>
                                    <p:set>
                                      <p:cBhvr>
                                        <p:cTn id="138" dur="1" fill="hold">
                                          <p:stCondLst>
                                            <p:cond delay="0"/>
                                          </p:stCondLst>
                                        </p:cTn>
                                        <p:tgtEl>
                                          <p:spTgt spid="138"/>
                                        </p:tgtEl>
                                        <p:attrNameLst>
                                          <p:attrName>style.visibility</p:attrName>
                                        </p:attrNameLst>
                                      </p:cBhvr>
                                      <p:to>
                                        <p:strVal val="visible"/>
                                      </p:to>
                                    </p:set>
                                    <p:animEffect transition="in" filter="blinds(horizontal)">
                                      <p:cBhvr>
                                        <p:cTn id="139" dur="500"/>
                                        <p:tgtEl>
                                          <p:spTgt spid="138"/>
                                        </p:tgtEl>
                                      </p:cBhvr>
                                    </p:animEffect>
                                  </p:childTnLst>
                                </p:cTn>
                              </p:par>
                            </p:childTnLst>
                          </p:cTn>
                        </p:par>
                        <p:par>
                          <p:cTn id="140" fill="hold">
                            <p:stCondLst>
                              <p:cond delay="16500"/>
                            </p:stCondLst>
                            <p:childTnLst>
                              <p:par>
                                <p:cTn id="141" presetID="3" presetClass="entr" presetSubtype="10" fill="hold" grpId="0" nodeType="afterEffect">
                                  <p:stCondLst>
                                    <p:cond delay="0"/>
                                  </p:stCondLst>
                                  <p:childTnLst>
                                    <p:set>
                                      <p:cBhvr>
                                        <p:cTn id="142" dur="1" fill="hold">
                                          <p:stCondLst>
                                            <p:cond delay="0"/>
                                          </p:stCondLst>
                                        </p:cTn>
                                        <p:tgtEl>
                                          <p:spTgt spid="139"/>
                                        </p:tgtEl>
                                        <p:attrNameLst>
                                          <p:attrName>style.visibility</p:attrName>
                                        </p:attrNameLst>
                                      </p:cBhvr>
                                      <p:to>
                                        <p:strVal val="visible"/>
                                      </p:to>
                                    </p:set>
                                    <p:animEffect transition="in" filter="blinds(horizontal)">
                                      <p:cBhvr>
                                        <p:cTn id="143" dur="500"/>
                                        <p:tgtEl>
                                          <p:spTgt spid="139"/>
                                        </p:tgtEl>
                                      </p:cBhvr>
                                    </p:animEffect>
                                  </p:childTnLst>
                                </p:cTn>
                              </p:par>
                              <p:par>
                                <p:cTn id="144" presetID="2" presetClass="entr" presetSubtype="8" fill="hold" grpId="0" nodeType="withEffect">
                                  <p:stCondLst>
                                    <p:cond delay="0"/>
                                  </p:stCondLst>
                                  <p:childTnLst>
                                    <p:set>
                                      <p:cBhvr>
                                        <p:cTn id="145" dur="1" fill="hold">
                                          <p:stCondLst>
                                            <p:cond delay="0"/>
                                          </p:stCondLst>
                                        </p:cTn>
                                        <p:tgtEl>
                                          <p:spTgt spid="175"/>
                                        </p:tgtEl>
                                        <p:attrNameLst>
                                          <p:attrName>style.visibility</p:attrName>
                                        </p:attrNameLst>
                                      </p:cBhvr>
                                      <p:to>
                                        <p:strVal val="visible"/>
                                      </p:to>
                                    </p:set>
                                    <p:anim calcmode="lin" valueType="num">
                                      <p:cBhvr additive="base">
                                        <p:cTn id="146" dur="500" fill="hold"/>
                                        <p:tgtEl>
                                          <p:spTgt spid="175"/>
                                        </p:tgtEl>
                                        <p:attrNameLst>
                                          <p:attrName>ppt_x</p:attrName>
                                        </p:attrNameLst>
                                      </p:cBhvr>
                                      <p:tavLst>
                                        <p:tav tm="0">
                                          <p:val>
                                            <p:strVal val="0-#ppt_w/2"/>
                                          </p:val>
                                        </p:tav>
                                        <p:tav tm="100000">
                                          <p:val>
                                            <p:strVal val="#ppt_x"/>
                                          </p:val>
                                        </p:tav>
                                      </p:tavLst>
                                    </p:anim>
                                    <p:anim calcmode="lin" valueType="num">
                                      <p:cBhvr additive="base">
                                        <p:cTn id="147" dur="500" fill="hold"/>
                                        <p:tgtEl>
                                          <p:spTgt spid="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49" grpId="0" animBg="1"/>
      <p:bldP spid="50" grpId="0" animBg="1"/>
      <p:bldP spid="100" grpId="0" animBg="1"/>
      <p:bldP spid="101" grpId="0" animBg="1"/>
      <p:bldP spid="102" grpId="0" animBg="1"/>
      <p:bldP spid="104" grpId="0" animBg="1"/>
      <p:bldP spid="105" grpId="0" animBg="1"/>
      <p:bldP spid="107" grpId="0" animBg="1"/>
      <p:bldP spid="108" grpId="0" animBg="1"/>
      <p:bldP spid="119" grpId="0" animBg="1"/>
      <p:bldP spid="120" grpId="0" animBg="1"/>
      <p:bldP spid="121" grpId="0" animBg="1"/>
      <p:bldP spid="122" grpId="0" animBg="1"/>
      <p:bldP spid="123" grpId="0" animBg="1"/>
      <p:bldP spid="124" grpId="0" animBg="1"/>
      <p:bldP spid="125" grpId="0" animBg="1"/>
      <p:bldP spid="126" grpId="0" animBg="1"/>
      <p:bldP spid="127" grpId="0" animBg="1"/>
      <p:bldP spid="130" grpId="0" animBg="1"/>
      <p:bldP spid="131" grpId="0" animBg="1"/>
      <p:bldP spid="132" grpId="0" animBg="1"/>
      <p:bldP spid="133" grpId="0" animBg="1"/>
      <p:bldP spid="134" grpId="0" animBg="1"/>
      <p:bldP spid="135" grpId="0" animBg="1"/>
      <p:bldP spid="136" grpId="0" animBg="1"/>
      <p:bldP spid="137" grpId="0" animBg="1"/>
      <p:bldP spid="138" grpId="0" animBg="1"/>
      <p:bldP spid="139" grpId="0" animBg="1"/>
      <p:bldP spid="175"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tx1"/>
                </a:solidFill>
              </a:rPr>
              <a:t>IT Resilience – TU244</a:t>
            </a:r>
            <a:br>
              <a:rPr lang="en-GB" dirty="0" smtClean="0">
                <a:solidFill>
                  <a:schemeClr val="tx1"/>
                </a:solidFill>
              </a:rPr>
            </a:br>
            <a:endParaRPr lang="en-GB" dirty="0">
              <a:solidFill>
                <a:schemeClr val="tx1"/>
              </a:solidFill>
            </a:endParaRPr>
          </a:p>
        </p:txBody>
      </p:sp>
      <p:sp>
        <p:nvSpPr>
          <p:cNvPr id="3" name="Content Placeholder 2"/>
          <p:cNvSpPr>
            <a:spLocks noGrp="1"/>
          </p:cNvSpPr>
          <p:nvPr>
            <p:ph idx="1"/>
          </p:nvPr>
        </p:nvSpPr>
        <p:spPr/>
        <p:txBody>
          <a:bodyPr/>
          <a:lstStyle/>
          <a:p>
            <a:r>
              <a:rPr lang="en-GB" sz="1800" dirty="0" smtClean="0"/>
              <a:t>The scope is to decommission the </a:t>
            </a:r>
            <a:r>
              <a:rPr lang="en-GB" sz="1800" dirty="0" err="1" smtClean="0"/>
              <a:t>hHBOS</a:t>
            </a:r>
            <a:r>
              <a:rPr lang="en-GB" sz="1800" dirty="0" smtClean="0"/>
              <a:t> Payment engines and route all the inbound and out-bound payments through the Lloyds payments engines. </a:t>
            </a:r>
          </a:p>
          <a:p>
            <a:r>
              <a:rPr lang="en-GB" sz="1800" dirty="0" smtClean="0"/>
              <a:t>The Lloyds Payment engines (aka LCS, Common System) will use Accounting Hub to identify the product platform, and will route to Accounting Hub for posting to the </a:t>
            </a:r>
            <a:r>
              <a:rPr lang="en-GB" sz="1800" dirty="0" err="1" smtClean="0"/>
              <a:t>hHBOS</a:t>
            </a:r>
            <a:r>
              <a:rPr lang="en-GB" sz="1800" dirty="0" smtClean="0"/>
              <a:t> product platforms. </a:t>
            </a:r>
          </a:p>
          <a:p>
            <a:r>
              <a:rPr lang="en-GB" sz="1800" dirty="0" smtClean="0"/>
              <a:t>Benefits will be achieved via economies of scale (simplification of the overall payments landscape and fewer systems to manage.) </a:t>
            </a:r>
          </a:p>
          <a:p>
            <a:endParaRPr lang="en-GB" sz="2800" dirty="0"/>
          </a:p>
        </p:txBody>
      </p:sp>
    </p:spTree>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tx1"/>
                </a:solidFill>
              </a:rPr>
              <a:t>Accounting Hub in-Scope for TU244</a:t>
            </a:r>
            <a:endParaRPr lang="en-GB" dirty="0">
              <a:solidFill>
                <a:schemeClr val="tx1"/>
              </a:solidFill>
            </a:endParaRPr>
          </a:p>
        </p:txBody>
      </p:sp>
      <p:sp>
        <p:nvSpPr>
          <p:cNvPr id="3" name="Content Placeholder 2"/>
          <p:cNvSpPr>
            <a:spLocks noGrp="1"/>
          </p:cNvSpPr>
          <p:nvPr>
            <p:ph idx="1"/>
          </p:nvPr>
        </p:nvSpPr>
        <p:spPr/>
        <p:txBody>
          <a:bodyPr/>
          <a:lstStyle/>
          <a:p>
            <a:r>
              <a:rPr lang="en-GB" sz="1800" dirty="0" smtClean="0"/>
              <a:t>HBOS Product platforms – NCA, </a:t>
            </a:r>
            <a:r>
              <a:rPr lang="en-GB" sz="1800" dirty="0" err="1" smtClean="0"/>
              <a:t>wCBS</a:t>
            </a:r>
            <a:r>
              <a:rPr lang="en-GB" sz="1800" dirty="0" smtClean="0"/>
              <a:t>, TD01, IF-TD01,IF-Lynx and </a:t>
            </a:r>
            <a:r>
              <a:rPr lang="en-GB" sz="1800" dirty="0" err="1" smtClean="0"/>
              <a:t>rCBS</a:t>
            </a:r>
            <a:r>
              <a:rPr lang="en-GB" sz="1800" dirty="0" smtClean="0"/>
              <a:t> for Inter platform settlement account posting.</a:t>
            </a:r>
          </a:p>
          <a:p>
            <a:r>
              <a:rPr lang="en-GB" sz="1800" dirty="0" smtClean="0"/>
              <a:t>Online Account Posting to HBOS Product platforms.</a:t>
            </a:r>
          </a:p>
          <a:p>
            <a:r>
              <a:rPr lang="en-GB" sz="1800" dirty="0" smtClean="0"/>
              <a:t>Batch Account Posting to HBOS Product Platforms via Transaction bus</a:t>
            </a:r>
          </a:p>
          <a:p>
            <a:r>
              <a:rPr lang="en-GB" sz="1800" dirty="0" smtClean="0"/>
              <a:t>Process unprocessed messages held in failed nodes. A new node monitor/heart-beat flow will be added to consolidate node status.</a:t>
            </a:r>
          </a:p>
          <a:p>
            <a:r>
              <a:rPr lang="en-GB" sz="1800" dirty="0" smtClean="0"/>
              <a:t>Remove OCIS from core services call as this will be handled by AMD</a:t>
            </a:r>
          </a:p>
          <a:p>
            <a:r>
              <a:rPr lang="en-GB" sz="1800" dirty="0" smtClean="0"/>
              <a:t>Inter platform posting</a:t>
            </a:r>
          </a:p>
          <a:p>
            <a:r>
              <a:rPr lang="en-GB" sz="1800" dirty="0" smtClean="0"/>
              <a:t>Aggregation Function: Accounting Hub will aggregate group of posting entries to create batch or aggregated posting.</a:t>
            </a:r>
          </a:p>
          <a:p>
            <a:endParaRPr lang="en-GB" sz="1800" dirty="0" smtClean="0"/>
          </a:p>
          <a:p>
            <a:endParaRPr lang="en-GB" dirty="0"/>
          </a:p>
        </p:txBody>
      </p:sp>
    </p:spTree>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533400" y="3000375"/>
            <a:ext cx="4248150" cy="3857625"/>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ea typeface="ＭＳ Ｐゴシック" pitchFamily="1" charset="-128"/>
              </a:rPr>
              <a:t>HORIZON</a:t>
            </a:r>
            <a:r>
              <a:rPr kumimoji="0" lang="en-GB" sz="2400" b="1" i="0" u="none" strike="noStrike" cap="none" normalizeH="0" dirty="0" smtClean="0">
                <a:ln>
                  <a:noFill/>
                </a:ln>
                <a:solidFill>
                  <a:schemeClr val="tx1"/>
                </a:solidFill>
                <a:effectLst/>
                <a:latin typeface="Arial" charset="0"/>
                <a:ea typeface="ＭＳ Ｐゴシック" pitchFamily="1" charset="-128"/>
              </a:rPr>
              <a:t> DATA CENTRE</a:t>
            </a:r>
            <a:endParaRPr kumimoji="0" lang="en-GB" sz="2400" b="1" i="0" u="none" strike="noStrike" cap="none" normalizeH="0" baseline="0" dirty="0" smtClean="0">
              <a:ln>
                <a:noFill/>
              </a:ln>
              <a:solidFill>
                <a:schemeClr val="tx1"/>
              </a:solidFill>
              <a:effectLst/>
              <a:latin typeface="Arial" charset="0"/>
              <a:ea typeface="ＭＳ Ｐゴシック" pitchFamily="1" charset="-128"/>
            </a:endParaRPr>
          </a:p>
        </p:txBody>
      </p:sp>
      <p:sp>
        <p:nvSpPr>
          <p:cNvPr id="2" name="Title 1"/>
          <p:cNvSpPr>
            <a:spLocks noGrp="1"/>
          </p:cNvSpPr>
          <p:nvPr>
            <p:ph type="title"/>
          </p:nvPr>
        </p:nvSpPr>
        <p:spPr/>
        <p:txBody>
          <a:bodyPr/>
          <a:lstStyle/>
          <a:p>
            <a:r>
              <a:rPr lang="en-GB" sz="4400" dirty="0" smtClean="0">
                <a:solidFill>
                  <a:schemeClr val="tx1"/>
                </a:solidFill>
                <a:latin typeface="Calibri" pitchFamily="34" charset="0"/>
              </a:rPr>
              <a:t>Production Components </a:t>
            </a:r>
            <a:endParaRPr lang="en-GB" sz="4400" dirty="0">
              <a:solidFill>
                <a:schemeClr val="tx1"/>
              </a:solidFill>
              <a:latin typeface="Calibri" pitchFamily="34" charset="0"/>
            </a:endParaRPr>
          </a:p>
        </p:txBody>
      </p:sp>
      <p:sp>
        <p:nvSpPr>
          <p:cNvPr id="3" name="Content Placeholder 2"/>
          <p:cNvSpPr>
            <a:spLocks noGrp="1"/>
          </p:cNvSpPr>
          <p:nvPr>
            <p:ph idx="1"/>
          </p:nvPr>
        </p:nvSpPr>
        <p:spPr>
          <a:xfrm>
            <a:off x="397904" y="1233016"/>
            <a:ext cx="8007350" cy="1329313"/>
          </a:xfrm>
        </p:spPr>
        <p:txBody>
          <a:bodyPr/>
          <a:lstStyle/>
          <a:p>
            <a:pPr marL="482600" lvl="2" indent="-285750">
              <a:spcBef>
                <a:spcPct val="0"/>
              </a:spcBef>
              <a:spcAft>
                <a:spcPct val="50000"/>
              </a:spcAft>
              <a:buNone/>
            </a:pPr>
            <a:r>
              <a:rPr lang="en-GB" sz="1100" dirty="0" smtClean="0">
                <a:solidFill>
                  <a:schemeClr val="accent1"/>
                </a:solidFill>
              </a:rPr>
              <a:t>Accounting Hub runs the following in the production environments:</a:t>
            </a:r>
          </a:p>
          <a:p>
            <a:pPr>
              <a:lnSpc>
                <a:spcPct val="115000"/>
              </a:lnSpc>
              <a:spcAft>
                <a:spcPts val="1000"/>
              </a:spcAft>
            </a:pPr>
            <a:r>
              <a:rPr lang="en-GB" sz="1100" dirty="0" smtClean="0">
                <a:ea typeface="Calibri"/>
                <a:cs typeface="Times New Roman"/>
              </a:rPr>
              <a:t>The Server environments for the Accounting Hub will be </a:t>
            </a:r>
            <a:r>
              <a:rPr lang="en-GB" sz="1100" b="1" dirty="0" smtClean="0">
                <a:ea typeface="Calibri"/>
                <a:cs typeface="Times New Roman"/>
              </a:rPr>
              <a:t>IBM Z-series mainframe servers running Red Hat Linux 6.2.</a:t>
            </a:r>
            <a:endParaRPr lang="en-GB" sz="1100" b="1" dirty="0" smtClean="0">
              <a:solidFill>
                <a:schemeClr val="accent1"/>
              </a:solidFill>
            </a:endParaRPr>
          </a:p>
          <a:p>
            <a:pPr marL="482600" lvl="2" indent="-285750">
              <a:spcBef>
                <a:spcPct val="0"/>
              </a:spcBef>
              <a:spcAft>
                <a:spcPct val="50000"/>
              </a:spcAft>
            </a:pPr>
            <a:r>
              <a:rPr lang="en-GB" sz="1100" b="1" dirty="0" smtClean="0">
                <a:solidFill>
                  <a:schemeClr val="accent1"/>
                </a:solidFill>
              </a:rPr>
              <a:t>2 Brokers </a:t>
            </a:r>
            <a:r>
              <a:rPr lang="en-GB" sz="1100" dirty="0" smtClean="0">
                <a:solidFill>
                  <a:schemeClr val="accent1"/>
                </a:solidFill>
              </a:rPr>
              <a:t>on</a:t>
            </a:r>
            <a:r>
              <a:rPr lang="en-GB" sz="1100" b="1" dirty="0" smtClean="0">
                <a:solidFill>
                  <a:schemeClr val="accent1"/>
                </a:solidFill>
              </a:rPr>
              <a:t> WMBPA001 </a:t>
            </a:r>
            <a:r>
              <a:rPr lang="en-GB" sz="1100" dirty="0" smtClean="0">
                <a:solidFill>
                  <a:schemeClr val="accent1"/>
                </a:solidFill>
              </a:rPr>
              <a:t>and </a:t>
            </a:r>
            <a:r>
              <a:rPr lang="en-GB" sz="1100" b="1" dirty="0" smtClean="0">
                <a:solidFill>
                  <a:schemeClr val="accent1"/>
                </a:solidFill>
              </a:rPr>
              <a:t>WMBPA500</a:t>
            </a:r>
            <a:r>
              <a:rPr lang="en-GB" sz="1100" dirty="0" smtClean="0">
                <a:solidFill>
                  <a:schemeClr val="accent1"/>
                </a:solidFill>
              </a:rPr>
              <a:t> using </a:t>
            </a:r>
            <a:r>
              <a:rPr lang="en-GB" sz="1100" b="1" dirty="0" smtClean="0">
                <a:solidFill>
                  <a:schemeClr val="accent1"/>
                </a:solidFill>
              </a:rPr>
              <a:t>Websphere Message Broker v7.0</a:t>
            </a:r>
          </a:p>
          <a:p>
            <a:pPr marL="482600" lvl="2" indent="-285750">
              <a:spcBef>
                <a:spcPct val="0"/>
              </a:spcBef>
              <a:spcAft>
                <a:spcPct val="50000"/>
              </a:spcAft>
            </a:pPr>
            <a:r>
              <a:rPr lang="en-GB" sz="1100" b="1" dirty="0" smtClean="0">
                <a:solidFill>
                  <a:schemeClr val="accent1"/>
                </a:solidFill>
              </a:rPr>
              <a:t>2 Queue Managers running Websphere MQ 7.0</a:t>
            </a:r>
          </a:p>
          <a:p>
            <a:pPr marL="482600" lvl="2" indent="-285750">
              <a:spcBef>
                <a:spcPct val="0"/>
              </a:spcBef>
              <a:spcAft>
                <a:spcPct val="50000"/>
              </a:spcAft>
            </a:pPr>
            <a:r>
              <a:rPr lang="en-GB" sz="1100" dirty="0" smtClean="0">
                <a:solidFill>
                  <a:schemeClr val="accent1"/>
                </a:solidFill>
              </a:rPr>
              <a:t> </a:t>
            </a:r>
            <a:r>
              <a:rPr lang="en-GB" sz="1100" b="1" dirty="0" smtClean="0">
                <a:solidFill>
                  <a:schemeClr val="accent1"/>
                </a:solidFill>
              </a:rPr>
              <a:t>DB2 for z/OS V10 (new function mode) 1 database </a:t>
            </a:r>
            <a:r>
              <a:rPr lang="en-GB" sz="1100" dirty="0" smtClean="0">
                <a:solidFill>
                  <a:schemeClr val="accent1"/>
                </a:solidFill>
              </a:rPr>
              <a:t>that runs across </a:t>
            </a:r>
            <a:r>
              <a:rPr lang="en-GB" sz="1100" b="1" dirty="0" smtClean="0">
                <a:solidFill>
                  <a:schemeClr val="accent1"/>
                </a:solidFill>
              </a:rPr>
              <a:t>LPAR 101-104</a:t>
            </a:r>
          </a:p>
          <a:p>
            <a:pPr marL="482600" lvl="2" indent="-285750">
              <a:spcBef>
                <a:spcPct val="0"/>
              </a:spcBef>
              <a:spcAft>
                <a:spcPct val="50000"/>
              </a:spcAft>
            </a:pPr>
            <a:r>
              <a:rPr lang="en-GB" sz="1100" dirty="0" smtClean="0">
                <a:solidFill>
                  <a:schemeClr val="accent1"/>
                </a:solidFill>
              </a:rPr>
              <a:t>Both production servers run </a:t>
            </a:r>
            <a:r>
              <a:rPr lang="en-GB" sz="1100" b="1" dirty="0" smtClean="0">
                <a:solidFill>
                  <a:schemeClr val="accent1"/>
                </a:solidFill>
              </a:rPr>
              <a:t>z/OS 1.13 with </a:t>
            </a:r>
            <a:r>
              <a:rPr lang="en-GB" sz="1100" b="1" dirty="0" err="1" smtClean="0">
                <a:solidFill>
                  <a:schemeClr val="accent1"/>
                </a:solidFill>
              </a:rPr>
              <a:t>zLinux</a:t>
            </a:r>
            <a:r>
              <a:rPr lang="en-GB" sz="1100" b="1" dirty="0" smtClean="0">
                <a:solidFill>
                  <a:schemeClr val="accent1"/>
                </a:solidFill>
              </a:rPr>
              <a:t> guest</a:t>
            </a:r>
          </a:p>
          <a:p>
            <a:pPr marL="482600" lvl="2" indent="-285750">
              <a:spcBef>
                <a:spcPct val="0"/>
              </a:spcBef>
              <a:spcAft>
                <a:spcPct val="50000"/>
              </a:spcAft>
            </a:pPr>
            <a:endParaRPr lang="en-GB" sz="1400" dirty="0" smtClean="0">
              <a:solidFill>
                <a:schemeClr val="accent1"/>
              </a:solidFill>
            </a:endParaRPr>
          </a:p>
          <a:p>
            <a:pPr marL="482600" lvl="2" indent="-285750">
              <a:spcBef>
                <a:spcPct val="0"/>
              </a:spcBef>
              <a:spcAft>
                <a:spcPct val="50000"/>
              </a:spcAft>
            </a:pPr>
            <a:endParaRPr lang="en-GB" dirty="0" smtClean="0">
              <a:solidFill>
                <a:schemeClr val="accent1"/>
              </a:solidFill>
            </a:endParaRPr>
          </a:p>
          <a:p>
            <a:pPr marL="482600" lvl="2" indent="-285750">
              <a:spcBef>
                <a:spcPct val="0"/>
              </a:spcBef>
              <a:spcAft>
                <a:spcPct val="50000"/>
              </a:spcAft>
            </a:pPr>
            <a:endParaRPr lang="en-GB" dirty="0" smtClean="0">
              <a:solidFill>
                <a:schemeClr val="accent1"/>
              </a:solidFill>
            </a:endParaRPr>
          </a:p>
          <a:p>
            <a:pPr marL="482600" lvl="2" indent="-285750">
              <a:spcBef>
                <a:spcPct val="0"/>
              </a:spcBef>
              <a:spcAft>
                <a:spcPct val="50000"/>
              </a:spcAft>
            </a:pPr>
            <a:endParaRPr lang="en-GB" dirty="0" smtClean="0">
              <a:solidFill>
                <a:schemeClr val="accent1"/>
              </a:solidFill>
            </a:endParaRPr>
          </a:p>
          <a:p>
            <a:pPr marL="482600" lvl="2" indent="-285750">
              <a:spcBef>
                <a:spcPct val="0"/>
              </a:spcBef>
              <a:spcAft>
                <a:spcPct val="50000"/>
              </a:spcAft>
            </a:pPr>
            <a:endParaRPr lang="en-GB" dirty="0" smtClean="0">
              <a:solidFill>
                <a:schemeClr val="accent1"/>
              </a:solidFill>
            </a:endParaRPr>
          </a:p>
        </p:txBody>
      </p:sp>
      <p:sp>
        <p:nvSpPr>
          <p:cNvPr id="4" name="Rectangle 3"/>
          <p:cNvSpPr/>
          <p:nvPr/>
        </p:nvSpPr>
        <p:spPr bwMode="auto">
          <a:xfrm>
            <a:off x="699827" y="3453493"/>
            <a:ext cx="1868993" cy="300445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GB" sz="2400" b="1" dirty="0" smtClean="0">
                <a:solidFill>
                  <a:schemeClr val="bg1"/>
                </a:solidFill>
                <a:ea typeface="ＭＳ Ｐゴシック" pitchFamily="1" charset="-128"/>
              </a:rPr>
              <a:t>WMBPA001</a:t>
            </a:r>
            <a:endParaRPr kumimoji="0" lang="en-GB" sz="2400" b="1" i="0" u="none" strike="noStrike" cap="none" normalizeH="0" baseline="0" dirty="0" smtClean="0">
              <a:ln>
                <a:noFill/>
              </a:ln>
              <a:solidFill>
                <a:schemeClr val="bg1"/>
              </a:solidFill>
              <a:effectLst/>
              <a:latin typeface="Arial" charset="0"/>
              <a:ea typeface="ＭＳ Ｐゴシック" pitchFamily="1" charset="-128"/>
            </a:endParaRPr>
          </a:p>
        </p:txBody>
      </p:sp>
      <p:sp>
        <p:nvSpPr>
          <p:cNvPr id="5" name="Rectangle 4"/>
          <p:cNvSpPr/>
          <p:nvPr/>
        </p:nvSpPr>
        <p:spPr bwMode="auto">
          <a:xfrm>
            <a:off x="2705623" y="3465216"/>
            <a:ext cx="1868993" cy="300445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2400" b="1" i="0" u="none" strike="noStrike" cap="none" normalizeH="0" baseline="0" dirty="0" smtClean="0">
                <a:ln>
                  <a:noFill/>
                </a:ln>
                <a:solidFill>
                  <a:schemeClr val="bg1"/>
                </a:solidFill>
                <a:effectLst/>
                <a:latin typeface="Arial" charset="0"/>
                <a:ea typeface="ＭＳ Ｐゴシック" pitchFamily="1" charset="-128"/>
              </a:rPr>
              <a:t>WMBPA500</a:t>
            </a:r>
          </a:p>
        </p:txBody>
      </p:sp>
      <p:sp>
        <p:nvSpPr>
          <p:cNvPr id="9" name="Rectangle 8"/>
          <p:cNvSpPr/>
          <p:nvPr/>
        </p:nvSpPr>
        <p:spPr bwMode="auto">
          <a:xfrm>
            <a:off x="988612" y="3966482"/>
            <a:ext cx="1376624" cy="472273"/>
          </a:xfrm>
          <a:prstGeom prst="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GB" sz="1200" b="1" dirty="0" smtClean="0">
                <a:solidFill>
                  <a:schemeClr val="tx1"/>
                </a:solidFill>
                <a:latin typeface="Arial" charset="0"/>
                <a:ea typeface="ＭＳ Ｐゴシック" pitchFamily="1" charset="-128"/>
              </a:rPr>
              <a:t>Message Broker BPACHB01</a:t>
            </a:r>
            <a:endParaRPr kumimoji="0" lang="en-GB" sz="1200" b="1" i="0" u="none" strike="noStrike" cap="none" normalizeH="0" baseline="0" dirty="0" smtClean="0">
              <a:ln>
                <a:noFill/>
              </a:ln>
              <a:solidFill>
                <a:schemeClr val="tx1"/>
              </a:solidFill>
              <a:effectLst/>
              <a:latin typeface="Arial" charset="0"/>
              <a:ea typeface="ＭＳ Ｐゴシック" pitchFamily="1" charset="-128"/>
            </a:endParaRPr>
          </a:p>
        </p:txBody>
      </p:sp>
      <p:sp>
        <p:nvSpPr>
          <p:cNvPr id="10" name="Rectangle 9"/>
          <p:cNvSpPr/>
          <p:nvPr/>
        </p:nvSpPr>
        <p:spPr bwMode="auto">
          <a:xfrm>
            <a:off x="1018862" y="4488473"/>
            <a:ext cx="1376624" cy="472273"/>
          </a:xfrm>
          <a:prstGeom prst="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smtClean="0">
                <a:ln>
                  <a:noFill/>
                </a:ln>
                <a:solidFill>
                  <a:schemeClr val="tx1"/>
                </a:solidFill>
                <a:effectLst/>
                <a:latin typeface="Arial" charset="0"/>
                <a:ea typeface="ＭＳ Ｐゴシック" pitchFamily="1" charset="-128"/>
              </a:rPr>
              <a:t>Queue Manager</a:t>
            </a:r>
          </a:p>
          <a:p>
            <a:pPr marL="0" marR="0" indent="0" algn="l" defTabSz="914400" rtl="0" eaLnBrk="0" fontAlgn="base" latinLnBrk="0" hangingPunct="0">
              <a:lnSpc>
                <a:spcPct val="100000"/>
              </a:lnSpc>
              <a:spcBef>
                <a:spcPct val="0"/>
              </a:spcBef>
              <a:spcAft>
                <a:spcPct val="0"/>
              </a:spcAft>
              <a:buClrTx/>
              <a:buSzTx/>
              <a:buFontTx/>
              <a:buNone/>
              <a:tabLst/>
            </a:pPr>
            <a:r>
              <a:rPr lang="en-GB" sz="1200" b="1" dirty="0" smtClean="0">
                <a:solidFill>
                  <a:schemeClr val="tx1"/>
                </a:solidFill>
                <a:latin typeface="Arial" charset="0"/>
                <a:ea typeface="ＭＳ Ｐゴシック" pitchFamily="1" charset="-128"/>
              </a:rPr>
              <a:t>QPACHB01</a:t>
            </a:r>
            <a:endParaRPr kumimoji="0" lang="en-GB" sz="1200" b="1" i="0" u="none" strike="noStrike" cap="none" normalizeH="0" baseline="0" dirty="0" smtClean="0">
              <a:ln>
                <a:noFill/>
              </a:ln>
              <a:solidFill>
                <a:schemeClr val="tx1"/>
              </a:solidFill>
              <a:effectLst/>
              <a:latin typeface="Arial" charset="0"/>
              <a:ea typeface="ＭＳ Ｐゴシック" pitchFamily="1" charset="-128"/>
            </a:endParaRPr>
          </a:p>
        </p:txBody>
      </p:sp>
      <p:sp>
        <p:nvSpPr>
          <p:cNvPr id="13" name="Rectangle 12"/>
          <p:cNvSpPr/>
          <p:nvPr/>
        </p:nvSpPr>
        <p:spPr bwMode="auto">
          <a:xfrm>
            <a:off x="2928781" y="3950677"/>
            <a:ext cx="1376624" cy="472273"/>
          </a:xfrm>
          <a:prstGeom prst="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GB" sz="1200" b="1" dirty="0" smtClean="0">
                <a:solidFill>
                  <a:schemeClr val="tx1"/>
                </a:solidFill>
                <a:latin typeface="Arial" charset="0"/>
                <a:ea typeface="ＭＳ Ｐゴシック" pitchFamily="1" charset="-128"/>
              </a:rPr>
              <a:t>Message Broker BPACHB02</a:t>
            </a:r>
            <a:endParaRPr kumimoji="0" lang="en-GB" sz="1200" b="1" i="0" u="none" strike="noStrike" cap="none" normalizeH="0" baseline="0" dirty="0" smtClean="0">
              <a:ln>
                <a:noFill/>
              </a:ln>
              <a:solidFill>
                <a:schemeClr val="tx1"/>
              </a:solidFill>
              <a:effectLst/>
              <a:latin typeface="Arial" charset="0"/>
              <a:ea typeface="ＭＳ Ｐゴシック" pitchFamily="1" charset="-128"/>
            </a:endParaRPr>
          </a:p>
        </p:txBody>
      </p:sp>
      <p:sp>
        <p:nvSpPr>
          <p:cNvPr id="14" name="Rectangle 13"/>
          <p:cNvSpPr/>
          <p:nvPr/>
        </p:nvSpPr>
        <p:spPr bwMode="auto">
          <a:xfrm>
            <a:off x="2901881" y="4501243"/>
            <a:ext cx="1376624" cy="472273"/>
          </a:xfrm>
          <a:prstGeom prst="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smtClean="0">
                <a:ln>
                  <a:noFill/>
                </a:ln>
                <a:solidFill>
                  <a:schemeClr val="tx1"/>
                </a:solidFill>
                <a:effectLst/>
                <a:latin typeface="Arial" charset="0"/>
                <a:ea typeface="ＭＳ Ｐゴシック" pitchFamily="1" charset="-128"/>
              </a:rPr>
              <a:t>Queue Manager</a:t>
            </a:r>
          </a:p>
          <a:p>
            <a:pPr marL="0" marR="0" indent="0" algn="l" defTabSz="914400" rtl="0" eaLnBrk="0" fontAlgn="base" latinLnBrk="0" hangingPunct="0">
              <a:lnSpc>
                <a:spcPct val="100000"/>
              </a:lnSpc>
              <a:spcBef>
                <a:spcPct val="0"/>
              </a:spcBef>
              <a:spcAft>
                <a:spcPct val="0"/>
              </a:spcAft>
              <a:buClrTx/>
              <a:buSzTx/>
              <a:buFontTx/>
              <a:buNone/>
              <a:tabLst/>
            </a:pPr>
            <a:r>
              <a:rPr lang="en-GB" sz="1200" b="1" dirty="0" smtClean="0">
                <a:solidFill>
                  <a:schemeClr val="tx1"/>
                </a:solidFill>
                <a:latin typeface="Arial" charset="0"/>
                <a:ea typeface="ＭＳ Ｐゴシック" pitchFamily="1" charset="-128"/>
              </a:rPr>
              <a:t>QPACHB02</a:t>
            </a:r>
            <a:endParaRPr kumimoji="0" lang="en-GB" sz="1200" b="1" i="0" u="none" strike="noStrike" cap="none" normalizeH="0" baseline="0" dirty="0" smtClean="0">
              <a:ln>
                <a:noFill/>
              </a:ln>
              <a:solidFill>
                <a:schemeClr val="tx1"/>
              </a:solidFill>
              <a:effectLst/>
              <a:latin typeface="Arial" charset="0"/>
              <a:ea typeface="ＭＳ Ｐゴシック" pitchFamily="1" charset="-128"/>
            </a:endParaRPr>
          </a:p>
        </p:txBody>
      </p:sp>
      <p:sp>
        <p:nvSpPr>
          <p:cNvPr id="15" name="Rounded Rectangle 14"/>
          <p:cNvSpPr/>
          <p:nvPr/>
        </p:nvSpPr>
        <p:spPr bwMode="auto">
          <a:xfrm>
            <a:off x="673764" y="5584371"/>
            <a:ext cx="4012536" cy="442128"/>
          </a:xfrm>
          <a:prstGeom prst="round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1050" b="1" dirty="0" smtClean="0">
                <a:solidFill>
                  <a:schemeClr val="tx1"/>
                </a:solidFill>
                <a:latin typeface="Arial" charset="0"/>
                <a:ea typeface="ＭＳ Ｐゴシック" pitchFamily="1" charset="-128"/>
              </a:rPr>
              <a:t>DB2 v10</a:t>
            </a:r>
            <a:endParaRPr kumimoji="0" lang="en-GB" sz="1400" b="1" i="0" u="none" strike="noStrike" cap="none" normalizeH="0" baseline="0" dirty="0" smtClean="0">
              <a:ln>
                <a:noFill/>
              </a:ln>
              <a:solidFill>
                <a:schemeClr val="tx1"/>
              </a:solidFill>
              <a:effectLst/>
              <a:latin typeface="Arial" charset="0"/>
              <a:ea typeface="ＭＳ Ｐゴシック" pitchFamily="1" charset="-128"/>
            </a:endParaRPr>
          </a:p>
        </p:txBody>
      </p:sp>
      <p:sp>
        <p:nvSpPr>
          <p:cNvPr id="16" name="TextBox 15"/>
          <p:cNvSpPr txBox="1"/>
          <p:nvPr/>
        </p:nvSpPr>
        <p:spPr>
          <a:xfrm>
            <a:off x="1174715" y="6032151"/>
            <a:ext cx="884255" cy="231112"/>
          </a:xfrm>
          <a:prstGeom prst="rect">
            <a:avLst/>
          </a:prstGeom>
          <a:noFill/>
        </p:spPr>
        <p:txBody>
          <a:bodyPr wrap="square" rtlCol="0">
            <a:spAutoFit/>
          </a:bodyPr>
          <a:lstStyle/>
          <a:p>
            <a:r>
              <a:rPr lang="en-GB" dirty="0" smtClean="0"/>
              <a:t>z/OS</a:t>
            </a:r>
            <a:endParaRPr lang="en-GB" dirty="0"/>
          </a:p>
        </p:txBody>
      </p:sp>
      <p:sp>
        <p:nvSpPr>
          <p:cNvPr id="20" name="TextBox 19"/>
          <p:cNvSpPr txBox="1"/>
          <p:nvPr/>
        </p:nvSpPr>
        <p:spPr>
          <a:xfrm>
            <a:off x="2980488" y="6033825"/>
            <a:ext cx="884255" cy="231112"/>
          </a:xfrm>
          <a:prstGeom prst="rect">
            <a:avLst/>
          </a:prstGeom>
          <a:noFill/>
        </p:spPr>
        <p:txBody>
          <a:bodyPr wrap="square" rtlCol="0">
            <a:spAutoFit/>
          </a:bodyPr>
          <a:lstStyle/>
          <a:p>
            <a:r>
              <a:rPr lang="en-GB" dirty="0" smtClean="0"/>
              <a:t>z/OS</a:t>
            </a:r>
            <a:endParaRPr lang="en-GB" dirty="0"/>
          </a:p>
        </p:txBody>
      </p:sp>
      <p:sp>
        <p:nvSpPr>
          <p:cNvPr id="17" name="Rectangle 16"/>
          <p:cNvSpPr/>
          <p:nvPr/>
        </p:nvSpPr>
        <p:spPr bwMode="auto">
          <a:xfrm>
            <a:off x="4876800" y="3000375"/>
            <a:ext cx="4248150" cy="3857625"/>
          </a:xfrm>
          <a:prstGeom prst="rect">
            <a:avLst/>
          </a:prstGeom>
          <a:solidFill>
            <a:schemeClr val="accent3">
              <a:lumMod val="65000"/>
            </a:schemeClr>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ea typeface="ＭＳ Ｐゴシック" pitchFamily="1" charset="-128"/>
              </a:rPr>
              <a:t>PETERBOROUGH2</a:t>
            </a:r>
            <a:r>
              <a:rPr kumimoji="0" lang="en-GB" sz="2400" b="1" i="0" u="none" strike="noStrike" cap="none" normalizeH="0" dirty="0" smtClean="0">
                <a:ln>
                  <a:noFill/>
                </a:ln>
                <a:solidFill>
                  <a:schemeClr val="tx1"/>
                </a:solidFill>
                <a:effectLst/>
                <a:latin typeface="Arial" charset="0"/>
                <a:ea typeface="ＭＳ Ｐゴシック" pitchFamily="1" charset="-128"/>
              </a:rPr>
              <a:t> DC</a:t>
            </a:r>
            <a:endParaRPr kumimoji="0" lang="en-GB" sz="2400" b="1" i="0" u="none" strike="noStrike" cap="none" normalizeH="0" baseline="0" dirty="0" smtClean="0">
              <a:ln>
                <a:noFill/>
              </a:ln>
              <a:solidFill>
                <a:schemeClr val="tx1"/>
              </a:solidFill>
              <a:effectLst/>
              <a:latin typeface="Arial" charset="0"/>
              <a:ea typeface="ＭＳ Ｐゴシック" pitchFamily="1" charset="-128"/>
            </a:endParaRPr>
          </a:p>
        </p:txBody>
      </p:sp>
      <p:sp>
        <p:nvSpPr>
          <p:cNvPr id="18" name="Rectangle 17"/>
          <p:cNvSpPr/>
          <p:nvPr/>
        </p:nvSpPr>
        <p:spPr bwMode="auto">
          <a:xfrm>
            <a:off x="5043227" y="3453493"/>
            <a:ext cx="1868993" cy="300445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GB" sz="2400" b="1" dirty="0" smtClean="0">
                <a:solidFill>
                  <a:schemeClr val="bg1"/>
                </a:solidFill>
                <a:ea typeface="ＭＳ Ｐゴシック" pitchFamily="1" charset="-128"/>
              </a:rPr>
              <a:t>WMBPA001</a:t>
            </a:r>
            <a:endParaRPr kumimoji="0" lang="en-GB" sz="2400" b="1" i="0" u="none" strike="noStrike" cap="none" normalizeH="0" baseline="0" dirty="0" smtClean="0">
              <a:ln>
                <a:noFill/>
              </a:ln>
              <a:solidFill>
                <a:schemeClr val="bg1"/>
              </a:solidFill>
              <a:effectLst/>
              <a:latin typeface="Arial" charset="0"/>
              <a:ea typeface="ＭＳ Ｐゴシック" pitchFamily="1" charset="-128"/>
            </a:endParaRPr>
          </a:p>
        </p:txBody>
      </p:sp>
      <p:sp>
        <p:nvSpPr>
          <p:cNvPr id="19" name="Rectangle 18"/>
          <p:cNvSpPr/>
          <p:nvPr/>
        </p:nvSpPr>
        <p:spPr bwMode="auto">
          <a:xfrm>
            <a:off x="7049023" y="3465216"/>
            <a:ext cx="1868993" cy="300445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2400" b="1" i="0" u="none" strike="noStrike" cap="none" normalizeH="0" baseline="0" dirty="0" smtClean="0">
                <a:ln>
                  <a:noFill/>
                </a:ln>
                <a:solidFill>
                  <a:schemeClr val="bg1"/>
                </a:solidFill>
                <a:effectLst/>
                <a:latin typeface="Arial" charset="0"/>
                <a:ea typeface="ＭＳ Ｐゴシック" pitchFamily="1" charset="-128"/>
              </a:rPr>
              <a:t>WMBPA500</a:t>
            </a:r>
          </a:p>
        </p:txBody>
      </p:sp>
      <p:sp>
        <p:nvSpPr>
          <p:cNvPr id="21" name="Rectangle 20"/>
          <p:cNvSpPr/>
          <p:nvPr/>
        </p:nvSpPr>
        <p:spPr bwMode="auto">
          <a:xfrm>
            <a:off x="5332012" y="3966482"/>
            <a:ext cx="1376624" cy="472273"/>
          </a:xfrm>
          <a:prstGeom prst="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GB" sz="1200" b="1" dirty="0" smtClean="0">
                <a:solidFill>
                  <a:schemeClr val="tx1"/>
                </a:solidFill>
                <a:latin typeface="Arial" charset="0"/>
                <a:ea typeface="ＭＳ Ｐゴシック" pitchFamily="1" charset="-128"/>
              </a:rPr>
              <a:t>Message Broker BPACHB01</a:t>
            </a:r>
            <a:endParaRPr kumimoji="0" lang="en-GB" sz="1200" b="1" i="0" u="none" strike="noStrike" cap="none" normalizeH="0" baseline="0" dirty="0" smtClean="0">
              <a:ln>
                <a:noFill/>
              </a:ln>
              <a:solidFill>
                <a:schemeClr val="tx1"/>
              </a:solidFill>
              <a:effectLst/>
              <a:latin typeface="Arial" charset="0"/>
              <a:ea typeface="ＭＳ Ｐゴシック" pitchFamily="1" charset="-128"/>
            </a:endParaRPr>
          </a:p>
        </p:txBody>
      </p:sp>
      <p:sp>
        <p:nvSpPr>
          <p:cNvPr id="22" name="Rectangle 21"/>
          <p:cNvSpPr/>
          <p:nvPr/>
        </p:nvSpPr>
        <p:spPr bwMode="auto">
          <a:xfrm>
            <a:off x="5362262" y="4488473"/>
            <a:ext cx="1376624" cy="472273"/>
          </a:xfrm>
          <a:prstGeom prst="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smtClean="0">
                <a:ln>
                  <a:noFill/>
                </a:ln>
                <a:solidFill>
                  <a:schemeClr val="tx1"/>
                </a:solidFill>
                <a:effectLst/>
                <a:latin typeface="Arial" charset="0"/>
                <a:ea typeface="ＭＳ Ｐゴシック" pitchFamily="1" charset="-128"/>
              </a:rPr>
              <a:t>Queue Manager</a:t>
            </a:r>
          </a:p>
          <a:p>
            <a:pPr marL="0" marR="0" indent="0" algn="l" defTabSz="914400" rtl="0" eaLnBrk="0" fontAlgn="base" latinLnBrk="0" hangingPunct="0">
              <a:lnSpc>
                <a:spcPct val="100000"/>
              </a:lnSpc>
              <a:spcBef>
                <a:spcPct val="0"/>
              </a:spcBef>
              <a:spcAft>
                <a:spcPct val="0"/>
              </a:spcAft>
              <a:buClrTx/>
              <a:buSzTx/>
              <a:buFontTx/>
              <a:buNone/>
              <a:tabLst/>
            </a:pPr>
            <a:r>
              <a:rPr lang="en-GB" sz="1200" b="1" dirty="0" smtClean="0">
                <a:solidFill>
                  <a:schemeClr val="tx1"/>
                </a:solidFill>
                <a:latin typeface="Arial" charset="0"/>
                <a:ea typeface="ＭＳ Ｐゴシック" pitchFamily="1" charset="-128"/>
              </a:rPr>
              <a:t>QPACHB01</a:t>
            </a:r>
            <a:endParaRPr kumimoji="0" lang="en-GB" sz="1200" b="1" i="0" u="none" strike="noStrike" cap="none" normalizeH="0" baseline="0" dirty="0" smtClean="0">
              <a:ln>
                <a:noFill/>
              </a:ln>
              <a:solidFill>
                <a:schemeClr val="tx1"/>
              </a:solidFill>
              <a:effectLst/>
              <a:latin typeface="Arial" charset="0"/>
              <a:ea typeface="ＭＳ Ｐゴシック" pitchFamily="1" charset="-128"/>
            </a:endParaRPr>
          </a:p>
        </p:txBody>
      </p:sp>
      <p:sp>
        <p:nvSpPr>
          <p:cNvPr id="23" name="Rectangle 22"/>
          <p:cNvSpPr/>
          <p:nvPr/>
        </p:nvSpPr>
        <p:spPr bwMode="auto">
          <a:xfrm>
            <a:off x="7272181" y="3950677"/>
            <a:ext cx="1376624" cy="472273"/>
          </a:xfrm>
          <a:prstGeom prst="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GB" sz="1200" b="1" dirty="0" smtClean="0">
                <a:solidFill>
                  <a:schemeClr val="tx1"/>
                </a:solidFill>
                <a:latin typeface="Arial" charset="0"/>
                <a:ea typeface="ＭＳ Ｐゴシック" pitchFamily="1" charset="-128"/>
              </a:rPr>
              <a:t>Message Broker BPACHB02</a:t>
            </a:r>
            <a:endParaRPr kumimoji="0" lang="en-GB" sz="1200" b="1" i="0" u="none" strike="noStrike" cap="none" normalizeH="0" baseline="0" dirty="0" smtClean="0">
              <a:ln>
                <a:noFill/>
              </a:ln>
              <a:solidFill>
                <a:schemeClr val="tx1"/>
              </a:solidFill>
              <a:effectLst/>
              <a:latin typeface="Arial" charset="0"/>
              <a:ea typeface="ＭＳ Ｐゴシック" pitchFamily="1" charset="-128"/>
            </a:endParaRPr>
          </a:p>
        </p:txBody>
      </p:sp>
      <p:sp>
        <p:nvSpPr>
          <p:cNvPr id="24" name="Rectangle 23"/>
          <p:cNvSpPr/>
          <p:nvPr/>
        </p:nvSpPr>
        <p:spPr bwMode="auto">
          <a:xfrm>
            <a:off x="7245281" y="4501243"/>
            <a:ext cx="1376624" cy="472273"/>
          </a:xfrm>
          <a:prstGeom prst="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smtClean="0">
                <a:ln>
                  <a:noFill/>
                </a:ln>
                <a:solidFill>
                  <a:schemeClr val="tx1"/>
                </a:solidFill>
                <a:effectLst/>
                <a:latin typeface="Arial" charset="0"/>
                <a:ea typeface="ＭＳ Ｐゴシック" pitchFamily="1" charset="-128"/>
              </a:rPr>
              <a:t>Queue Manager</a:t>
            </a:r>
          </a:p>
          <a:p>
            <a:pPr marL="0" marR="0" indent="0" algn="l" defTabSz="914400" rtl="0" eaLnBrk="0" fontAlgn="base" latinLnBrk="0" hangingPunct="0">
              <a:lnSpc>
                <a:spcPct val="100000"/>
              </a:lnSpc>
              <a:spcBef>
                <a:spcPct val="0"/>
              </a:spcBef>
              <a:spcAft>
                <a:spcPct val="0"/>
              </a:spcAft>
              <a:buClrTx/>
              <a:buSzTx/>
              <a:buFontTx/>
              <a:buNone/>
              <a:tabLst/>
            </a:pPr>
            <a:r>
              <a:rPr lang="en-GB" sz="1200" b="1" dirty="0" smtClean="0">
                <a:solidFill>
                  <a:schemeClr val="tx1"/>
                </a:solidFill>
                <a:latin typeface="Arial" charset="0"/>
                <a:ea typeface="ＭＳ Ｐゴシック" pitchFamily="1" charset="-128"/>
              </a:rPr>
              <a:t>QPACHB02</a:t>
            </a:r>
            <a:endParaRPr kumimoji="0" lang="en-GB" sz="1200" b="1" i="0" u="none" strike="noStrike" cap="none" normalizeH="0" baseline="0" dirty="0" smtClean="0">
              <a:ln>
                <a:noFill/>
              </a:ln>
              <a:solidFill>
                <a:schemeClr val="tx1"/>
              </a:solidFill>
              <a:effectLst/>
              <a:latin typeface="Arial" charset="0"/>
              <a:ea typeface="ＭＳ Ｐゴシック" pitchFamily="1" charset="-128"/>
            </a:endParaRPr>
          </a:p>
        </p:txBody>
      </p:sp>
      <p:sp>
        <p:nvSpPr>
          <p:cNvPr id="25" name="Rounded Rectangle 24"/>
          <p:cNvSpPr/>
          <p:nvPr/>
        </p:nvSpPr>
        <p:spPr bwMode="auto">
          <a:xfrm>
            <a:off x="5017164" y="5584371"/>
            <a:ext cx="4012536" cy="442128"/>
          </a:xfrm>
          <a:prstGeom prst="round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1050" b="1" dirty="0" smtClean="0">
                <a:solidFill>
                  <a:schemeClr val="tx1"/>
                </a:solidFill>
                <a:latin typeface="Arial" charset="0"/>
                <a:ea typeface="ＭＳ Ｐゴシック" pitchFamily="1" charset="-128"/>
              </a:rPr>
              <a:t>DB2 v10</a:t>
            </a:r>
            <a:endParaRPr kumimoji="0" lang="en-GB" sz="1400" b="1" i="0" u="none" strike="noStrike" cap="none" normalizeH="0" baseline="0" dirty="0" smtClean="0">
              <a:ln>
                <a:noFill/>
              </a:ln>
              <a:solidFill>
                <a:schemeClr val="tx1"/>
              </a:solidFill>
              <a:effectLst/>
              <a:latin typeface="Arial" charset="0"/>
              <a:ea typeface="ＭＳ Ｐゴシック" pitchFamily="1" charset="-128"/>
            </a:endParaRPr>
          </a:p>
        </p:txBody>
      </p:sp>
      <p:sp>
        <p:nvSpPr>
          <p:cNvPr id="26" name="TextBox 25"/>
          <p:cNvSpPr txBox="1"/>
          <p:nvPr/>
        </p:nvSpPr>
        <p:spPr>
          <a:xfrm>
            <a:off x="5518115" y="6032151"/>
            <a:ext cx="884255" cy="231112"/>
          </a:xfrm>
          <a:prstGeom prst="rect">
            <a:avLst/>
          </a:prstGeom>
          <a:noFill/>
        </p:spPr>
        <p:txBody>
          <a:bodyPr wrap="square" rtlCol="0">
            <a:spAutoFit/>
          </a:bodyPr>
          <a:lstStyle/>
          <a:p>
            <a:r>
              <a:rPr lang="en-GB" dirty="0" smtClean="0"/>
              <a:t>z/OS</a:t>
            </a:r>
            <a:endParaRPr lang="en-GB" dirty="0"/>
          </a:p>
        </p:txBody>
      </p:sp>
      <p:sp>
        <p:nvSpPr>
          <p:cNvPr id="27" name="TextBox 26"/>
          <p:cNvSpPr txBox="1"/>
          <p:nvPr/>
        </p:nvSpPr>
        <p:spPr>
          <a:xfrm>
            <a:off x="7323888" y="6033825"/>
            <a:ext cx="884255" cy="231112"/>
          </a:xfrm>
          <a:prstGeom prst="rect">
            <a:avLst/>
          </a:prstGeom>
          <a:noFill/>
        </p:spPr>
        <p:txBody>
          <a:bodyPr wrap="square" rtlCol="0">
            <a:spAutoFit/>
          </a:bodyPr>
          <a:lstStyle/>
          <a:p>
            <a:r>
              <a:rPr lang="en-GB" dirty="0" smtClean="0"/>
              <a:t>z/OS</a:t>
            </a:r>
            <a:endParaRPr lang="en-GB" dirty="0"/>
          </a:p>
        </p:txBody>
      </p:sp>
      <p:sp>
        <p:nvSpPr>
          <p:cNvPr id="29" name="TextBox 28"/>
          <p:cNvSpPr txBox="1"/>
          <p:nvPr/>
        </p:nvSpPr>
        <p:spPr>
          <a:xfrm>
            <a:off x="6591300" y="6488668"/>
            <a:ext cx="3000375" cy="369332"/>
          </a:xfrm>
          <a:prstGeom prst="rect">
            <a:avLst/>
          </a:prstGeom>
          <a:noFill/>
        </p:spPr>
        <p:txBody>
          <a:bodyPr wrap="square" rtlCol="0">
            <a:spAutoFit/>
          </a:bodyPr>
          <a:lstStyle/>
          <a:p>
            <a:r>
              <a:rPr lang="en-GB" dirty="0" smtClean="0"/>
              <a:t>Failover site</a:t>
            </a:r>
          </a:p>
          <a:p>
            <a:endParaRPr lang="en-GB" dirty="0"/>
          </a:p>
        </p:txBody>
      </p:sp>
    </p:spTree>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tx2"/>
                </a:solidFill>
              </a:rPr>
              <a:t>Accounting Hub Summary</a:t>
            </a:r>
            <a:br>
              <a:rPr lang="en-GB" dirty="0" smtClean="0">
                <a:solidFill>
                  <a:schemeClr val="tx2"/>
                </a:solidFill>
              </a:rPr>
            </a:br>
            <a:endParaRPr lang="en-GB" dirty="0">
              <a:solidFill>
                <a:schemeClr val="tx2"/>
              </a:solidFill>
            </a:endParaRPr>
          </a:p>
        </p:txBody>
      </p:sp>
      <p:sp>
        <p:nvSpPr>
          <p:cNvPr id="3" name="Content Placeholder 2"/>
          <p:cNvSpPr>
            <a:spLocks noGrp="1"/>
          </p:cNvSpPr>
          <p:nvPr>
            <p:ph idx="1"/>
          </p:nvPr>
        </p:nvSpPr>
        <p:spPr/>
        <p:txBody>
          <a:bodyPr/>
          <a:lstStyle/>
          <a:p>
            <a:r>
              <a:rPr lang="en-GB" sz="2000" dirty="0" smtClean="0"/>
              <a:t>3 core services – Interest Posting (live), Account Information and Account Posting (currently in live pilot for CBO project)</a:t>
            </a:r>
          </a:p>
          <a:p>
            <a:r>
              <a:rPr lang="en-GB" sz="2000" dirty="0" smtClean="0"/>
              <a:t> Application designed as part of the TMH programme to be a single point of entry between payment engines and product platforms for account enquiries and postings</a:t>
            </a:r>
          </a:p>
          <a:p>
            <a:pPr>
              <a:buNone/>
            </a:pPr>
            <a:r>
              <a:rPr lang="en-GB" sz="1800" b="1" u="sng" dirty="0" smtClean="0"/>
              <a:t>Accounting Hub On-shore Contacts </a:t>
            </a:r>
          </a:p>
          <a:p>
            <a:pPr>
              <a:buFontTx/>
              <a:buChar char="-"/>
            </a:pPr>
            <a:r>
              <a:rPr lang="en-GB" sz="1800" dirty="0" smtClean="0"/>
              <a:t>Stuart Mason (Lead SME)</a:t>
            </a:r>
          </a:p>
          <a:p>
            <a:pPr>
              <a:buFontTx/>
              <a:buChar char="-"/>
            </a:pPr>
            <a:r>
              <a:rPr lang="en-GB" sz="1800" dirty="0" smtClean="0"/>
              <a:t>Jamie Blyth (IT Trainee SME)</a:t>
            </a:r>
          </a:p>
          <a:p>
            <a:pPr>
              <a:buFontTx/>
              <a:buChar char="-"/>
            </a:pPr>
            <a:r>
              <a:rPr lang="en-GB" sz="1800" dirty="0" smtClean="0"/>
              <a:t>Aleksi Vuorihovi (IT Trainee SME)</a:t>
            </a:r>
          </a:p>
          <a:p>
            <a:pPr>
              <a:buFontTx/>
              <a:buChar char="-"/>
            </a:pPr>
            <a:r>
              <a:rPr lang="en-GB" sz="1800" dirty="0" smtClean="0"/>
              <a:t>Shishir Narain(Architect)</a:t>
            </a:r>
          </a:p>
          <a:p>
            <a:pPr>
              <a:buFontTx/>
              <a:buChar char="-"/>
            </a:pPr>
            <a:r>
              <a:rPr lang="en-GB" sz="1800" dirty="0" smtClean="0"/>
              <a:t>Teena </a:t>
            </a:r>
            <a:r>
              <a:rPr lang="en-GB" sz="1800" dirty="0" err="1" smtClean="0"/>
              <a:t>Rodrigues</a:t>
            </a:r>
            <a:r>
              <a:rPr lang="en-GB" sz="1800" dirty="0" smtClean="0"/>
              <a:t> (DSM)</a:t>
            </a:r>
          </a:p>
          <a:p>
            <a:endParaRPr lang="en-GB" dirty="0" smtClean="0"/>
          </a:p>
          <a:p>
            <a:endParaRPr lang="en-GB" dirty="0" smtClean="0"/>
          </a:p>
          <a:p>
            <a:endParaRPr lang="en-GB" dirty="0" smtClean="0"/>
          </a:p>
          <a:p>
            <a:endParaRPr lang="en-GB" dirty="0"/>
          </a:p>
        </p:txBody>
      </p:sp>
    </p:spTree>
  </p:cSld>
  <p:clrMapOvr>
    <a:masterClrMapping/>
  </p:clrMapOvr>
  <p:transition>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GB" sz="8800" dirty="0" smtClean="0"/>
              <a:t>Questions?</a:t>
            </a:r>
            <a:endParaRPr lang="en-GB" sz="8800" dirty="0"/>
          </a:p>
        </p:txBody>
      </p:sp>
    </p:spTree>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400" kern="1200" dirty="0" smtClean="0">
                <a:solidFill>
                  <a:prstClr val="black"/>
                </a:solidFill>
                <a:latin typeface="Calibri"/>
                <a:cs typeface="+mj-cs"/>
              </a:rPr>
              <a:t>What is the Accounting Hub?</a:t>
            </a:r>
            <a:endParaRPr lang="en-GB" dirty="0"/>
          </a:p>
        </p:txBody>
      </p:sp>
      <p:sp>
        <p:nvSpPr>
          <p:cNvPr id="3" name="Content Placeholder 2"/>
          <p:cNvSpPr>
            <a:spLocks noGrp="1"/>
          </p:cNvSpPr>
          <p:nvPr>
            <p:ph idx="1"/>
          </p:nvPr>
        </p:nvSpPr>
        <p:spPr/>
        <p:txBody>
          <a:bodyPr/>
          <a:lstStyle/>
          <a:p>
            <a:r>
              <a:rPr lang="en-GB" dirty="0" smtClean="0"/>
              <a:t>Accounting Hub is one of the 8 Architectural Building Blocks of the Transaction Management Hub (TMH). These also include:</a:t>
            </a:r>
          </a:p>
          <a:p>
            <a:pPr marL="819150" lvl="1" indent="-342900">
              <a:buFont typeface="+mj-lt"/>
              <a:buAutoNum type="arabicPeriod"/>
            </a:pPr>
            <a:r>
              <a:rPr lang="en-GB" dirty="0" smtClean="0"/>
              <a:t>Transaction Bus (or </a:t>
            </a:r>
            <a:r>
              <a:rPr lang="en-GB" dirty="0" err="1" smtClean="0"/>
              <a:t>TxBus</a:t>
            </a:r>
            <a:r>
              <a:rPr lang="en-GB" dirty="0" smtClean="0"/>
              <a:t>) using Financial Transaction Manager (FTM)</a:t>
            </a:r>
          </a:p>
          <a:p>
            <a:pPr marL="819150" lvl="1" indent="-342900">
              <a:buFont typeface="+mj-lt"/>
              <a:buAutoNum type="arabicPeriod"/>
            </a:pPr>
            <a:r>
              <a:rPr lang="en-GB" dirty="0" smtClean="0"/>
              <a:t>TODS – Transaction Operational Data Store</a:t>
            </a:r>
          </a:p>
          <a:p>
            <a:pPr marL="819150" lvl="1" indent="-342900">
              <a:buFont typeface="+mj-lt"/>
              <a:buAutoNum type="arabicPeriod"/>
            </a:pPr>
            <a:r>
              <a:rPr lang="en-GB" dirty="0" smtClean="0"/>
              <a:t>Global Operations</a:t>
            </a:r>
          </a:p>
          <a:p>
            <a:pPr marL="819150" lvl="1" indent="-342900">
              <a:buFont typeface="+mj-lt"/>
              <a:buAutoNum type="arabicPeriod"/>
            </a:pPr>
            <a:r>
              <a:rPr lang="en-GB" sz="2000" b="1" dirty="0" smtClean="0"/>
              <a:t>Accounting Hub</a:t>
            </a:r>
          </a:p>
          <a:p>
            <a:pPr marL="819150" lvl="1" indent="-342900">
              <a:buFont typeface="+mj-lt"/>
              <a:buAutoNum type="arabicPeriod"/>
            </a:pPr>
            <a:r>
              <a:rPr lang="en-GB" dirty="0" smtClean="0"/>
              <a:t>Rules Engine - mapping and transformation of messages through Websphere Transformation Extender (WTX)</a:t>
            </a:r>
          </a:p>
          <a:p>
            <a:pPr marL="819150" lvl="1" indent="-342900">
              <a:buFont typeface="+mj-lt"/>
              <a:buAutoNum type="arabicPeriod"/>
            </a:pPr>
            <a:r>
              <a:rPr lang="en-GB" dirty="0" smtClean="0"/>
              <a:t>BAM – Business Activity Monitoring</a:t>
            </a:r>
          </a:p>
          <a:p>
            <a:pPr marL="819150" lvl="1" indent="-342900">
              <a:buFont typeface="+mj-lt"/>
              <a:buAutoNum type="arabicPeriod"/>
            </a:pPr>
            <a:r>
              <a:rPr lang="en-GB" dirty="0" smtClean="0"/>
              <a:t>Global Reconciliation System</a:t>
            </a:r>
          </a:p>
          <a:p>
            <a:pPr marL="819150" lvl="1" indent="-342900">
              <a:buFont typeface="+mj-lt"/>
              <a:buAutoNum type="arabicPeriod"/>
            </a:pPr>
            <a:r>
              <a:rPr lang="en-GB" dirty="0" smtClean="0"/>
              <a:t>Financial Crime Hub</a:t>
            </a:r>
          </a:p>
          <a:p>
            <a:endParaRPr lang="en-GB" dirty="0"/>
          </a:p>
        </p:txBody>
      </p:sp>
    </p:spTree>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400" kern="1200" dirty="0" smtClean="0">
                <a:solidFill>
                  <a:prstClr val="black"/>
                </a:solidFill>
                <a:latin typeface="Calibri"/>
              </a:rPr>
              <a:t>What is the Accounting Hub?</a:t>
            </a:r>
            <a:endParaRPr lang="en-GB" sz="4400" dirty="0"/>
          </a:p>
        </p:txBody>
      </p:sp>
      <p:sp>
        <p:nvSpPr>
          <p:cNvPr id="3" name="Content Placeholder 2"/>
          <p:cNvSpPr>
            <a:spLocks noGrp="1"/>
          </p:cNvSpPr>
          <p:nvPr>
            <p:ph idx="1"/>
          </p:nvPr>
        </p:nvSpPr>
        <p:spPr/>
        <p:txBody>
          <a:bodyPr/>
          <a:lstStyle/>
          <a:p>
            <a:r>
              <a:rPr lang="en-GB" dirty="0" smtClean="0"/>
              <a:t>Accounting Hub is a payment scheme agnostic single entry point between payment engines to the accounting product platforms for:</a:t>
            </a:r>
          </a:p>
          <a:p>
            <a:pPr lvl="1"/>
            <a:r>
              <a:rPr lang="en-GB" sz="2400" b="1" dirty="0" smtClean="0"/>
              <a:t>Account postings </a:t>
            </a:r>
          </a:p>
          <a:p>
            <a:pPr lvl="1"/>
            <a:r>
              <a:rPr lang="en-GB" sz="2400" b="1" dirty="0" smtClean="0"/>
              <a:t>Informational requests/balance enquiries</a:t>
            </a:r>
          </a:p>
          <a:p>
            <a:pPr lvl="1"/>
            <a:endParaRPr lang="en-GB" dirty="0" smtClean="0"/>
          </a:p>
          <a:p>
            <a:pPr marL="285750" lvl="1" indent="-285750">
              <a:spcBef>
                <a:spcPct val="0"/>
              </a:spcBef>
              <a:spcAft>
                <a:spcPct val="50000"/>
              </a:spcAft>
              <a:buFontTx/>
              <a:buChar char="•"/>
            </a:pPr>
            <a:r>
              <a:rPr lang="en-GB" sz="2400" dirty="0" smtClean="0"/>
              <a:t>Provides an interface between other payment engines and LBG’s product platforms</a:t>
            </a:r>
          </a:p>
          <a:p>
            <a:pPr marL="285750" lvl="1" indent="-285750">
              <a:spcBef>
                <a:spcPct val="0"/>
              </a:spcBef>
              <a:spcAft>
                <a:spcPct val="50000"/>
              </a:spcAft>
              <a:buFontTx/>
              <a:buChar char="•"/>
            </a:pPr>
            <a:r>
              <a:rPr lang="en-GB" sz="2400" dirty="0" smtClean="0"/>
              <a:t>Introduced as part of TBTSOC (CBO) project</a:t>
            </a:r>
          </a:p>
          <a:p>
            <a:pPr marL="285750" lvl="1" indent="-285750">
              <a:spcBef>
                <a:spcPct val="0"/>
              </a:spcBef>
              <a:spcAft>
                <a:spcPct val="50000"/>
              </a:spcAft>
              <a:buFontTx/>
              <a:buChar char="•"/>
            </a:pPr>
            <a:endParaRPr lang="en-GB" sz="2400" dirty="0" smtClean="0"/>
          </a:p>
          <a:p>
            <a:endParaRPr lang="en-GB" dirty="0"/>
          </a:p>
        </p:txBody>
      </p:sp>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400" dirty="0" smtClean="0">
                <a:solidFill>
                  <a:schemeClr val="tx1"/>
                </a:solidFill>
                <a:latin typeface="Calibri" pitchFamily="34" charset="0"/>
              </a:rPr>
              <a:t>Pre –TMH Payments landscape</a:t>
            </a:r>
            <a:endParaRPr lang="en-GB" sz="4400" dirty="0">
              <a:solidFill>
                <a:schemeClr val="tx1"/>
              </a:solidFill>
              <a:latin typeface="Calibri" pitchFamily="34" charset="0"/>
            </a:endParaRPr>
          </a:p>
        </p:txBody>
      </p:sp>
      <p:sp>
        <p:nvSpPr>
          <p:cNvPr id="4" name="Rectangle 3"/>
          <p:cNvSpPr/>
          <p:nvPr/>
        </p:nvSpPr>
        <p:spPr bwMode="auto">
          <a:xfrm>
            <a:off x="874208" y="1628800"/>
            <a:ext cx="3660662" cy="1320775"/>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Arial" charset="0"/>
                <a:ea typeface="ＭＳ Ｐゴシック" pitchFamily="1" charset="-128"/>
              </a:rPr>
              <a:t>Channels (Outbound), e.g.</a:t>
            </a:r>
          </a:p>
        </p:txBody>
      </p:sp>
      <p:sp>
        <p:nvSpPr>
          <p:cNvPr id="5" name="Rectangle 4"/>
          <p:cNvSpPr/>
          <p:nvPr/>
        </p:nvSpPr>
        <p:spPr bwMode="auto">
          <a:xfrm>
            <a:off x="4989004" y="2132856"/>
            <a:ext cx="3398293" cy="818865"/>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Arial" charset="0"/>
                <a:ea typeface="ＭＳ Ｐゴシック" pitchFamily="1" charset="-128"/>
              </a:rPr>
              <a:t>Gateways (Inbound), e.g.</a:t>
            </a:r>
          </a:p>
        </p:txBody>
      </p:sp>
      <p:sp>
        <p:nvSpPr>
          <p:cNvPr id="6" name="Rectangle 5"/>
          <p:cNvSpPr/>
          <p:nvPr/>
        </p:nvSpPr>
        <p:spPr bwMode="auto">
          <a:xfrm>
            <a:off x="2786823" y="2492896"/>
            <a:ext cx="777923" cy="300251"/>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1400" b="1" dirty="0" smtClean="0">
                <a:ea typeface="ＭＳ Ｐゴシック" pitchFamily="1" charset="-128"/>
              </a:rPr>
              <a:t>Galaxy</a:t>
            </a:r>
            <a:endParaRPr kumimoji="0" lang="en-GB" sz="1400" b="1" i="0" u="none" strike="noStrike" cap="none" normalizeH="0" baseline="0" dirty="0" smtClean="0">
              <a:ln>
                <a:noFill/>
              </a:ln>
              <a:solidFill>
                <a:schemeClr val="tx1"/>
              </a:solidFill>
              <a:effectLst/>
              <a:latin typeface="Arial" charset="0"/>
              <a:ea typeface="ＭＳ Ｐゴシック" pitchFamily="1" charset="-128"/>
            </a:endParaRPr>
          </a:p>
        </p:txBody>
      </p:sp>
      <p:sp>
        <p:nvSpPr>
          <p:cNvPr id="7" name="Rectangle 6"/>
          <p:cNvSpPr/>
          <p:nvPr/>
        </p:nvSpPr>
        <p:spPr bwMode="auto">
          <a:xfrm>
            <a:off x="3620852" y="2492896"/>
            <a:ext cx="777923" cy="300251"/>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1400" b="1" dirty="0" smtClean="0">
                <a:ea typeface="ＭＳ Ｐゴシック" pitchFamily="1" charset="-128"/>
              </a:rPr>
              <a:t>SOC</a:t>
            </a:r>
            <a:endParaRPr kumimoji="0" lang="en-GB" sz="1400" b="1" i="0" u="none" strike="noStrike" cap="none" normalizeH="0" baseline="0" dirty="0" smtClean="0">
              <a:ln>
                <a:noFill/>
              </a:ln>
              <a:solidFill>
                <a:schemeClr val="tx1"/>
              </a:solidFill>
              <a:effectLst/>
              <a:latin typeface="Arial" charset="0"/>
              <a:ea typeface="ＭＳ Ｐゴシック" pitchFamily="1" charset="-128"/>
            </a:endParaRPr>
          </a:p>
        </p:txBody>
      </p:sp>
      <p:sp>
        <p:nvSpPr>
          <p:cNvPr id="8" name="Rectangle 7"/>
          <p:cNvSpPr/>
          <p:nvPr/>
        </p:nvSpPr>
        <p:spPr bwMode="auto">
          <a:xfrm>
            <a:off x="1538441" y="2010937"/>
            <a:ext cx="777923" cy="300251"/>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1400" b="1" dirty="0" smtClean="0">
                <a:ea typeface="ＭＳ Ｐゴシック" pitchFamily="1" charset="-128"/>
              </a:rPr>
              <a:t>COL</a:t>
            </a:r>
            <a:endParaRPr kumimoji="0" lang="en-GB" sz="1400" b="1" i="0" u="none" strike="noStrike" cap="none" normalizeH="0" baseline="0" dirty="0" smtClean="0">
              <a:ln>
                <a:noFill/>
              </a:ln>
              <a:solidFill>
                <a:schemeClr val="tx1"/>
              </a:solidFill>
              <a:effectLst/>
              <a:latin typeface="Arial" charset="0"/>
              <a:ea typeface="ＭＳ Ｐゴシック" pitchFamily="1" charset="-128"/>
            </a:endParaRPr>
          </a:p>
        </p:txBody>
      </p:sp>
      <p:sp>
        <p:nvSpPr>
          <p:cNvPr id="9" name="Rectangle 8"/>
          <p:cNvSpPr/>
          <p:nvPr/>
        </p:nvSpPr>
        <p:spPr bwMode="auto">
          <a:xfrm>
            <a:off x="2372471" y="2010937"/>
            <a:ext cx="777923" cy="300251"/>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1400" b="1" dirty="0" err="1" smtClean="0">
                <a:ea typeface="ＭＳ Ｐゴシック" pitchFamily="1" charset="-128"/>
              </a:rPr>
              <a:t>Loli</a:t>
            </a:r>
            <a:endParaRPr kumimoji="0" lang="en-GB" sz="1400" b="1" i="0" u="none" strike="noStrike" cap="none" normalizeH="0" baseline="0" dirty="0" smtClean="0">
              <a:ln>
                <a:noFill/>
              </a:ln>
              <a:solidFill>
                <a:schemeClr val="tx1"/>
              </a:solidFill>
              <a:effectLst/>
              <a:latin typeface="Arial" charset="0"/>
              <a:ea typeface="ＭＳ Ｐゴシック" pitchFamily="1" charset="-128"/>
            </a:endParaRPr>
          </a:p>
        </p:txBody>
      </p:sp>
      <p:sp>
        <p:nvSpPr>
          <p:cNvPr id="10" name="Rectangle 9"/>
          <p:cNvSpPr/>
          <p:nvPr/>
        </p:nvSpPr>
        <p:spPr bwMode="auto">
          <a:xfrm>
            <a:off x="5903405" y="2530916"/>
            <a:ext cx="777923" cy="300251"/>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1400" b="1" dirty="0" err="1" smtClean="0">
                <a:ea typeface="ＭＳ Ｐゴシック" pitchFamily="1" charset="-128"/>
              </a:rPr>
              <a:t>Stelink</a:t>
            </a:r>
            <a:endParaRPr kumimoji="0" lang="en-GB" sz="1400" b="1" i="0" u="none" strike="noStrike" cap="none" normalizeH="0" baseline="0" dirty="0" smtClean="0">
              <a:ln>
                <a:noFill/>
              </a:ln>
              <a:solidFill>
                <a:schemeClr val="tx1"/>
              </a:solidFill>
              <a:effectLst/>
              <a:latin typeface="Arial" charset="0"/>
              <a:ea typeface="ＭＳ Ｐゴシック" pitchFamily="1" charset="-128"/>
            </a:endParaRPr>
          </a:p>
        </p:txBody>
      </p:sp>
      <p:sp>
        <p:nvSpPr>
          <p:cNvPr id="11" name="Rectangle 10"/>
          <p:cNvSpPr/>
          <p:nvPr/>
        </p:nvSpPr>
        <p:spPr bwMode="auto">
          <a:xfrm>
            <a:off x="6737434" y="2530916"/>
            <a:ext cx="777923" cy="300251"/>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1400" b="1" dirty="0" smtClean="0">
                <a:ea typeface="ＭＳ Ｐゴシック" pitchFamily="1" charset="-128"/>
              </a:rPr>
              <a:t>ACI</a:t>
            </a:r>
            <a:endParaRPr kumimoji="0" lang="en-GB" sz="1400" b="1" i="0" u="none" strike="noStrike" cap="none" normalizeH="0" baseline="0" dirty="0" smtClean="0">
              <a:ln>
                <a:noFill/>
              </a:ln>
              <a:solidFill>
                <a:schemeClr val="tx1"/>
              </a:solidFill>
              <a:effectLst/>
              <a:latin typeface="Arial" charset="0"/>
              <a:ea typeface="ＭＳ Ｐゴシック" pitchFamily="1" charset="-128"/>
            </a:endParaRPr>
          </a:p>
        </p:txBody>
      </p:sp>
      <p:cxnSp>
        <p:nvCxnSpPr>
          <p:cNvPr id="13" name="Straight Arrow Connector 12"/>
          <p:cNvCxnSpPr>
            <a:stCxn id="8" idx="2"/>
            <a:endCxn id="28" idx="0"/>
          </p:cNvCxnSpPr>
          <p:nvPr/>
        </p:nvCxnSpPr>
        <p:spPr bwMode="auto">
          <a:xfrm>
            <a:off x="1927403" y="2311188"/>
            <a:ext cx="354219" cy="18170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4" name="Straight Arrow Connector 13"/>
          <p:cNvCxnSpPr>
            <a:stCxn id="9" idx="2"/>
            <a:endCxn id="28" idx="0"/>
          </p:cNvCxnSpPr>
          <p:nvPr/>
        </p:nvCxnSpPr>
        <p:spPr bwMode="auto">
          <a:xfrm flipH="1">
            <a:off x="2281622" y="2311188"/>
            <a:ext cx="479811" cy="18170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5" name="Rectangle 14"/>
          <p:cNvSpPr/>
          <p:nvPr/>
        </p:nvSpPr>
        <p:spPr bwMode="auto">
          <a:xfrm>
            <a:off x="3368824" y="3583064"/>
            <a:ext cx="3168352" cy="891536"/>
          </a:xfrm>
          <a:prstGeom prst="rect">
            <a:avLst/>
          </a:prstGeom>
          <a:solidFill>
            <a:srgbClr val="9FBA9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smtClean="0">
                <a:ln>
                  <a:noFill/>
                </a:ln>
                <a:solidFill>
                  <a:schemeClr val="tx1"/>
                </a:solidFill>
                <a:effectLst/>
                <a:latin typeface="Arial" charset="0"/>
                <a:ea typeface="ＭＳ Ｐゴシック" pitchFamily="1" charset="-128"/>
              </a:rPr>
              <a:t>Payment Engines, e.g.</a:t>
            </a:r>
          </a:p>
        </p:txBody>
      </p:sp>
      <p:sp>
        <p:nvSpPr>
          <p:cNvPr id="16" name="Rectangle 15"/>
          <p:cNvSpPr/>
          <p:nvPr/>
        </p:nvSpPr>
        <p:spPr bwMode="auto">
          <a:xfrm>
            <a:off x="3404828" y="4041069"/>
            <a:ext cx="898816" cy="360040"/>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1050" b="1" dirty="0" smtClean="0">
                <a:ea typeface="ＭＳ Ｐゴシック" pitchFamily="1" charset="-128"/>
              </a:rPr>
              <a:t>LCS (CHAPS)</a:t>
            </a:r>
            <a:endParaRPr kumimoji="0" lang="en-GB" sz="1050" b="1" i="0" u="none" strike="noStrike" cap="none" normalizeH="0" baseline="0" dirty="0" smtClean="0">
              <a:ln>
                <a:noFill/>
              </a:ln>
              <a:solidFill>
                <a:schemeClr val="tx1"/>
              </a:solidFill>
              <a:effectLst/>
              <a:latin typeface="Arial" charset="0"/>
              <a:ea typeface="ＭＳ Ｐゴシック" pitchFamily="1" charset="-128"/>
            </a:endParaRPr>
          </a:p>
        </p:txBody>
      </p:sp>
      <p:sp>
        <p:nvSpPr>
          <p:cNvPr id="17" name="Rectangle 16"/>
          <p:cNvSpPr/>
          <p:nvPr/>
        </p:nvSpPr>
        <p:spPr bwMode="auto">
          <a:xfrm>
            <a:off x="4377536" y="4041068"/>
            <a:ext cx="1077636" cy="360040"/>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1000" b="1" dirty="0" smtClean="0">
                <a:ea typeface="ＭＳ Ｐゴシック" pitchFamily="1" charset="-128"/>
              </a:rPr>
              <a:t>Common (International)</a:t>
            </a:r>
            <a:endParaRPr kumimoji="0" lang="en-GB" sz="1000" b="1" i="0" u="none" strike="noStrike" cap="none" normalizeH="0" baseline="0" dirty="0" smtClean="0">
              <a:ln>
                <a:noFill/>
              </a:ln>
              <a:solidFill>
                <a:schemeClr val="tx1"/>
              </a:solidFill>
              <a:effectLst/>
              <a:latin typeface="Arial" charset="0"/>
              <a:ea typeface="ＭＳ Ｐゴシック" pitchFamily="1" charset="-128"/>
            </a:endParaRPr>
          </a:p>
        </p:txBody>
      </p:sp>
      <p:sp>
        <p:nvSpPr>
          <p:cNvPr id="18" name="Rectangle 17"/>
          <p:cNvSpPr/>
          <p:nvPr/>
        </p:nvSpPr>
        <p:spPr bwMode="auto">
          <a:xfrm>
            <a:off x="5529064" y="4041068"/>
            <a:ext cx="968422" cy="360040"/>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1000" b="1" dirty="0" smtClean="0">
                <a:ea typeface="ＭＳ Ｐゴシック" pitchFamily="1" charset="-128"/>
              </a:rPr>
              <a:t>STP</a:t>
            </a:r>
          </a:p>
          <a:p>
            <a:pPr marL="0" marR="0" indent="0" algn="ctr" defTabSz="914400" rtl="0" eaLnBrk="0" fontAlgn="base" latinLnBrk="0" hangingPunct="0">
              <a:lnSpc>
                <a:spcPct val="100000"/>
              </a:lnSpc>
              <a:spcBef>
                <a:spcPct val="0"/>
              </a:spcBef>
              <a:spcAft>
                <a:spcPct val="0"/>
              </a:spcAft>
              <a:buClrTx/>
              <a:buSzTx/>
              <a:buFontTx/>
              <a:buNone/>
              <a:tabLst/>
            </a:pPr>
            <a:r>
              <a:rPr lang="en-GB" sz="1000" b="1" dirty="0" smtClean="0">
                <a:ea typeface="ＭＳ Ｐゴシック" pitchFamily="1" charset="-128"/>
              </a:rPr>
              <a:t>(FPS, BACS)</a:t>
            </a:r>
          </a:p>
        </p:txBody>
      </p:sp>
      <p:sp>
        <p:nvSpPr>
          <p:cNvPr id="19" name="Rectangle 18"/>
          <p:cNvSpPr/>
          <p:nvPr/>
        </p:nvSpPr>
        <p:spPr bwMode="auto">
          <a:xfrm>
            <a:off x="2733165" y="5398353"/>
            <a:ext cx="3074781" cy="1173269"/>
          </a:xfrm>
          <a:prstGeom prst="rect">
            <a:avLst/>
          </a:prstGeom>
          <a:solidFill>
            <a:srgbClr val="9FBA9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1200" b="1" dirty="0" smtClean="0">
                <a:ea typeface="ＭＳ Ｐゴシック" pitchFamily="1" charset="-128"/>
              </a:rPr>
              <a:t>LBG </a:t>
            </a:r>
            <a:r>
              <a:rPr kumimoji="0" lang="en-GB" sz="1200" b="1" i="0" u="none" strike="noStrike" cap="none" normalizeH="0" baseline="0" dirty="0" smtClean="0">
                <a:ln>
                  <a:noFill/>
                </a:ln>
                <a:solidFill>
                  <a:schemeClr val="tx1"/>
                </a:solidFill>
                <a:effectLst/>
                <a:latin typeface="Arial" charset="0"/>
                <a:ea typeface="ＭＳ Ｐゴシック" pitchFamily="1" charset="-128"/>
              </a:rPr>
              <a:t>Product Platforms</a:t>
            </a:r>
          </a:p>
        </p:txBody>
      </p:sp>
      <p:sp>
        <p:nvSpPr>
          <p:cNvPr id="20" name="Rectangle 19"/>
          <p:cNvSpPr/>
          <p:nvPr/>
        </p:nvSpPr>
        <p:spPr bwMode="auto">
          <a:xfrm>
            <a:off x="2888011" y="5995364"/>
            <a:ext cx="719955" cy="260890"/>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1050" b="1" dirty="0" smtClean="0">
                <a:ea typeface="ＭＳ Ｐゴシック" pitchFamily="1" charset="-128"/>
              </a:rPr>
              <a:t>CBS</a:t>
            </a:r>
            <a:endParaRPr kumimoji="0" lang="en-GB" sz="1050" b="1" i="0" u="none" strike="noStrike" cap="none" normalizeH="0" baseline="0" dirty="0" smtClean="0">
              <a:ln>
                <a:noFill/>
              </a:ln>
              <a:solidFill>
                <a:schemeClr val="tx1"/>
              </a:solidFill>
              <a:effectLst/>
              <a:latin typeface="Arial" charset="0"/>
              <a:ea typeface="ＭＳ Ｐゴシック" pitchFamily="1" charset="-128"/>
            </a:endParaRPr>
          </a:p>
        </p:txBody>
      </p:sp>
      <p:sp>
        <p:nvSpPr>
          <p:cNvPr id="21" name="Rectangle 20"/>
          <p:cNvSpPr/>
          <p:nvPr/>
        </p:nvSpPr>
        <p:spPr bwMode="auto">
          <a:xfrm>
            <a:off x="3894521" y="5985316"/>
            <a:ext cx="719955" cy="260890"/>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1050" b="1" dirty="0" smtClean="0">
                <a:ea typeface="ＭＳ Ｐゴシック" pitchFamily="1" charset="-128"/>
              </a:rPr>
              <a:t>CAP </a:t>
            </a:r>
            <a:r>
              <a:rPr lang="en-GB" sz="800" b="1" dirty="0" smtClean="0">
                <a:ea typeface="ＭＳ Ｐゴシック" pitchFamily="1" charset="-128"/>
              </a:rPr>
              <a:t>(VIA BNS)</a:t>
            </a:r>
            <a:endParaRPr kumimoji="0" lang="en-GB" sz="800" b="1" i="0" u="none" strike="noStrike" cap="none" normalizeH="0" baseline="0" dirty="0" smtClean="0">
              <a:ln>
                <a:noFill/>
              </a:ln>
              <a:solidFill>
                <a:schemeClr val="tx1"/>
              </a:solidFill>
              <a:effectLst/>
              <a:latin typeface="Arial" charset="0"/>
              <a:ea typeface="ＭＳ Ｐゴシック" pitchFamily="1" charset="-128"/>
            </a:endParaRPr>
          </a:p>
        </p:txBody>
      </p:sp>
      <p:sp>
        <p:nvSpPr>
          <p:cNvPr id="22" name="Rectangle 21"/>
          <p:cNvSpPr/>
          <p:nvPr/>
        </p:nvSpPr>
        <p:spPr bwMode="auto">
          <a:xfrm>
            <a:off x="4917722" y="5965219"/>
            <a:ext cx="767553" cy="252029"/>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1000" b="1" dirty="0" smtClean="0">
                <a:ea typeface="ＭＳ Ｐゴシック" pitchFamily="1" charset="-128"/>
              </a:rPr>
              <a:t>Common</a:t>
            </a:r>
            <a:endParaRPr kumimoji="0" lang="en-GB" sz="1000" b="1" i="0" u="none" strike="noStrike" cap="none" normalizeH="0" baseline="0" dirty="0" smtClean="0">
              <a:ln>
                <a:noFill/>
              </a:ln>
              <a:solidFill>
                <a:schemeClr val="tx1"/>
              </a:solidFill>
              <a:effectLst/>
              <a:latin typeface="Arial" charset="0"/>
              <a:ea typeface="ＭＳ Ｐゴシック" pitchFamily="1" charset="-128"/>
            </a:endParaRPr>
          </a:p>
        </p:txBody>
      </p:sp>
      <p:cxnSp>
        <p:nvCxnSpPr>
          <p:cNvPr id="23" name="Straight Arrow Connector 22"/>
          <p:cNvCxnSpPr>
            <a:stCxn id="18" idx="2"/>
            <a:endCxn id="20" idx="0"/>
          </p:cNvCxnSpPr>
          <p:nvPr/>
        </p:nvCxnSpPr>
        <p:spPr bwMode="auto">
          <a:xfrm flipH="1">
            <a:off x="3247989" y="4401108"/>
            <a:ext cx="2765286" cy="159425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4" name="Rectangle 23"/>
          <p:cNvSpPr/>
          <p:nvPr/>
        </p:nvSpPr>
        <p:spPr bwMode="auto">
          <a:xfrm>
            <a:off x="398763" y="5154835"/>
            <a:ext cx="2171877" cy="711516"/>
          </a:xfrm>
          <a:prstGeom prst="rect">
            <a:avLst/>
          </a:prstGeom>
          <a:solidFill>
            <a:srgbClr val="9FBA9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smtClean="0">
                <a:ln>
                  <a:noFill/>
                </a:ln>
                <a:solidFill>
                  <a:schemeClr val="tx1"/>
                </a:solidFill>
                <a:effectLst/>
                <a:latin typeface="Arial" charset="0"/>
                <a:ea typeface="ＭＳ Ｐゴシック" pitchFamily="1" charset="-128"/>
              </a:rPr>
              <a:t>Gateways (Outbound), e.g.</a:t>
            </a:r>
          </a:p>
        </p:txBody>
      </p:sp>
      <p:sp>
        <p:nvSpPr>
          <p:cNvPr id="25" name="Rectangle 24"/>
          <p:cNvSpPr/>
          <p:nvPr/>
        </p:nvSpPr>
        <p:spPr bwMode="auto">
          <a:xfrm>
            <a:off x="552830" y="5523091"/>
            <a:ext cx="719955" cy="260890"/>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1000" b="1" dirty="0" err="1" smtClean="0">
                <a:ea typeface="ＭＳ Ｐゴシック" pitchFamily="1" charset="-128"/>
              </a:rPr>
              <a:t>Stelink</a:t>
            </a:r>
            <a:endParaRPr kumimoji="0" lang="en-GB" sz="1000" b="1" i="0" u="none" strike="noStrike" cap="none" normalizeH="0" baseline="0" dirty="0" smtClean="0">
              <a:ln>
                <a:noFill/>
              </a:ln>
              <a:solidFill>
                <a:schemeClr val="tx1"/>
              </a:solidFill>
              <a:effectLst/>
              <a:latin typeface="Arial" charset="0"/>
              <a:ea typeface="ＭＳ Ｐゴシック" pitchFamily="1" charset="-128"/>
            </a:endParaRPr>
          </a:p>
        </p:txBody>
      </p:sp>
      <p:sp>
        <p:nvSpPr>
          <p:cNvPr id="26" name="Rectangle 25"/>
          <p:cNvSpPr/>
          <p:nvPr/>
        </p:nvSpPr>
        <p:spPr bwMode="auto">
          <a:xfrm>
            <a:off x="1526606" y="5523091"/>
            <a:ext cx="719955" cy="260890"/>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1000" b="1" dirty="0" smtClean="0">
                <a:ea typeface="ＭＳ Ｐゴシック" pitchFamily="1" charset="-128"/>
              </a:rPr>
              <a:t>ACI</a:t>
            </a:r>
            <a:endParaRPr kumimoji="0" lang="en-GB" sz="1000" b="1" i="0" u="none" strike="noStrike" cap="none" normalizeH="0" baseline="0" dirty="0" smtClean="0">
              <a:ln>
                <a:noFill/>
              </a:ln>
              <a:solidFill>
                <a:schemeClr val="tx1"/>
              </a:solidFill>
              <a:effectLst/>
              <a:latin typeface="Arial" charset="0"/>
              <a:ea typeface="ＭＳ Ｐゴシック" pitchFamily="1" charset="-128"/>
            </a:endParaRPr>
          </a:p>
        </p:txBody>
      </p:sp>
      <p:cxnSp>
        <p:nvCxnSpPr>
          <p:cNvPr id="27" name="Straight Arrow Connector 26"/>
          <p:cNvCxnSpPr>
            <a:stCxn id="15" idx="2"/>
            <a:endCxn id="25" idx="0"/>
          </p:cNvCxnSpPr>
          <p:nvPr/>
        </p:nvCxnSpPr>
        <p:spPr bwMode="auto">
          <a:xfrm flipH="1">
            <a:off x="912808" y="4474600"/>
            <a:ext cx="4040192" cy="104849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8" name="Rectangle 27"/>
          <p:cNvSpPr/>
          <p:nvPr/>
        </p:nvSpPr>
        <p:spPr bwMode="auto">
          <a:xfrm>
            <a:off x="1892660" y="2492896"/>
            <a:ext cx="777923" cy="300251"/>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1400" b="1" dirty="0" smtClean="0">
                <a:ea typeface="ＭＳ Ｐゴシック" pitchFamily="1" charset="-128"/>
              </a:rPr>
              <a:t>EBS</a:t>
            </a:r>
            <a:endParaRPr kumimoji="0" lang="en-GB" sz="1400" b="1" i="0" u="none" strike="noStrike" cap="none" normalizeH="0" baseline="0" dirty="0" smtClean="0">
              <a:ln>
                <a:noFill/>
              </a:ln>
              <a:solidFill>
                <a:schemeClr val="tx1"/>
              </a:solidFill>
              <a:effectLst/>
              <a:latin typeface="Arial" charset="0"/>
              <a:ea typeface="ＭＳ Ｐゴシック" pitchFamily="1" charset="-128"/>
            </a:endParaRPr>
          </a:p>
        </p:txBody>
      </p:sp>
      <p:cxnSp>
        <p:nvCxnSpPr>
          <p:cNvPr id="29" name="Straight Arrow Connector 28"/>
          <p:cNvCxnSpPr>
            <a:stCxn id="10" idx="2"/>
            <a:endCxn id="17" idx="0"/>
          </p:cNvCxnSpPr>
          <p:nvPr/>
        </p:nvCxnSpPr>
        <p:spPr bwMode="auto">
          <a:xfrm flipH="1">
            <a:off x="4916354" y="2831167"/>
            <a:ext cx="1376013" cy="120990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0" name="Rectangle 29"/>
          <p:cNvSpPr/>
          <p:nvPr/>
        </p:nvSpPr>
        <p:spPr bwMode="auto">
          <a:xfrm>
            <a:off x="1007569" y="2525077"/>
            <a:ext cx="777923" cy="300251"/>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1400" b="1" dirty="0" smtClean="0">
                <a:ea typeface="ＭＳ Ｐゴシック" pitchFamily="1" charset="-128"/>
              </a:rPr>
              <a:t>CPH</a:t>
            </a:r>
            <a:endParaRPr kumimoji="0" lang="en-GB" sz="1400" b="1" i="0" u="none" strike="noStrike" cap="none" normalizeH="0" baseline="0" dirty="0" smtClean="0">
              <a:ln>
                <a:noFill/>
              </a:ln>
              <a:solidFill>
                <a:schemeClr val="tx1"/>
              </a:solidFill>
              <a:effectLst/>
              <a:latin typeface="Arial" charset="0"/>
              <a:ea typeface="ＭＳ Ｐゴシック" pitchFamily="1" charset="-128"/>
            </a:endParaRPr>
          </a:p>
        </p:txBody>
      </p:sp>
      <p:cxnSp>
        <p:nvCxnSpPr>
          <p:cNvPr id="32" name="Straight Arrow Connector 31"/>
          <p:cNvCxnSpPr>
            <a:stCxn id="16" idx="2"/>
            <a:endCxn id="25" idx="0"/>
          </p:cNvCxnSpPr>
          <p:nvPr/>
        </p:nvCxnSpPr>
        <p:spPr bwMode="auto">
          <a:xfrm flipH="1">
            <a:off x="912808" y="4401109"/>
            <a:ext cx="2941428" cy="112198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8" name="Straight Arrow Connector 37"/>
          <p:cNvCxnSpPr>
            <a:stCxn id="18" idx="2"/>
            <a:endCxn id="26" idx="0"/>
          </p:cNvCxnSpPr>
          <p:nvPr/>
        </p:nvCxnSpPr>
        <p:spPr bwMode="auto">
          <a:xfrm flipH="1">
            <a:off x="1886584" y="4401108"/>
            <a:ext cx="4126691" cy="112198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0" name="Straight Arrow Connector 39"/>
          <p:cNvCxnSpPr>
            <a:stCxn id="18" idx="2"/>
            <a:endCxn id="21" idx="0"/>
          </p:cNvCxnSpPr>
          <p:nvPr/>
        </p:nvCxnSpPr>
        <p:spPr bwMode="auto">
          <a:xfrm flipH="1">
            <a:off x="4254499" y="4401108"/>
            <a:ext cx="1758776" cy="158420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2" name="Straight Arrow Connector 41"/>
          <p:cNvCxnSpPr>
            <a:stCxn id="18" idx="2"/>
            <a:endCxn id="22" idx="0"/>
          </p:cNvCxnSpPr>
          <p:nvPr/>
        </p:nvCxnSpPr>
        <p:spPr bwMode="auto">
          <a:xfrm flipH="1">
            <a:off x="5301499" y="4401108"/>
            <a:ext cx="711776" cy="156411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8" name="Straight Arrow Connector 57"/>
          <p:cNvCxnSpPr>
            <a:stCxn id="11" idx="2"/>
            <a:endCxn id="18" idx="0"/>
          </p:cNvCxnSpPr>
          <p:nvPr/>
        </p:nvCxnSpPr>
        <p:spPr bwMode="auto">
          <a:xfrm flipH="1">
            <a:off x="6013275" y="2831167"/>
            <a:ext cx="1113121" cy="120990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65" name="Straight Arrow Connector 64"/>
          <p:cNvCxnSpPr>
            <a:stCxn id="17" idx="2"/>
            <a:endCxn id="22" idx="0"/>
          </p:cNvCxnSpPr>
          <p:nvPr/>
        </p:nvCxnSpPr>
        <p:spPr bwMode="auto">
          <a:xfrm>
            <a:off x="4916354" y="4401108"/>
            <a:ext cx="385145" cy="156411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2" name="Straight Arrow Connector 11"/>
          <p:cNvCxnSpPr>
            <a:stCxn id="28" idx="2"/>
            <a:endCxn id="18" idx="0"/>
          </p:cNvCxnSpPr>
          <p:nvPr/>
        </p:nvCxnSpPr>
        <p:spPr bwMode="auto">
          <a:xfrm>
            <a:off x="2281622" y="2793147"/>
            <a:ext cx="3731653" cy="124792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74" name="Straight Arrow Connector 73"/>
          <p:cNvCxnSpPr>
            <a:stCxn id="6" idx="2"/>
            <a:endCxn id="17" idx="0"/>
          </p:cNvCxnSpPr>
          <p:nvPr/>
        </p:nvCxnSpPr>
        <p:spPr bwMode="auto">
          <a:xfrm>
            <a:off x="3175785" y="2793147"/>
            <a:ext cx="1740569" cy="124792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76" name="Straight Arrow Connector 75"/>
          <p:cNvCxnSpPr>
            <a:stCxn id="6" idx="2"/>
            <a:endCxn id="18" idx="0"/>
          </p:cNvCxnSpPr>
          <p:nvPr/>
        </p:nvCxnSpPr>
        <p:spPr bwMode="auto">
          <a:xfrm>
            <a:off x="3175785" y="2793147"/>
            <a:ext cx="2837490" cy="124792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78" name="Straight Arrow Connector 77"/>
          <p:cNvCxnSpPr>
            <a:stCxn id="7" idx="2"/>
            <a:endCxn id="18" idx="0"/>
          </p:cNvCxnSpPr>
          <p:nvPr/>
        </p:nvCxnSpPr>
        <p:spPr bwMode="auto">
          <a:xfrm>
            <a:off x="4009814" y="2793147"/>
            <a:ext cx="2003461" cy="124792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80" name="Straight Arrow Connector 79"/>
          <p:cNvCxnSpPr>
            <a:stCxn id="6" idx="2"/>
            <a:endCxn id="16" idx="0"/>
          </p:cNvCxnSpPr>
          <p:nvPr/>
        </p:nvCxnSpPr>
        <p:spPr bwMode="auto">
          <a:xfrm>
            <a:off x="3175785" y="2793147"/>
            <a:ext cx="678451" cy="124792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82" name="Straight Arrow Connector 81"/>
          <p:cNvCxnSpPr>
            <a:stCxn id="7" idx="2"/>
            <a:endCxn id="16" idx="0"/>
          </p:cNvCxnSpPr>
          <p:nvPr/>
        </p:nvCxnSpPr>
        <p:spPr bwMode="auto">
          <a:xfrm flipH="1">
            <a:off x="3854236" y="2793147"/>
            <a:ext cx="155578" cy="124792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85" name="Straight Arrow Connector 84"/>
          <p:cNvCxnSpPr>
            <a:stCxn id="30" idx="2"/>
            <a:endCxn id="16" idx="0"/>
          </p:cNvCxnSpPr>
          <p:nvPr/>
        </p:nvCxnSpPr>
        <p:spPr bwMode="auto">
          <a:xfrm>
            <a:off x="1396531" y="2825328"/>
            <a:ext cx="2457705" cy="121574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87" name="Straight Arrow Connector 86"/>
          <p:cNvCxnSpPr>
            <a:stCxn id="30" idx="2"/>
            <a:endCxn id="17" idx="0"/>
          </p:cNvCxnSpPr>
          <p:nvPr/>
        </p:nvCxnSpPr>
        <p:spPr bwMode="auto">
          <a:xfrm>
            <a:off x="1396531" y="2825328"/>
            <a:ext cx="3519823" cy="121574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89" name="Straight Arrow Connector 88"/>
          <p:cNvCxnSpPr>
            <a:stCxn id="28" idx="2"/>
            <a:endCxn id="16" idx="0"/>
          </p:cNvCxnSpPr>
          <p:nvPr/>
        </p:nvCxnSpPr>
        <p:spPr bwMode="auto">
          <a:xfrm>
            <a:off x="2281622" y="2793147"/>
            <a:ext cx="1572614" cy="124792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92" name="Straight Arrow Connector 91"/>
          <p:cNvCxnSpPr>
            <a:stCxn id="16" idx="2"/>
            <a:endCxn id="20" idx="0"/>
          </p:cNvCxnSpPr>
          <p:nvPr/>
        </p:nvCxnSpPr>
        <p:spPr bwMode="auto">
          <a:xfrm flipH="1">
            <a:off x="3247989" y="4401109"/>
            <a:ext cx="606247" cy="159425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94" name="Straight Arrow Connector 93"/>
          <p:cNvCxnSpPr>
            <a:stCxn id="21" idx="1"/>
            <a:endCxn id="20" idx="3"/>
          </p:cNvCxnSpPr>
          <p:nvPr/>
        </p:nvCxnSpPr>
        <p:spPr bwMode="auto">
          <a:xfrm flipH="1">
            <a:off x="3607966" y="6115761"/>
            <a:ext cx="286555" cy="1004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04" name="Rectangle 103"/>
          <p:cNvSpPr/>
          <p:nvPr/>
        </p:nvSpPr>
        <p:spPr bwMode="auto">
          <a:xfrm>
            <a:off x="5950312" y="5259351"/>
            <a:ext cx="3362835" cy="1173269"/>
          </a:xfrm>
          <a:prstGeom prst="rect">
            <a:avLst/>
          </a:prstGeom>
          <a:solidFill>
            <a:srgbClr val="9FBA9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1200" b="1" dirty="0" smtClean="0">
                <a:ea typeface="ＭＳ Ｐゴシック" pitchFamily="1" charset="-128"/>
              </a:rPr>
              <a:t>h/HBOS </a:t>
            </a:r>
            <a:r>
              <a:rPr kumimoji="0" lang="en-GB" sz="1200" b="1" i="0" u="none" strike="noStrike" cap="none" normalizeH="0" baseline="0" dirty="0" smtClean="0">
                <a:ln>
                  <a:noFill/>
                </a:ln>
                <a:solidFill>
                  <a:schemeClr val="tx1"/>
                </a:solidFill>
                <a:effectLst/>
                <a:latin typeface="Arial" charset="0"/>
                <a:ea typeface="ＭＳ Ｐゴシック" pitchFamily="1" charset="-128"/>
              </a:rPr>
              <a:t>Product Platforms</a:t>
            </a:r>
          </a:p>
        </p:txBody>
      </p:sp>
      <p:cxnSp>
        <p:nvCxnSpPr>
          <p:cNvPr id="106" name="Straight Arrow Connector 105"/>
          <p:cNvCxnSpPr>
            <a:stCxn id="10" idx="2"/>
            <a:endCxn id="16" idx="0"/>
          </p:cNvCxnSpPr>
          <p:nvPr/>
        </p:nvCxnSpPr>
        <p:spPr bwMode="auto">
          <a:xfrm flipH="1">
            <a:off x="3854236" y="2831167"/>
            <a:ext cx="2438131" cy="120990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08" name="Straight Arrow Connector 107"/>
          <p:cNvCxnSpPr>
            <a:stCxn id="17" idx="2"/>
            <a:endCxn id="20" idx="0"/>
          </p:cNvCxnSpPr>
          <p:nvPr/>
        </p:nvCxnSpPr>
        <p:spPr bwMode="auto">
          <a:xfrm flipH="1">
            <a:off x="3247989" y="4401108"/>
            <a:ext cx="1668365" cy="159425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10" name="Rectangle 109"/>
          <p:cNvSpPr/>
          <p:nvPr/>
        </p:nvSpPr>
        <p:spPr bwMode="auto">
          <a:xfrm>
            <a:off x="6014723" y="5655395"/>
            <a:ext cx="719955" cy="260890"/>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1050" b="1" dirty="0" smtClean="0">
                <a:ea typeface="ＭＳ Ｐゴシック" pitchFamily="1" charset="-128"/>
              </a:rPr>
              <a:t>NCA</a:t>
            </a:r>
            <a:endParaRPr kumimoji="0" lang="en-GB" sz="1050" b="1" i="0" u="none" strike="noStrike" cap="none" normalizeH="0" baseline="0" dirty="0" smtClean="0">
              <a:ln>
                <a:noFill/>
              </a:ln>
              <a:solidFill>
                <a:schemeClr val="tx1"/>
              </a:solidFill>
              <a:effectLst/>
              <a:latin typeface="Arial" charset="0"/>
              <a:ea typeface="ＭＳ Ｐゴシック" pitchFamily="1" charset="-128"/>
            </a:endParaRPr>
          </a:p>
        </p:txBody>
      </p:sp>
      <p:sp>
        <p:nvSpPr>
          <p:cNvPr id="111" name="Rectangle 110"/>
          <p:cNvSpPr/>
          <p:nvPr/>
        </p:nvSpPr>
        <p:spPr bwMode="auto">
          <a:xfrm>
            <a:off x="6798496" y="5655394"/>
            <a:ext cx="798058" cy="403761"/>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1050" b="1" dirty="0" smtClean="0">
                <a:ea typeface="ＭＳ Ｐゴシック" pitchFamily="1" charset="-128"/>
              </a:rPr>
              <a:t>IF MIDTIER</a:t>
            </a:r>
            <a:endParaRPr kumimoji="0" lang="en-GB" sz="1050" b="1" i="0" u="none" strike="noStrike" cap="none" normalizeH="0" baseline="0" dirty="0" smtClean="0">
              <a:ln>
                <a:noFill/>
              </a:ln>
              <a:solidFill>
                <a:schemeClr val="tx1"/>
              </a:solidFill>
              <a:effectLst/>
              <a:latin typeface="Arial" charset="0"/>
              <a:ea typeface="ＭＳ Ｐゴシック" pitchFamily="1" charset="-128"/>
            </a:endParaRPr>
          </a:p>
        </p:txBody>
      </p:sp>
      <p:sp>
        <p:nvSpPr>
          <p:cNvPr id="112" name="Rectangle 111"/>
          <p:cNvSpPr/>
          <p:nvPr/>
        </p:nvSpPr>
        <p:spPr bwMode="auto">
          <a:xfrm>
            <a:off x="8508389" y="5626924"/>
            <a:ext cx="719955" cy="260890"/>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1050" b="1" dirty="0" smtClean="0">
                <a:ea typeface="ＭＳ Ｐゴシック" pitchFamily="1" charset="-128"/>
              </a:rPr>
              <a:t>TD01</a:t>
            </a:r>
            <a:endParaRPr kumimoji="0" lang="en-GB" sz="1050" b="1" i="0" u="none" strike="noStrike" cap="none" normalizeH="0" baseline="0" dirty="0" smtClean="0">
              <a:ln>
                <a:noFill/>
              </a:ln>
              <a:solidFill>
                <a:schemeClr val="tx1"/>
              </a:solidFill>
              <a:effectLst/>
              <a:latin typeface="Arial" charset="0"/>
              <a:ea typeface="ＭＳ Ｐゴシック" pitchFamily="1" charset="-128"/>
            </a:endParaRPr>
          </a:p>
        </p:txBody>
      </p:sp>
      <p:sp>
        <p:nvSpPr>
          <p:cNvPr id="113" name="Rectangle 112"/>
          <p:cNvSpPr/>
          <p:nvPr/>
        </p:nvSpPr>
        <p:spPr bwMode="auto">
          <a:xfrm>
            <a:off x="7655954" y="5628600"/>
            <a:ext cx="719955" cy="260890"/>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1050" b="1" dirty="0" smtClean="0">
                <a:ea typeface="ＭＳ Ｐゴシック" pitchFamily="1" charset="-128"/>
              </a:rPr>
              <a:t>WBCS</a:t>
            </a:r>
            <a:endParaRPr kumimoji="0" lang="en-GB" sz="1050" b="1" i="0" u="none" strike="noStrike" cap="none" normalizeH="0" baseline="0" dirty="0" smtClean="0">
              <a:ln>
                <a:noFill/>
              </a:ln>
              <a:solidFill>
                <a:schemeClr val="tx1"/>
              </a:solidFill>
              <a:effectLst/>
              <a:latin typeface="Arial" charset="0"/>
              <a:ea typeface="ＭＳ Ｐゴシック" pitchFamily="1" charset="-128"/>
            </a:endParaRPr>
          </a:p>
        </p:txBody>
      </p:sp>
      <p:cxnSp>
        <p:nvCxnSpPr>
          <p:cNvPr id="129" name="Straight Arrow Connector 128"/>
          <p:cNvCxnSpPr>
            <a:stCxn id="17" idx="2"/>
            <a:endCxn id="113" idx="0"/>
          </p:cNvCxnSpPr>
          <p:nvPr/>
        </p:nvCxnSpPr>
        <p:spPr bwMode="auto">
          <a:xfrm>
            <a:off x="4916354" y="4401108"/>
            <a:ext cx="3099578" cy="122749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31" name="Straight Arrow Connector 130"/>
          <p:cNvCxnSpPr>
            <a:stCxn id="18" idx="2"/>
            <a:endCxn id="113" idx="0"/>
          </p:cNvCxnSpPr>
          <p:nvPr/>
        </p:nvCxnSpPr>
        <p:spPr bwMode="auto">
          <a:xfrm>
            <a:off x="6013275" y="4401108"/>
            <a:ext cx="2002657" cy="122749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33" name="Straight Arrow Connector 132"/>
          <p:cNvCxnSpPr>
            <a:stCxn id="18" idx="2"/>
            <a:endCxn id="110" idx="0"/>
          </p:cNvCxnSpPr>
          <p:nvPr/>
        </p:nvCxnSpPr>
        <p:spPr bwMode="auto">
          <a:xfrm>
            <a:off x="6013275" y="4401108"/>
            <a:ext cx="361426" cy="125428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35" name="Straight Arrow Connector 134"/>
          <p:cNvCxnSpPr>
            <a:stCxn id="18" idx="2"/>
            <a:endCxn id="111" idx="0"/>
          </p:cNvCxnSpPr>
          <p:nvPr/>
        </p:nvCxnSpPr>
        <p:spPr bwMode="auto">
          <a:xfrm>
            <a:off x="6013275" y="4401108"/>
            <a:ext cx="1184250" cy="125428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37" name="Straight Arrow Connector 136"/>
          <p:cNvCxnSpPr>
            <a:stCxn id="18" idx="2"/>
            <a:endCxn id="112" idx="0"/>
          </p:cNvCxnSpPr>
          <p:nvPr/>
        </p:nvCxnSpPr>
        <p:spPr bwMode="auto">
          <a:xfrm>
            <a:off x="6013275" y="4401108"/>
            <a:ext cx="2855092" cy="122581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600" dirty="0" smtClean="0">
                <a:solidFill>
                  <a:schemeClr val="tx1"/>
                </a:solidFill>
                <a:latin typeface="Calibri" pitchFamily="34" charset="0"/>
              </a:rPr>
              <a:t>Future View with TMH -  Payments View</a:t>
            </a:r>
            <a:endParaRPr lang="en-GB" sz="3600" dirty="0">
              <a:solidFill>
                <a:schemeClr val="tx1"/>
              </a:solidFill>
              <a:latin typeface="Calibri" pitchFamily="34" charset="0"/>
            </a:endParaRPr>
          </a:p>
        </p:txBody>
      </p:sp>
      <p:sp>
        <p:nvSpPr>
          <p:cNvPr id="4" name="Rectangle 3"/>
          <p:cNvSpPr/>
          <p:nvPr/>
        </p:nvSpPr>
        <p:spPr bwMode="auto">
          <a:xfrm>
            <a:off x="2546446" y="3655298"/>
            <a:ext cx="4578253" cy="891536"/>
          </a:xfrm>
          <a:prstGeom prst="rect">
            <a:avLst/>
          </a:prstGeom>
          <a:solidFill>
            <a:srgbClr val="FFE59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smtClean="0">
                <a:ln>
                  <a:noFill/>
                </a:ln>
                <a:solidFill>
                  <a:schemeClr val="tx1"/>
                </a:solidFill>
                <a:effectLst/>
                <a:latin typeface="Arial" charset="0"/>
                <a:ea typeface="ＭＳ Ｐゴシック" pitchFamily="1" charset="-128"/>
              </a:rPr>
              <a:t>TMH</a:t>
            </a:r>
          </a:p>
        </p:txBody>
      </p:sp>
      <p:sp>
        <p:nvSpPr>
          <p:cNvPr id="5" name="Rectangle 4"/>
          <p:cNvSpPr/>
          <p:nvPr/>
        </p:nvSpPr>
        <p:spPr bwMode="auto">
          <a:xfrm>
            <a:off x="1820652" y="1628800"/>
            <a:ext cx="3182269" cy="1320775"/>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Arial" charset="0"/>
                <a:ea typeface="ＭＳ Ｐゴシック" pitchFamily="1" charset="-128"/>
              </a:rPr>
              <a:t>Channels, e.g.</a:t>
            </a:r>
          </a:p>
        </p:txBody>
      </p:sp>
      <p:sp>
        <p:nvSpPr>
          <p:cNvPr id="6" name="Rectangle 5"/>
          <p:cNvSpPr/>
          <p:nvPr/>
        </p:nvSpPr>
        <p:spPr bwMode="auto">
          <a:xfrm>
            <a:off x="5457056" y="2132856"/>
            <a:ext cx="3398293" cy="818865"/>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Arial" charset="0"/>
                <a:ea typeface="ＭＳ Ｐゴシック" pitchFamily="1" charset="-128"/>
              </a:rPr>
              <a:t>Gateways (Inbound), e.g.</a:t>
            </a:r>
          </a:p>
        </p:txBody>
      </p:sp>
      <p:sp>
        <p:nvSpPr>
          <p:cNvPr id="7" name="Rectangle 6"/>
          <p:cNvSpPr/>
          <p:nvPr/>
        </p:nvSpPr>
        <p:spPr bwMode="auto">
          <a:xfrm>
            <a:off x="3254875" y="2492896"/>
            <a:ext cx="777923" cy="300251"/>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1400" b="1" dirty="0" smtClean="0">
                <a:ea typeface="ＭＳ Ｐゴシック" pitchFamily="1" charset="-128"/>
              </a:rPr>
              <a:t>Galaxy</a:t>
            </a:r>
            <a:endParaRPr kumimoji="0" lang="en-GB" sz="1400" b="1" i="0" u="none" strike="noStrike" cap="none" normalizeH="0" baseline="0" dirty="0" smtClean="0">
              <a:ln>
                <a:noFill/>
              </a:ln>
              <a:solidFill>
                <a:schemeClr val="tx1"/>
              </a:solidFill>
              <a:effectLst/>
              <a:latin typeface="Arial" charset="0"/>
              <a:ea typeface="ＭＳ Ｐゴシック" pitchFamily="1" charset="-128"/>
            </a:endParaRPr>
          </a:p>
        </p:txBody>
      </p:sp>
      <p:sp>
        <p:nvSpPr>
          <p:cNvPr id="8" name="Rectangle 7"/>
          <p:cNvSpPr/>
          <p:nvPr/>
        </p:nvSpPr>
        <p:spPr bwMode="auto">
          <a:xfrm>
            <a:off x="4088904" y="2492896"/>
            <a:ext cx="777923" cy="300251"/>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1400" b="1" dirty="0" smtClean="0">
                <a:ea typeface="ＭＳ Ｐゴシック" pitchFamily="1" charset="-128"/>
              </a:rPr>
              <a:t>CBO</a:t>
            </a:r>
            <a:endParaRPr kumimoji="0" lang="en-GB" sz="1400" b="1" i="0" u="none" strike="noStrike" cap="none" normalizeH="0" baseline="0" dirty="0" smtClean="0">
              <a:ln>
                <a:noFill/>
              </a:ln>
              <a:solidFill>
                <a:schemeClr val="tx1"/>
              </a:solidFill>
              <a:effectLst/>
              <a:latin typeface="Arial" charset="0"/>
              <a:ea typeface="ＭＳ Ｐゴシック" pitchFamily="1" charset="-128"/>
            </a:endParaRPr>
          </a:p>
        </p:txBody>
      </p:sp>
      <p:sp>
        <p:nvSpPr>
          <p:cNvPr id="9" name="Rectangle 8"/>
          <p:cNvSpPr/>
          <p:nvPr/>
        </p:nvSpPr>
        <p:spPr bwMode="auto">
          <a:xfrm>
            <a:off x="2006493" y="2010937"/>
            <a:ext cx="777923" cy="300251"/>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1400" b="1" dirty="0" smtClean="0">
                <a:ea typeface="ＭＳ Ｐゴシック" pitchFamily="1" charset="-128"/>
              </a:rPr>
              <a:t>COL</a:t>
            </a:r>
            <a:endParaRPr kumimoji="0" lang="en-GB" sz="1400" b="1" i="0" u="none" strike="noStrike" cap="none" normalizeH="0" baseline="0" dirty="0" smtClean="0">
              <a:ln>
                <a:noFill/>
              </a:ln>
              <a:solidFill>
                <a:schemeClr val="tx1"/>
              </a:solidFill>
              <a:effectLst/>
              <a:latin typeface="Arial" charset="0"/>
              <a:ea typeface="ＭＳ Ｐゴシック" pitchFamily="1" charset="-128"/>
            </a:endParaRPr>
          </a:p>
        </p:txBody>
      </p:sp>
      <p:sp>
        <p:nvSpPr>
          <p:cNvPr id="10" name="Rectangle 9"/>
          <p:cNvSpPr/>
          <p:nvPr/>
        </p:nvSpPr>
        <p:spPr bwMode="auto">
          <a:xfrm>
            <a:off x="2840523" y="2010937"/>
            <a:ext cx="777923" cy="300251"/>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1400" b="1" dirty="0" err="1" smtClean="0">
                <a:ea typeface="ＭＳ Ｐゴシック" pitchFamily="1" charset="-128"/>
              </a:rPr>
              <a:t>Loli</a:t>
            </a:r>
            <a:endParaRPr kumimoji="0" lang="en-GB" sz="1400" b="1" i="0" u="none" strike="noStrike" cap="none" normalizeH="0" baseline="0" dirty="0" smtClean="0">
              <a:ln>
                <a:noFill/>
              </a:ln>
              <a:solidFill>
                <a:schemeClr val="tx1"/>
              </a:solidFill>
              <a:effectLst/>
              <a:latin typeface="Arial" charset="0"/>
              <a:ea typeface="ＭＳ Ｐゴシック" pitchFamily="1" charset="-128"/>
            </a:endParaRPr>
          </a:p>
        </p:txBody>
      </p:sp>
      <p:sp>
        <p:nvSpPr>
          <p:cNvPr id="11" name="Rectangle 10"/>
          <p:cNvSpPr/>
          <p:nvPr/>
        </p:nvSpPr>
        <p:spPr bwMode="auto">
          <a:xfrm>
            <a:off x="6371457" y="2530916"/>
            <a:ext cx="777923" cy="300251"/>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1400" b="1" dirty="0" err="1" smtClean="0">
                <a:ea typeface="ＭＳ Ｐゴシック" pitchFamily="1" charset="-128"/>
              </a:rPr>
              <a:t>Stelink</a:t>
            </a:r>
            <a:endParaRPr kumimoji="0" lang="en-GB" sz="1400" b="1" i="0" u="none" strike="noStrike" cap="none" normalizeH="0" baseline="0" dirty="0" smtClean="0">
              <a:ln>
                <a:noFill/>
              </a:ln>
              <a:solidFill>
                <a:schemeClr val="tx1"/>
              </a:solidFill>
              <a:effectLst/>
              <a:latin typeface="Arial" charset="0"/>
              <a:ea typeface="ＭＳ Ｐゴシック" pitchFamily="1" charset="-128"/>
            </a:endParaRPr>
          </a:p>
        </p:txBody>
      </p:sp>
      <p:sp>
        <p:nvSpPr>
          <p:cNvPr id="12" name="Rectangle 11"/>
          <p:cNvSpPr/>
          <p:nvPr/>
        </p:nvSpPr>
        <p:spPr bwMode="auto">
          <a:xfrm>
            <a:off x="7205486" y="2530916"/>
            <a:ext cx="777923" cy="300251"/>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1400" b="1" dirty="0" smtClean="0">
                <a:ea typeface="ＭＳ Ｐゴシック" pitchFamily="1" charset="-128"/>
              </a:rPr>
              <a:t>ACI</a:t>
            </a:r>
            <a:endParaRPr kumimoji="0" lang="en-GB" sz="1400" b="1" i="0" u="none" strike="noStrike" cap="none" normalizeH="0" baseline="0" dirty="0" smtClean="0">
              <a:ln>
                <a:noFill/>
              </a:ln>
              <a:solidFill>
                <a:schemeClr val="tx1"/>
              </a:solidFill>
              <a:effectLst/>
              <a:latin typeface="Arial" charset="0"/>
              <a:ea typeface="ＭＳ Ｐゴシック" pitchFamily="1" charset="-128"/>
            </a:endParaRPr>
          </a:p>
        </p:txBody>
      </p:sp>
      <p:cxnSp>
        <p:nvCxnSpPr>
          <p:cNvPr id="14" name="Straight Arrow Connector 13"/>
          <p:cNvCxnSpPr>
            <a:stCxn id="9" idx="2"/>
            <a:endCxn id="22" idx="0"/>
          </p:cNvCxnSpPr>
          <p:nvPr/>
        </p:nvCxnSpPr>
        <p:spPr bwMode="auto">
          <a:xfrm>
            <a:off x="2395455" y="2311188"/>
            <a:ext cx="354219" cy="18170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5" name="Straight Arrow Connector 14"/>
          <p:cNvCxnSpPr>
            <a:stCxn id="10" idx="2"/>
            <a:endCxn id="22" idx="0"/>
          </p:cNvCxnSpPr>
          <p:nvPr/>
        </p:nvCxnSpPr>
        <p:spPr bwMode="auto">
          <a:xfrm flipH="1">
            <a:off x="2749674" y="2311188"/>
            <a:ext cx="479811" cy="18170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6" name="Rectangle 15"/>
          <p:cNvSpPr/>
          <p:nvPr/>
        </p:nvSpPr>
        <p:spPr bwMode="auto">
          <a:xfrm>
            <a:off x="452500" y="5049180"/>
            <a:ext cx="3168352" cy="891536"/>
          </a:xfrm>
          <a:prstGeom prst="rect">
            <a:avLst/>
          </a:prstGeom>
          <a:solidFill>
            <a:srgbClr val="9FBA9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smtClean="0">
                <a:ln>
                  <a:noFill/>
                </a:ln>
                <a:solidFill>
                  <a:schemeClr val="tx1"/>
                </a:solidFill>
                <a:effectLst/>
                <a:latin typeface="Arial" charset="0"/>
                <a:ea typeface="ＭＳ Ｐゴシック" pitchFamily="1" charset="-128"/>
              </a:rPr>
              <a:t>Payment Engines, e.g.</a:t>
            </a:r>
          </a:p>
        </p:txBody>
      </p:sp>
      <p:sp>
        <p:nvSpPr>
          <p:cNvPr id="17" name="Rectangle 16"/>
          <p:cNvSpPr/>
          <p:nvPr/>
        </p:nvSpPr>
        <p:spPr bwMode="auto">
          <a:xfrm>
            <a:off x="488504" y="5517233"/>
            <a:ext cx="898816" cy="360040"/>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1050" b="1" dirty="0" smtClean="0">
                <a:ea typeface="ＭＳ Ｐゴシック" pitchFamily="1" charset="-128"/>
              </a:rPr>
              <a:t>LCS (CHAPS)</a:t>
            </a:r>
            <a:endParaRPr kumimoji="0" lang="en-GB" sz="1050" b="1" i="0" u="none" strike="noStrike" cap="none" normalizeH="0" baseline="0" dirty="0" smtClean="0">
              <a:ln>
                <a:noFill/>
              </a:ln>
              <a:solidFill>
                <a:schemeClr val="tx1"/>
              </a:solidFill>
              <a:effectLst/>
              <a:latin typeface="Arial" charset="0"/>
              <a:ea typeface="ＭＳ Ｐゴシック" pitchFamily="1" charset="-128"/>
            </a:endParaRPr>
          </a:p>
        </p:txBody>
      </p:sp>
      <p:sp>
        <p:nvSpPr>
          <p:cNvPr id="18" name="Rectangle 17"/>
          <p:cNvSpPr/>
          <p:nvPr/>
        </p:nvSpPr>
        <p:spPr bwMode="auto">
          <a:xfrm>
            <a:off x="1461212" y="5517232"/>
            <a:ext cx="1077636" cy="360040"/>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1000" b="1" dirty="0" smtClean="0">
                <a:ea typeface="ＭＳ Ｐゴシック" pitchFamily="1" charset="-128"/>
              </a:rPr>
              <a:t>GPP</a:t>
            </a:r>
          </a:p>
          <a:p>
            <a:pPr marL="0" marR="0" indent="0" algn="ctr" defTabSz="914400" rtl="0" eaLnBrk="0" fontAlgn="base" latinLnBrk="0" hangingPunct="0">
              <a:lnSpc>
                <a:spcPct val="100000"/>
              </a:lnSpc>
              <a:spcBef>
                <a:spcPct val="0"/>
              </a:spcBef>
              <a:spcAft>
                <a:spcPct val="0"/>
              </a:spcAft>
              <a:buClrTx/>
              <a:buSzTx/>
              <a:buFontTx/>
              <a:buNone/>
              <a:tabLst/>
            </a:pPr>
            <a:r>
              <a:rPr lang="en-GB" sz="1000" b="1" dirty="0" smtClean="0">
                <a:ea typeface="ＭＳ Ｐゴシック" pitchFamily="1" charset="-128"/>
              </a:rPr>
              <a:t>(International)</a:t>
            </a:r>
            <a:endParaRPr kumimoji="0" lang="en-GB" sz="1000" b="1" i="0" u="none" strike="noStrike" cap="none" normalizeH="0" baseline="0" dirty="0" smtClean="0">
              <a:ln>
                <a:noFill/>
              </a:ln>
              <a:solidFill>
                <a:schemeClr val="tx1"/>
              </a:solidFill>
              <a:effectLst/>
              <a:latin typeface="Arial" charset="0"/>
              <a:ea typeface="ＭＳ Ｐゴシック" pitchFamily="1" charset="-128"/>
            </a:endParaRPr>
          </a:p>
        </p:txBody>
      </p:sp>
      <p:sp>
        <p:nvSpPr>
          <p:cNvPr id="19" name="Rectangle 18"/>
          <p:cNvSpPr/>
          <p:nvPr/>
        </p:nvSpPr>
        <p:spPr bwMode="auto">
          <a:xfrm>
            <a:off x="2612740" y="5517232"/>
            <a:ext cx="968422" cy="360040"/>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1000" b="1" dirty="0" smtClean="0">
                <a:ea typeface="ＭＳ Ｐゴシック" pitchFamily="1" charset="-128"/>
              </a:rPr>
              <a:t>STP</a:t>
            </a:r>
          </a:p>
          <a:p>
            <a:pPr marL="0" marR="0" indent="0" algn="ctr" defTabSz="914400" rtl="0" eaLnBrk="0" fontAlgn="base" latinLnBrk="0" hangingPunct="0">
              <a:lnSpc>
                <a:spcPct val="100000"/>
              </a:lnSpc>
              <a:spcBef>
                <a:spcPct val="0"/>
              </a:spcBef>
              <a:spcAft>
                <a:spcPct val="0"/>
              </a:spcAft>
              <a:buClrTx/>
              <a:buSzTx/>
              <a:buFontTx/>
              <a:buNone/>
              <a:tabLst/>
            </a:pPr>
            <a:r>
              <a:rPr lang="en-GB" sz="1000" b="1" dirty="0" smtClean="0">
                <a:ea typeface="ＭＳ Ｐゴシック" pitchFamily="1" charset="-128"/>
              </a:rPr>
              <a:t>(FPS, BACS)</a:t>
            </a:r>
          </a:p>
        </p:txBody>
      </p:sp>
      <p:sp>
        <p:nvSpPr>
          <p:cNvPr id="22" name="Rectangle 21"/>
          <p:cNvSpPr/>
          <p:nvPr/>
        </p:nvSpPr>
        <p:spPr bwMode="auto">
          <a:xfrm>
            <a:off x="2360712" y="2492896"/>
            <a:ext cx="777923" cy="300251"/>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1400" b="1" dirty="0" smtClean="0">
                <a:ea typeface="ＭＳ Ｐゴシック" pitchFamily="1" charset="-128"/>
              </a:rPr>
              <a:t>EBS</a:t>
            </a:r>
            <a:endParaRPr kumimoji="0" lang="en-GB" sz="1400" b="1" i="0" u="none" strike="noStrike" cap="none" normalizeH="0" baseline="0" dirty="0" smtClean="0">
              <a:ln>
                <a:noFill/>
              </a:ln>
              <a:solidFill>
                <a:schemeClr val="tx1"/>
              </a:solidFill>
              <a:effectLst/>
              <a:latin typeface="Arial" charset="0"/>
              <a:ea typeface="ＭＳ Ｐゴシック" pitchFamily="1" charset="-128"/>
            </a:endParaRPr>
          </a:p>
        </p:txBody>
      </p:sp>
      <p:cxnSp>
        <p:nvCxnSpPr>
          <p:cNvPr id="23" name="Straight Arrow Connector 22"/>
          <p:cNvCxnSpPr>
            <a:stCxn id="12" idx="2"/>
            <a:endCxn id="24" idx="0"/>
          </p:cNvCxnSpPr>
          <p:nvPr/>
        </p:nvCxnSpPr>
        <p:spPr bwMode="auto">
          <a:xfrm flipH="1">
            <a:off x="4587178" y="2831167"/>
            <a:ext cx="3007270" cy="114262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4" name="Rectangle 23"/>
          <p:cNvSpPr/>
          <p:nvPr/>
        </p:nvSpPr>
        <p:spPr bwMode="auto">
          <a:xfrm>
            <a:off x="4083122" y="3973790"/>
            <a:ext cx="1008112" cy="36004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1050" b="1" dirty="0" smtClean="0">
                <a:ea typeface="ＭＳ Ｐゴシック" pitchFamily="1" charset="-128"/>
              </a:rPr>
              <a:t>Transaction Bus</a:t>
            </a:r>
            <a:endParaRPr kumimoji="0" lang="en-GB" sz="1050" b="1" i="0" u="none" strike="noStrike" cap="none" normalizeH="0" baseline="0" dirty="0" smtClean="0">
              <a:ln>
                <a:noFill/>
              </a:ln>
              <a:solidFill>
                <a:schemeClr val="tx1"/>
              </a:solidFill>
              <a:effectLst/>
              <a:latin typeface="Arial" charset="0"/>
              <a:ea typeface="ＭＳ Ｐゴシック" pitchFamily="1" charset="-128"/>
            </a:endParaRPr>
          </a:p>
        </p:txBody>
      </p:sp>
      <p:sp>
        <p:nvSpPr>
          <p:cNvPr id="26" name="Rectangle 25"/>
          <p:cNvSpPr/>
          <p:nvPr/>
        </p:nvSpPr>
        <p:spPr bwMode="auto">
          <a:xfrm>
            <a:off x="5952928" y="3973790"/>
            <a:ext cx="1008112" cy="36004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1050" b="1" dirty="0" smtClean="0">
                <a:ea typeface="ＭＳ Ｐゴシック" pitchFamily="1" charset="-128"/>
              </a:rPr>
              <a:t>Accounting Hub</a:t>
            </a:r>
            <a:endParaRPr kumimoji="0" lang="en-GB" sz="1050" b="1" i="0" u="none" strike="noStrike" cap="none" normalizeH="0" baseline="0" dirty="0" smtClean="0">
              <a:ln>
                <a:noFill/>
              </a:ln>
              <a:solidFill>
                <a:schemeClr val="tx1"/>
              </a:solidFill>
              <a:effectLst/>
              <a:latin typeface="Arial" charset="0"/>
              <a:ea typeface="ＭＳ Ｐゴシック" pitchFamily="1" charset="-128"/>
            </a:endParaRPr>
          </a:p>
        </p:txBody>
      </p:sp>
      <p:sp>
        <p:nvSpPr>
          <p:cNvPr id="27" name="Rectangle 26"/>
          <p:cNvSpPr/>
          <p:nvPr/>
        </p:nvSpPr>
        <p:spPr bwMode="auto">
          <a:xfrm>
            <a:off x="2721196" y="3974241"/>
            <a:ext cx="1008112" cy="36004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1050" b="1" dirty="0" smtClean="0">
                <a:ea typeface="ＭＳ Ｐゴシック" pitchFamily="1" charset="-128"/>
              </a:rPr>
              <a:t>TODS (Data Store)</a:t>
            </a:r>
            <a:endParaRPr kumimoji="0" lang="en-GB" sz="1050" b="1" i="0" u="none" strike="noStrike" cap="none" normalizeH="0" baseline="0" dirty="0" smtClean="0">
              <a:ln>
                <a:noFill/>
              </a:ln>
              <a:solidFill>
                <a:schemeClr val="tx1"/>
              </a:solidFill>
              <a:effectLst/>
              <a:latin typeface="Arial" charset="0"/>
              <a:ea typeface="ＭＳ Ｐゴシック" pitchFamily="1" charset="-128"/>
            </a:endParaRPr>
          </a:p>
        </p:txBody>
      </p:sp>
      <p:sp>
        <p:nvSpPr>
          <p:cNvPr id="28" name="Rectangle 27"/>
          <p:cNvSpPr/>
          <p:nvPr/>
        </p:nvSpPr>
        <p:spPr bwMode="auto">
          <a:xfrm>
            <a:off x="6382708" y="5809556"/>
            <a:ext cx="2507348" cy="711516"/>
          </a:xfrm>
          <a:prstGeom prst="rect">
            <a:avLst/>
          </a:prstGeom>
          <a:solidFill>
            <a:srgbClr val="9FBA9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smtClean="0">
                <a:ln>
                  <a:noFill/>
                </a:ln>
                <a:solidFill>
                  <a:schemeClr val="tx1"/>
                </a:solidFill>
                <a:effectLst/>
                <a:latin typeface="Arial" charset="0"/>
                <a:ea typeface="ＭＳ Ｐゴシック" pitchFamily="1" charset="-128"/>
              </a:rPr>
              <a:t>LBG</a:t>
            </a:r>
            <a:r>
              <a:rPr lang="en-GB" sz="1200" b="1" dirty="0" smtClean="0">
                <a:ea typeface="ＭＳ Ｐゴシック" pitchFamily="1" charset="-128"/>
              </a:rPr>
              <a:t> </a:t>
            </a:r>
            <a:r>
              <a:rPr kumimoji="0" lang="en-GB" sz="1200" b="1" i="0" u="none" strike="noStrike" cap="none" normalizeH="0" baseline="0" dirty="0" smtClean="0">
                <a:ln>
                  <a:noFill/>
                </a:ln>
                <a:solidFill>
                  <a:schemeClr val="tx1"/>
                </a:solidFill>
                <a:effectLst/>
                <a:latin typeface="Arial" charset="0"/>
                <a:ea typeface="ＭＳ Ｐゴシック" pitchFamily="1" charset="-128"/>
              </a:rPr>
              <a:t>Product Platforms, e.g.</a:t>
            </a:r>
          </a:p>
        </p:txBody>
      </p:sp>
      <p:sp>
        <p:nvSpPr>
          <p:cNvPr id="29" name="Rectangle 28"/>
          <p:cNvSpPr/>
          <p:nvPr/>
        </p:nvSpPr>
        <p:spPr bwMode="auto">
          <a:xfrm>
            <a:off x="6477264" y="6205600"/>
            <a:ext cx="719955" cy="260890"/>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1050" b="1" dirty="0" smtClean="0">
                <a:ea typeface="ＭＳ Ｐゴシック" pitchFamily="1" charset="-128"/>
              </a:rPr>
              <a:t>CBS</a:t>
            </a:r>
            <a:endParaRPr kumimoji="0" lang="en-GB" sz="1050" b="1" i="0" u="none" strike="noStrike" cap="none" normalizeH="0" baseline="0" dirty="0" smtClean="0">
              <a:ln>
                <a:noFill/>
              </a:ln>
              <a:solidFill>
                <a:schemeClr val="tx1"/>
              </a:solidFill>
              <a:effectLst/>
              <a:latin typeface="Arial" charset="0"/>
              <a:ea typeface="ＭＳ Ｐゴシック" pitchFamily="1" charset="-128"/>
            </a:endParaRPr>
          </a:p>
        </p:txBody>
      </p:sp>
      <p:sp>
        <p:nvSpPr>
          <p:cNvPr id="30" name="Rectangle 29"/>
          <p:cNvSpPr/>
          <p:nvPr/>
        </p:nvSpPr>
        <p:spPr bwMode="auto">
          <a:xfrm>
            <a:off x="7282808" y="6205600"/>
            <a:ext cx="719955" cy="260890"/>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1050" b="1" dirty="0" smtClean="0">
                <a:ea typeface="ＭＳ Ｐゴシック" pitchFamily="1" charset="-128"/>
              </a:rPr>
              <a:t>CAP </a:t>
            </a:r>
            <a:r>
              <a:rPr lang="en-GB" sz="700" b="1" dirty="0" smtClean="0">
                <a:ea typeface="ＭＳ Ｐゴシック" pitchFamily="1" charset="-128"/>
              </a:rPr>
              <a:t>(VIA BNS)</a:t>
            </a:r>
            <a:endParaRPr kumimoji="0" lang="en-GB" sz="700" b="1" i="0" u="none" strike="noStrike" cap="none" normalizeH="0" baseline="0" dirty="0" smtClean="0">
              <a:ln>
                <a:noFill/>
              </a:ln>
              <a:solidFill>
                <a:schemeClr val="tx1"/>
              </a:solidFill>
              <a:effectLst/>
              <a:latin typeface="Arial" charset="0"/>
              <a:ea typeface="ＭＳ Ｐゴシック" pitchFamily="1" charset="-128"/>
            </a:endParaRPr>
          </a:p>
        </p:txBody>
      </p:sp>
      <p:sp>
        <p:nvSpPr>
          <p:cNvPr id="31" name="Rectangle 30"/>
          <p:cNvSpPr/>
          <p:nvPr/>
        </p:nvSpPr>
        <p:spPr bwMode="auto">
          <a:xfrm>
            <a:off x="8074896" y="6205600"/>
            <a:ext cx="767553" cy="252029"/>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1000" b="1" dirty="0" smtClean="0">
                <a:ea typeface="ＭＳ Ｐゴシック" pitchFamily="1" charset="-128"/>
              </a:rPr>
              <a:t>Common</a:t>
            </a:r>
            <a:endParaRPr kumimoji="0" lang="en-GB" sz="1000" b="1" i="0" u="none" strike="noStrike" cap="none" normalizeH="0" baseline="0" dirty="0" smtClean="0">
              <a:ln>
                <a:noFill/>
              </a:ln>
              <a:solidFill>
                <a:schemeClr val="tx1"/>
              </a:solidFill>
              <a:effectLst/>
              <a:latin typeface="Arial" charset="0"/>
              <a:ea typeface="ＭＳ Ｐゴシック" pitchFamily="1" charset="-128"/>
            </a:endParaRPr>
          </a:p>
        </p:txBody>
      </p:sp>
      <p:sp>
        <p:nvSpPr>
          <p:cNvPr id="32" name="Rectangle 31"/>
          <p:cNvSpPr/>
          <p:nvPr/>
        </p:nvSpPr>
        <p:spPr bwMode="auto">
          <a:xfrm>
            <a:off x="3944888" y="5118831"/>
            <a:ext cx="2171877" cy="711516"/>
          </a:xfrm>
          <a:prstGeom prst="rect">
            <a:avLst/>
          </a:prstGeom>
          <a:solidFill>
            <a:srgbClr val="9FBA9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smtClean="0">
                <a:ln>
                  <a:noFill/>
                </a:ln>
                <a:solidFill>
                  <a:schemeClr val="tx1"/>
                </a:solidFill>
                <a:effectLst/>
                <a:latin typeface="Arial" charset="0"/>
                <a:ea typeface="ＭＳ Ｐゴシック" pitchFamily="1" charset="-128"/>
              </a:rPr>
              <a:t>Gateways (Outbound), e.g.</a:t>
            </a:r>
          </a:p>
        </p:txBody>
      </p:sp>
      <p:sp>
        <p:nvSpPr>
          <p:cNvPr id="33" name="Rectangle 32"/>
          <p:cNvSpPr/>
          <p:nvPr/>
        </p:nvSpPr>
        <p:spPr bwMode="auto">
          <a:xfrm>
            <a:off x="4159244" y="5517232"/>
            <a:ext cx="719955" cy="260890"/>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1000" b="1" dirty="0" err="1" smtClean="0">
                <a:ea typeface="ＭＳ Ｐゴシック" pitchFamily="1" charset="-128"/>
              </a:rPr>
              <a:t>Stelink</a:t>
            </a:r>
            <a:endParaRPr kumimoji="0" lang="en-GB" sz="1000" b="1" i="0" u="none" strike="noStrike" cap="none" normalizeH="0" baseline="0" dirty="0" smtClean="0">
              <a:ln>
                <a:noFill/>
              </a:ln>
              <a:solidFill>
                <a:schemeClr val="tx1"/>
              </a:solidFill>
              <a:effectLst/>
              <a:latin typeface="Arial" charset="0"/>
              <a:ea typeface="ＭＳ Ｐゴシック" pitchFamily="1" charset="-128"/>
            </a:endParaRPr>
          </a:p>
        </p:txBody>
      </p:sp>
      <p:sp>
        <p:nvSpPr>
          <p:cNvPr id="34" name="Rectangle 33"/>
          <p:cNvSpPr/>
          <p:nvPr/>
        </p:nvSpPr>
        <p:spPr bwMode="auto">
          <a:xfrm>
            <a:off x="5133020" y="5517232"/>
            <a:ext cx="719955" cy="260890"/>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1000" b="1" dirty="0" smtClean="0">
                <a:ea typeface="ＭＳ Ｐゴシック" pitchFamily="1" charset="-128"/>
              </a:rPr>
              <a:t>ACI</a:t>
            </a:r>
            <a:endParaRPr kumimoji="0" lang="en-GB" sz="1000" b="1" i="0" u="none" strike="noStrike" cap="none" normalizeH="0" baseline="0" dirty="0" smtClean="0">
              <a:ln>
                <a:noFill/>
              </a:ln>
              <a:solidFill>
                <a:schemeClr val="tx1"/>
              </a:solidFill>
              <a:effectLst/>
              <a:latin typeface="Arial" charset="0"/>
              <a:ea typeface="ＭＳ Ｐゴシック" pitchFamily="1" charset="-128"/>
            </a:endParaRPr>
          </a:p>
        </p:txBody>
      </p:sp>
      <p:sp>
        <p:nvSpPr>
          <p:cNvPr id="35" name="TextBox 34"/>
          <p:cNvSpPr txBox="1"/>
          <p:nvPr/>
        </p:nvSpPr>
        <p:spPr>
          <a:xfrm>
            <a:off x="200472" y="3609020"/>
            <a:ext cx="2556284" cy="938719"/>
          </a:xfrm>
          <a:prstGeom prst="rect">
            <a:avLst/>
          </a:prstGeom>
          <a:noFill/>
        </p:spPr>
        <p:txBody>
          <a:bodyPr wrap="square" rtlCol="0">
            <a:spAutoFit/>
          </a:bodyPr>
          <a:lstStyle/>
          <a:p>
            <a:r>
              <a:rPr lang="en-GB" sz="1100" dirty="0" smtClean="0"/>
              <a:t>Additional capabilities</a:t>
            </a:r>
          </a:p>
          <a:p>
            <a:pPr>
              <a:buFont typeface="Arial" pitchFamily="34" charset="0"/>
              <a:buChar char="•"/>
            </a:pPr>
            <a:r>
              <a:rPr lang="en-GB" sz="1100" dirty="0" smtClean="0"/>
              <a:t>Sanctions Checks</a:t>
            </a:r>
          </a:p>
          <a:p>
            <a:pPr>
              <a:buFont typeface="Arial" pitchFamily="34" charset="0"/>
              <a:buChar char="•"/>
            </a:pPr>
            <a:r>
              <a:rPr lang="en-GB" sz="1100" dirty="0" smtClean="0"/>
              <a:t>Anti Money Laundering</a:t>
            </a:r>
          </a:p>
          <a:p>
            <a:pPr>
              <a:buFont typeface="Arial" pitchFamily="34" charset="0"/>
              <a:buChar char="•"/>
            </a:pPr>
            <a:r>
              <a:rPr lang="en-GB" sz="1100" dirty="0" smtClean="0"/>
              <a:t>MI &amp; Reporting</a:t>
            </a:r>
          </a:p>
          <a:p>
            <a:pPr>
              <a:buFont typeface="Arial" pitchFamily="34" charset="0"/>
              <a:buChar char="•"/>
            </a:pPr>
            <a:r>
              <a:rPr lang="en-GB" sz="1100" dirty="0" smtClean="0"/>
              <a:t>Exceptions and Investigations</a:t>
            </a:r>
            <a:endParaRPr lang="en-GB" sz="1100" dirty="0"/>
          </a:p>
        </p:txBody>
      </p:sp>
      <p:cxnSp>
        <p:nvCxnSpPr>
          <p:cNvPr id="36" name="Straight Arrow Connector 35"/>
          <p:cNvCxnSpPr>
            <a:stCxn id="27" idx="1"/>
          </p:cNvCxnSpPr>
          <p:nvPr/>
        </p:nvCxnSpPr>
        <p:spPr bwMode="auto">
          <a:xfrm flipH="1">
            <a:off x="1849348" y="4154261"/>
            <a:ext cx="871848" cy="6773"/>
          </a:xfrm>
          <a:prstGeom prst="straightConnector1">
            <a:avLst/>
          </a:prstGeom>
          <a:solidFill>
            <a:schemeClr val="accent1"/>
          </a:solidFill>
          <a:ln w="9525" cap="flat" cmpd="sng" algn="ctr">
            <a:solidFill>
              <a:schemeClr val="tx1"/>
            </a:solidFill>
            <a:prstDash val="solid"/>
            <a:round/>
            <a:headEnd type="arrow" w="med" len="med"/>
            <a:tailEnd type="arrow" w="med" len="med"/>
          </a:ln>
          <a:effectLst/>
        </p:spPr>
      </p:cxnSp>
      <p:cxnSp>
        <p:nvCxnSpPr>
          <p:cNvPr id="41" name="Straight Arrow Connector 40"/>
          <p:cNvCxnSpPr>
            <a:stCxn id="24" idx="3"/>
            <a:endCxn id="26" idx="1"/>
          </p:cNvCxnSpPr>
          <p:nvPr/>
        </p:nvCxnSpPr>
        <p:spPr bwMode="auto">
          <a:xfrm>
            <a:off x="5091234" y="4153810"/>
            <a:ext cx="861694"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4" name="Straight Arrow Connector 53"/>
          <p:cNvCxnSpPr>
            <a:stCxn id="24" idx="2"/>
            <a:endCxn id="19" idx="0"/>
          </p:cNvCxnSpPr>
          <p:nvPr/>
        </p:nvCxnSpPr>
        <p:spPr bwMode="auto">
          <a:xfrm flipH="1">
            <a:off x="3096951" y="4333830"/>
            <a:ext cx="1490227" cy="1183402"/>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56" name="Straight Arrow Connector 55"/>
          <p:cNvCxnSpPr>
            <a:stCxn id="26" idx="2"/>
            <a:endCxn id="31" idx="0"/>
          </p:cNvCxnSpPr>
          <p:nvPr/>
        </p:nvCxnSpPr>
        <p:spPr bwMode="auto">
          <a:xfrm>
            <a:off x="6456984" y="4333830"/>
            <a:ext cx="2001689" cy="1871770"/>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58" name="Straight Arrow Connector 57"/>
          <p:cNvCxnSpPr>
            <a:stCxn id="26" idx="2"/>
            <a:endCxn id="29" idx="0"/>
          </p:cNvCxnSpPr>
          <p:nvPr/>
        </p:nvCxnSpPr>
        <p:spPr bwMode="auto">
          <a:xfrm>
            <a:off x="6456984" y="4333830"/>
            <a:ext cx="380258" cy="1871770"/>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63" name="Straight Arrow Connector 62"/>
          <p:cNvCxnSpPr>
            <a:stCxn id="18" idx="0"/>
            <a:endCxn id="24" idx="2"/>
          </p:cNvCxnSpPr>
          <p:nvPr/>
        </p:nvCxnSpPr>
        <p:spPr bwMode="auto">
          <a:xfrm flipV="1">
            <a:off x="2000030" y="4333830"/>
            <a:ext cx="2587148" cy="1183402"/>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65" name="Straight Arrow Connector 64"/>
          <p:cNvCxnSpPr>
            <a:stCxn id="17" idx="0"/>
            <a:endCxn id="24" idx="2"/>
          </p:cNvCxnSpPr>
          <p:nvPr/>
        </p:nvCxnSpPr>
        <p:spPr bwMode="auto">
          <a:xfrm flipV="1">
            <a:off x="937912" y="4333830"/>
            <a:ext cx="3649266" cy="1183403"/>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67" name="Straight Arrow Connector 66"/>
          <p:cNvCxnSpPr>
            <a:stCxn id="24" idx="1"/>
            <a:endCxn id="27" idx="3"/>
          </p:cNvCxnSpPr>
          <p:nvPr/>
        </p:nvCxnSpPr>
        <p:spPr bwMode="auto">
          <a:xfrm flipH="1">
            <a:off x="3729308" y="4153810"/>
            <a:ext cx="353814" cy="451"/>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78" name="Straight Arrow Connector 77"/>
          <p:cNvCxnSpPr>
            <a:stCxn id="11" idx="2"/>
            <a:endCxn id="24" idx="0"/>
          </p:cNvCxnSpPr>
          <p:nvPr/>
        </p:nvCxnSpPr>
        <p:spPr bwMode="auto">
          <a:xfrm flipH="1">
            <a:off x="4587178" y="2831167"/>
            <a:ext cx="2173241" cy="114262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1" name="Straight Arrow Connector 20"/>
          <p:cNvCxnSpPr>
            <a:stCxn id="24" idx="2"/>
            <a:endCxn id="33" idx="0"/>
          </p:cNvCxnSpPr>
          <p:nvPr/>
        </p:nvCxnSpPr>
        <p:spPr bwMode="auto">
          <a:xfrm flipH="1">
            <a:off x="4519222" y="4333830"/>
            <a:ext cx="67956" cy="118340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81" name="Straight Arrow Connector 80"/>
          <p:cNvCxnSpPr>
            <a:stCxn id="24" idx="2"/>
            <a:endCxn id="34" idx="0"/>
          </p:cNvCxnSpPr>
          <p:nvPr/>
        </p:nvCxnSpPr>
        <p:spPr bwMode="auto">
          <a:xfrm>
            <a:off x="4587178" y="4333830"/>
            <a:ext cx="905820" cy="118340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83" name="Rectangle 82"/>
          <p:cNvSpPr/>
          <p:nvPr/>
        </p:nvSpPr>
        <p:spPr bwMode="auto">
          <a:xfrm>
            <a:off x="7955016" y="3113069"/>
            <a:ext cx="1519184" cy="2198670"/>
          </a:xfrm>
          <a:prstGeom prst="rect">
            <a:avLst/>
          </a:prstGeom>
          <a:solidFill>
            <a:srgbClr val="9FBA9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1200" b="1" dirty="0" smtClean="0">
                <a:ea typeface="ＭＳ Ｐゴシック" pitchFamily="1" charset="-128"/>
              </a:rPr>
              <a:t>h/HBOS </a:t>
            </a:r>
            <a:r>
              <a:rPr kumimoji="0" lang="en-GB" sz="1200" b="1" i="0" u="none" strike="noStrike" cap="none" normalizeH="0" baseline="0" dirty="0" smtClean="0">
                <a:ln>
                  <a:noFill/>
                </a:ln>
                <a:solidFill>
                  <a:schemeClr val="tx1"/>
                </a:solidFill>
                <a:effectLst/>
                <a:latin typeface="Arial" charset="0"/>
                <a:ea typeface="ＭＳ Ｐゴシック" pitchFamily="1" charset="-128"/>
              </a:rPr>
              <a:t>Product Platforms</a:t>
            </a:r>
          </a:p>
        </p:txBody>
      </p:sp>
      <p:sp>
        <p:nvSpPr>
          <p:cNvPr id="84" name="Rectangle 83"/>
          <p:cNvSpPr/>
          <p:nvPr/>
        </p:nvSpPr>
        <p:spPr bwMode="auto">
          <a:xfrm>
            <a:off x="8224909" y="3586902"/>
            <a:ext cx="696674" cy="281983"/>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1050" b="1" dirty="0" smtClean="0">
                <a:ea typeface="ＭＳ Ｐゴシック" pitchFamily="1" charset="-128"/>
              </a:rPr>
              <a:t>NCA</a:t>
            </a:r>
            <a:endParaRPr kumimoji="0" lang="en-GB" sz="1050" b="1" i="0" u="none" strike="noStrike" cap="none" normalizeH="0" baseline="0" dirty="0" smtClean="0">
              <a:ln>
                <a:noFill/>
              </a:ln>
              <a:solidFill>
                <a:schemeClr val="tx1"/>
              </a:solidFill>
              <a:effectLst/>
              <a:latin typeface="Arial" charset="0"/>
              <a:ea typeface="ＭＳ Ｐゴシック" pitchFamily="1" charset="-128"/>
            </a:endParaRPr>
          </a:p>
        </p:txBody>
      </p:sp>
      <p:sp>
        <p:nvSpPr>
          <p:cNvPr id="85" name="Rectangle 84"/>
          <p:cNvSpPr/>
          <p:nvPr/>
        </p:nvSpPr>
        <p:spPr bwMode="auto">
          <a:xfrm>
            <a:off x="8248394" y="3895126"/>
            <a:ext cx="772251" cy="436404"/>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1050" b="1" dirty="0" smtClean="0">
                <a:ea typeface="ＭＳ Ｐゴシック" pitchFamily="1" charset="-128"/>
              </a:rPr>
              <a:t>IF MIDTIER</a:t>
            </a:r>
            <a:endParaRPr kumimoji="0" lang="en-GB" sz="1050" b="1" i="0" u="none" strike="noStrike" cap="none" normalizeH="0" baseline="0" dirty="0" smtClean="0">
              <a:ln>
                <a:noFill/>
              </a:ln>
              <a:solidFill>
                <a:schemeClr val="tx1"/>
              </a:solidFill>
              <a:effectLst/>
              <a:latin typeface="Arial" charset="0"/>
              <a:ea typeface="ＭＳ Ｐゴシック" pitchFamily="1" charset="-128"/>
            </a:endParaRPr>
          </a:p>
        </p:txBody>
      </p:sp>
      <p:sp>
        <p:nvSpPr>
          <p:cNvPr id="86" name="Rectangle 85"/>
          <p:cNvSpPr/>
          <p:nvPr/>
        </p:nvSpPr>
        <p:spPr bwMode="auto">
          <a:xfrm>
            <a:off x="8273325" y="4781055"/>
            <a:ext cx="696674" cy="281983"/>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1050" b="1" dirty="0" smtClean="0">
                <a:ea typeface="ＭＳ Ｐゴシック" pitchFamily="1" charset="-128"/>
              </a:rPr>
              <a:t>TD01</a:t>
            </a:r>
            <a:endParaRPr kumimoji="0" lang="en-GB" sz="1050" b="1" i="0" u="none" strike="noStrike" cap="none" normalizeH="0" baseline="0" dirty="0" smtClean="0">
              <a:ln>
                <a:noFill/>
              </a:ln>
              <a:solidFill>
                <a:schemeClr val="tx1"/>
              </a:solidFill>
              <a:effectLst/>
              <a:latin typeface="Arial" charset="0"/>
              <a:ea typeface="ＭＳ Ｐゴシック" pitchFamily="1" charset="-128"/>
            </a:endParaRPr>
          </a:p>
        </p:txBody>
      </p:sp>
      <p:sp>
        <p:nvSpPr>
          <p:cNvPr id="87" name="Rectangle 86"/>
          <p:cNvSpPr/>
          <p:nvPr/>
        </p:nvSpPr>
        <p:spPr bwMode="auto">
          <a:xfrm>
            <a:off x="8273646" y="4423136"/>
            <a:ext cx="696674" cy="281983"/>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1050" b="1" dirty="0" smtClean="0">
                <a:ea typeface="ＭＳ Ｐゴシック" pitchFamily="1" charset="-128"/>
              </a:rPr>
              <a:t>WBCS</a:t>
            </a:r>
            <a:endParaRPr kumimoji="0" lang="en-GB" sz="1050" b="1" i="0" u="none" strike="noStrike" cap="none" normalizeH="0" baseline="0" dirty="0" smtClean="0">
              <a:ln>
                <a:noFill/>
              </a:ln>
              <a:solidFill>
                <a:schemeClr val="tx1"/>
              </a:solidFill>
              <a:effectLst/>
              <a:latin typeface="Arial" charset="0"/>
              <a:ea typeface="ＭＳ Ｐゴシック" pitchFamily="1" charset="-128"/>
            </a:endParaRPr>
          </a:p>
        </p:txBody>
      </p:sp>
      <p:cxnSp>
        <p:nvCxnSpPr>
          <p:cNvPr id="121" name="Straight Arrow Connector 120"/>
          <p:cNvCxnSpPr>
            <a:stCxn id="26" idx="3"/>
            <a:endCxn id="84" idx="1"/>
          </p:cNvCxnSpPr>
          <p:nvPr/>
        </p:nvCxnSpPr>
        <p:spPr bwMode="auto">
          <a:xfrm flipV="1">
            <a:off x="6961040" y="3727894"/>
            <a:ext cx="1263869" cy="425916"/>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123" name="Straight Arrow Connector 122"/>
          <p:cNvCxnSpPr>
            <a:stCxn id="26" idx="3"/>
            <a:endCxn id="85" idx="1"/>
          </p:cNvCxnSpPr>
          <p:nvPr/>
        </p:nvCxnSpPr>
        <p:spPr bwMode="auto">
          <a:xfrm flipV="1">
            <a:off x="6961040" y="4113328"/>
            <a:ext cx="1287354" cy="40482"/>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124" name="Straight Arrow Connector 123"/>
          <p:cNvCxnSpPr>
            <a:stCxn id="26" idx="3"/>
            <a:endCxn id="87" idx="1"/>
          </p:cNvCxnSpPr>
          <p:nvPr/>
        </p:nvCxnSpPr>
        <p:spPr bwMode="auto">
          <a:xfrm>
            <a:off x="6961040" y="4153810"/>
            <a:ext cx="1312606" cy="410318"/>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125" name="Straight Arrow Connector 124"/>
          <p:cNvCxnSpPr>
            <a:stCxn id="26" idx="3"/>
            <a:endCxn id="86" idx="1"/>
          </p:cNvCxnSpPr>
          <p:nvPr/>
        </p:nvCxnSpPr>
        <p:spPr bwMode="auto">
          <a:xfrm>
            <a:off x="6961040" y="4153810"/>
            <a:ext cx="1312285" cy="768237"/>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131" name="Straight Arrow Connector 130"/>
          <p:cNvCxnSpPr>
            <a:stCxn id="22" idx="2"/>
            <a:endCxn id="24" idx="0"/>
          </p:cNvCxnSpPr>
          <p:nvPr/>
        </p:nvCxnSpPr>
        <p:spPr bwMode="auto">
          <a:xfrm>
            <a:off x="2749674" y="2793147"/>
            <a:ext cx="1837504" cy="1180643"/>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133" name="Straight Arrow Connector 132"/>
          <p:cNvCxnSpPr>
            <a:stCxn id="7" idx="2"/>
            <a:endCxn id="24" idx="0"/>
          </p:cNvCxnSpPr>
          <p:nvPr/>
        </p:nvCxnSpPr>
        <p:spPr bwMode="auto">
          <a:xfrm>
            <a:off x="3643837" y="2793147"/>
            <a:ext cx="943341" cy="1180643"/>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135" name="Straight Arrow Connector 134"/>
          <p:cNvCxnSpPr>
            <a:endCxn id="24" idx="0"/>
          </p:cNvCxnSpPr>
          <p:nvPr/>
        </p:nvCxnSpPr>
        <p:spPr bwMode="auto">
          <a:xfrm>
            <a:off x="4479533" y="2825393"/>
            <a:ext cx="107645" cy="1148397"/>
          </a:xfrm>
          <a:prstGeom prst="straightConnector1">
            <a:avLst/>
          </a:prstGeom>
          <a:solidFill>
            <a:schemeClr val="accent1"/>
          </a:solidFill>
          <a:ln w="9525" cap="flat" cmpd="sng" algn="ctr">
            <a:solidFill>
              <a:schemeClr val="tx1"/>
            </a:solidFill>
            <a:prstDash val="solid"/>
            <a:round/>
            <a:headEnd type="arrow"/>
            <a:tailEnd type="arrow"/>
          </a:ln>
          <a:effectLst/>
        </p:spPr>
      </p:cxnSp>
      <p:sp>
        <p:nvSpPr>
          <p:cNvPr id="75" name="TextBox 74"/>
          <p:cNvSpPr txBox="1"/>
          <p:nvPr/>
        </p:nvSpPr>
        <p:spPr>
          <a:xfrm>
            <a:off x="5054600" y="4216400"/>
            <a:ext cx="1054100" cy="369332"/>
          </a:xfrm>
          <a:prstGeom prst="rect">
            <a:avLst/>
          </a:prstGeom>
          <a:noFill/>
        </p:spPr>
        <p:txBody>
          <a:bodyPr wrap="square" rtlCol="0">
            <a:spAutoFit/>
          </a:bodyPr>
          <a:lstStyle/>
          <a:p>
            <a:r>
              <a:rPr lang="en-GB" dirty="0" smtClean="0"/>
              <a:t>Enquiries and postings</a:t>
            </a:r>
          </a:p>
        </p:txBody>
      </p:sp>
      <p:cxnSp>
        <p:nvCxnSpPr>
          <p:cNvPr id="76" name="Straight Arrow Connector 75"/>
          <p:cNvCxnSpPr>
            <a:stCxn id="26" idx="2"/>
            <a:endCxn id="30" idx="0"/>
          </p:cNvCxnSpPr>
          <p:nvPr/>
        </p:nvCxnSpPr>
        <p:spPr bwMode="auto">
          <a:xfrm>
            <a:off x="6456984" y="4333830"/>
            <a:ext cx="1185802" cy="1871770"/>
          </a:xfrm>
          <a:prstGeom prst="straightConnector1">
            <a:avLst/>
          </a:prstGeom>
          <a:solidFill>
            <a:schemeClr val="accent1"/>
          </a:solidFill>
          <a:ln w="9525" cap="flat" cmpd="sng" algn="ctr">
            <a:solidFill>
              <a:schemeClr val="tx1"/>
            </a:solidFill>
            <a:prstDash val="solid"/>
            <a:round/>
            <a:headEnd type="arrow"/>
            <a:tailEnd type="arrow"/>
          </a:ln>
          <a:effectLst/>
        </p:spPr>
      </p:cxnSp>
    </p:spTree>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400" dirty="0" smtClean="0">
                <a:solidFill>
                  <a:schemeClr val="tx1"/>
                </a:solidFill>
                <a:latin typeface="Calibri" pitchFamily="34" charset="0"/>
              </a:rPr>
              <a:t>Accounting Hub Benefits</a:t>
            </a:r>
            <a:br>
              <a:rPr lang="en-GB" sz="4400" dirty="0" smtClean="0">
                <a:solidFill>
                  <a:schemeClr val="tx1"/>
                </a:solidFill>
                <a:latin typeface="Calibri" pitchFamily="34" charset="0"/>
              </a:rPr>
            </a:br>
            <a:endParaRPr lang="en-GB" sz="4400" dirty="0">
              <a:solidFill>
                <a:schemeClr val="tx1"/>
              </a:solidFill>
              <a:latin typeface="Calibri" pitchFamily="34" charset="0"/>
            </a:endParaRPr>
          </a:p>
        </p:txBody>
      </p:sp>
      <p:sp>
        <p:nvSpPr>
          <p:cNvPr id="3" name="Content Placeholder 2"/>
          <p:cNvSpPr>
            <a:spLocks noGrp="1"/>
          </p:cNvSpPr>
          <p:nvPr>
            <p:ph idx="1"/>
          </p:nvPr>
        </p:nvSpPr>
        <p:spPr/>
        <p:txBody>
          <a:bodyPr/>
          <a:lstStyle/>
          <a:p>
            <a:pPr marL="723900" lvl="1" indent="-266700">
              <a:buClr>
                <a:schemeClr val="accent6"/>
              </a:buClr>
              <a:buFont typeface="Wingdings" pitchFamily="2" charset="2"/>
              <a:buChar char="§"/>
              <a:defRPr/>
            </a:pPr>
            <a:r>
              <a:rPr lang="en-GB" dirty="0" smtClean="0"/>
              <a:t>Decouples the accounting knowledge from the Payments Engines.  </a:t>
            </a:r>
          </a:p>
          <a:p>
            <a:pPr marL="1181100" lvl="2" indent="-266700">
              <a:buClr>
                <a:schemeClr val="accent6"/>
              </a:buClr>
              <a:buFont typeface="Wingdings" pitchFamily="2" charset="2"/>
              <a:buChar char="§"/>
              <a:defRPr/>
            </a:pPr>
            <a:r>
              <a:rPr lang="en-GB" dirty="0" smtClean="0"/>
              <a:t>This </a:t>
            </a:r>
            <a:r>
              <a:rPr lang="en-GB" u="sng" dirty="0" smtClean="0"/>
              <a:t>simplifies the landscape by centralising responsibility </a:t>
            </a:r>
            <a:r>
              <a:rPr lang="en-GB" dirty="0" smtClean="0"/>
              <a:t>and allowing payment engines to focus on payments orchestration without the complexities of product platform specifics. </a:t>
            </a:r>
          </a:p>
          <a:p>
            <a:pPr marL="723900" lvl="1" indent="-266700">
              <a:buClr>
                <a:schemeClr val="accent6"/>
              </a:buClr>
              <a:buFont typeface="Wingdings" pitchFamily="2" charset="2"/>
              <a:buChar char="§"/>
              <a:defRPr/>
            </a:pPr>
            <a:r>
              <a:rPr lang="en-GB" dirty="0" smtClean="0"/>
              <a:t>Reducing complexity on Payment engines. </a:t>
            </a:r>
          </a:p>
          <a:p>
            <a:pPr marL="1181100" lvl="2" indent="-266700">
              <a:buClr>
                <a:schemeClr val="accent6"/>
              </a:buClr>
              <a:buFont typeface="Wingdings" pitchFamily="2" charset="2"/>
              <a:buChar char="§"/>
              <a:defRPr/>
            </a:pPr>
            <a:r>
              <a:rPr lang="en-GB" dirty="0" smtClean="0"/>
              <a:t>Reduction of Reference data footprint on the Payments Engines</a:t>
            </a:r>
          </a:p>
          <a:p>
            <a:pPr marL="1181100" lvl="2" indent="-266700">
              <a:buClr>
                <a:schemeClr val="accent6"/>
              </a:buClr>
              <a:buFont typeface="Wingdings" pitchFamily="2" charset="2"/>
              <a:buChar char="§"/>
              <a:defRPr/>
            </a:pPr>
            <a:r>
              <a:rPr lang="en-GB" dirty="0" smtClean="0"/>
              <a:t>Reduced number of product platform interfaces </a:t>
            </a:r>
          </a:p>
          <a:p>
            <a:pPr marL="723900" lvl="1" indent="-266700">
              <a:buClr>
                <a:schemeClr val="accent6"/>
              </a:buClr>
              <a:buFont typeface="Wingdings" pitchFamily="2" charset="2"/>
              <a:buChar char="§"/>
              <a:defRPr/>
            </a:pPr>
            <a:r>
              <a:rPr lang="en-GB" dirty="0" smtClean="0"/>
              <a:t>Accounts can be migrated between product platforms without any changes required to the payments engines.</a:t>
            </a:r>
          </a:p>
          <a:p>
            <a:pPr marL="723900" lvl="1" indent="-266700">
              <a:buClr>
                <a:schemeClr val="accent6"/>
              </a:buClr>
              <a:buFont typeface="Wingdings" pitchFamily="2" charset="2"/>
              <a:buChar char="§"/>
              <a:defRPr/>
            </a:pPr>
            <a:r>
              <a:rPr lang="en-GB" dirty="0" smtClean="0"/>
              <a:t>Standardise the accounting models and settlement processes. Consolidation of all postings reduces overhead to introduce changes</a:t>
            </a:r>
          </a:p>
          <a:p>
            <a:pPr marL="723900" lvl="2" indent="-266700">
              <a:buClr>
                <a:schemeClr val="accent6"/>
              </a:buClr>
              <a:buFont typeface="Wingdings" pitchFamily="2" charset="2"/>
              <a:buChar char="§"/>
              <a:defRPr/>
            </a:pPr>
            <a:r>
              <a:rPr lang="en-GB" dirty="0" smtClean="0"/>
              <a:t>Reduced time-to-market for product and product platforms changes.     </a:t>
            </a:r>
          </a:p>
          <a:p>
            <a:endParaRPr lang="en-GB" sz="3200" dirty="0"/>
          </a:p>
        </p:txBody>
      </p:sp>
    </p:spTree>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tx1"/>
                </a:solidFill>
              </a:rPr>
              <a:t>Current Processing </a:t>
            </a:r>
            <a:endParaRPr lang="en-GB" dirty="0">
              <a:solidFill>
                <a:schemeClr val="tx1"/>
              </a:solidFill>
            </a:endParaRPr>
          </a:p>
        </p:txBody>
      </p:sp>
      <p:sp>
        <p:nvSpPr>
          <p:cNvPr id="3" name="Content Placeholder 2"/>
          <p:cNvSpPr>
            <a:spLocks noGrp="1"/>
          </p:cNvSpPr>
          <p:nvPr>
            <p:ph idx="1"/>
          </p:nvPr>
        </p:nvSpPr>
        <p:spPr/>
        <p:txBody>
          <a:bodyPr/>
          <a:lstStyle/>
          <a:p>
            <a:r>
              <a:rPr lang="en-GB" b="1" dirty="0" smtClean="0"/>
              <a:t>CBO </a:t>
            </a:r>
            <a:r>
              <a:rPr lang="en-GB" dirty="0" smtClean="0"/>
              <a:t>– account enquiries and postings from the channel. Currently very low volumes as the channel is in pilot phase.</a:t>
            </a:r>
          </a:p>
          <a:p>
            <a:r>
              <a:rPr lang="en-GB" b="1" dirty="0" smtClean="0"/>
              <a:t>Inbound CHAPS credits </a:t>
            </a:r>
            <a:r>
              <a:rPr lang="en-GB" dirty="0" smtClean="0"/>
              <a:t>-  introduced as part of TS1 (Oct 2015) where all inbound CHAPS postings will be routed through the Accounting Hub and posted to the product platforms (only </a:t>
            </a:r>
            <a:r>
              <a:rPr lang="en-GB" dirty="0" err="1" smtClean="0"/>
              <a:t>rCBS</a:t>
            </a:r>
            <a:r>
              <a:rPr lang="en-GB" dirty="0" smtClean="0"/>
              <a:t> currently)</a:t>
            </a:r>
          </a:p>
          <a:p>
            <a:r>
              <a:rPr lang="en-GB" b="1" dirty="0" smtClean="0"/>
              <a:t>Interest Posting Service </a:t>
            </a:r>
            <a:r>
              <a:rPr lang="en-GB" dirty="0" smtClean="0"/>
              <a:t>-  credit postings liquidity accounts in CBS.	</a:t>
            </a:r>
            <a:endParaRPr lang="en-GB" dirty="0"/>
          </a:p>
        </p:txBody>
      </p:sp>
    </p:spTree>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400" dirty="0" smtClean="0">
                <a:solidFill>
                  <a:schemeClr val="tx1"/>
                </a:solidFill>
                <a:latin typeface="Calibri" pitchFamily="34" charset="0"/>
              </a:rPr>
              <a:t>Accounting Hub Services</a:t>
            </a:r>
            <a:br>
              <a:rPr lang="en-GB" sz="4400" dirty="0" smtClean="0">
                <a:solidFill>
                  <a:schemeClr val="tx1"/>
                </a:solidFill>
                <a:latin typeface="Calibri" pitchFamily="34" charset="0"/>
              </a:rPr>
            </a:br>
            <a:endParaRPr lang="en-GB" sz="4400" dirty="0">
              <a:solidFill>
                <a:schemeClr val="tx1"/>
              </a:solidFill>
              <a:latin typeface="Calibri" pitchFamily="34" charset="0"/>
            </a:endParaRPr>
          </a:p>
        </p:txBody>
      </p:sp>
      <p:sp>
        <p:nvSpPr>
          <p:cNvPr id="3" name="Content Placeholder 2"/>
          <p:cNvSpPr>
            <a:spLocks noGrp="1"/>
          </p:cNvSpPr>
          <p:nvPr>
            <p:ph idx="1"/>
          </p:nvPr>
        </p:nvSpPr>
        <p:spPr>
          <a:xfrm>
            <a:off x="347663" y="1333500"/>
            <a:ext cx="8007350" cy="5295900"/>
          </a:xfrm>
        </p:spPr>
        <p:txBody>
          <a:bodyPr/>
          <a:lstStyle/>
          <a:p>
            <a:r>
              <a:rPr lang="en-GB" sz="1800" b="1" dirty="0" smtClean="0"/>
              <a:t>Interest Posting Service (IPS) – TBT Liquidity</a:t>
            </a:r>
          </a:p>
          <a:p>
            <a:pPr lvl="1"/>
            <a:r>
              <a:rPr lang="en-GB" sz="1400" dirty="0" smtClean="0"/>
              <a:t>Interest batch file is sent to FTM which is then </a:t>
            </a:r>
            <a:r>
              <a:rPr lang="en-GB" sz="1400" dirty="0" err="1" smtClean="0"/>
              <a:t>debulked</a:t>
            </a:r>
            <a:r>
              <a:rPr lang="en-GB" sz="1400" dirty="0" smtClean="0"/>
              <a:t>.  FTM sends interest posting requests through Accounting Hub and posts to </a:t>
            </a:r>
            <a:r>
              <a:rPr lang="en-GB" sz="1400" dirty="0" err="1" smtClean="0"/>
              <a:t>rCBS</a:t>
            </a:r>
            <a:r>
              <a:rPr lang="en-GB" sz="1400" dirty="0" smtClean="0"/>
              <a:t>. This is sent to Accounting Hub at the following times:</a:t>
            </a:r>
          </a:p>
          <a:p>
            <a:pPr lvl="1"/>
            <a:r>
              <a:rPr lang="en-GB" sz="1400" dirty="0" smtClean="0"/>
              <a:t>02:00 hrs on Tues, Wed, Thurs, Fri and Sat</a:t>
            </a:r>
          </a:p>
          <a:p>
            <a:pPr lvl="1"/>
            <a:r>
              <a:rPr lang="en-GB" sz="1400" dirty="0" smtClean="0"/>
              <a:t>18:00 hrs on Sat and Sun</a:t>
            </a:r>
          </a:p>
          <a:p>
            <a:pPr lvl="1"/>
            <a:endParaRPr lang="en-GB" sz="1400" dirty="0" smtClean="0"/>
          </a:p>
          <a:p>
            <a:r>
              <a:rPr lang="en-GB" sz="1800" b="1" dirty="0" smtClean="0"/>
              <a:t>Account Information Service (AIS) – TMH Release 4 – TBTSOC release</a:t>
            </a:r>
          </a:p>
          <a:p>
            <a:pPr lvl="1"/>
            <a:r>
              <a:rPr lang="en-GB" sz="1400" dirty="0" smtClean="0"/>
              <a:t>Account Enquiries</a:t>
            </a:r>
          </a:p>
          <a:p>
            <a:pPr lvl="1"/>
            <a:r>
              <a:rPr lang="en-GB" sz="1400" dirty="0" smtClean="0"/>
              <a:t>Balance requests </a:t>
            </a:r>
          </a:p>
          <a:p>
            <a:pPr lvl="2"/>
            <a:r>
              <a:rPr lang="en-GB" sz="1400" i="1" dirty="0" smtClean="0">
                <a:solidFill>
                  <a:schemeClr val="accent1"/>
                </a:solidFill>
              </a:rPr>
              <a:t>To </a:t>
            </a:r>
            <a:r>
              <a:rPr lang="en-GB" sz="1400" i="1" dirty="0" err="1" smtClean="0">
                <a:solidFill>
                  <a:schemeClr val="accent1"/>
                </a:solidFill>
              </a:rPr>
              <a:t>rCBS</a:t>
            </a:r>
            <a:r>
              <a:rPr lang="en-GB" sz="1400" i="1" dirty="0" smtClean="0">
                <a:solidFill>
                  <a:schemeClr val="accent1"/>
                </a:solidFill>
              </a:rPr>
              <a:t> for IAT, BACS, FPS from CBO channel</a:t>
            </a:r>
          </a:p>
          <a:p>
            <a:pPr lvl="2"/>
            <a:r>
              <a:rPr lang="en-GB" sz="1400" i="1" dirty="0" smtClean="0">
                <a:solidFill>
                  <a:schemeClr val="accent1"/>
                </a:solidFill>
              </a:rPr>
              <a:t>Common System for Currency Accounts and Registration</a:t>
            </a:r>
          </a:p>
          <a:p>
            <a:pPr lvl="2"/>
            <a:endParaRPr lang="en-GB" sz="1400" dirty="0" smtClean="0"/>
          </a:p>
          <a:p>
            <a:r>
              <a:rPr lang="en-GB" sz="1800" dirty="0" smtClean="0"/>
              <a:t> </a:t>
            </a:r>
            <a:r>
              <a:rPr lang="en-GB" sz="1800" b="1" dirty="0" smtClean="0"/>
              <a:t>Account Posting Service(APS) - TMH Release 4 – TBTSOC release</a:t>
            </a:r>
          </a:p>
          <a:p>
            <a:pPr lvl="1"/>
            <a:r>
              <a:rPr lang="en-GB" sz="1400" dirty="0" smtClean="0"/>
              <a:t>Credit and debit postings to accounts in </a:t>
            </a:r>
            <a:r>
              <a:rPr lang="en-GB" sz="1400" dirty="0" err="1" smtClean="0"/>
              <a:t>rCBS</a:t>
            </a:r>
            <a:r>
              <a:rPr lang="en-GB" sz="1400" dirty="0" smtClean="0"/>
              <a:t> for IAT payments in CBO</a:t>
            </a:r>
          </a:p>
          <a:p>
            <a:pPr lvl="1"/>
            <a:r>
              <a:rPr lang="en-GB" sz="1400" dirty="0" smtClean="0"/>
              <a:t>Chaps Intra-account postings from LCS</a:t>
            </a:r>
          </a:p>
          <a:p>
            <a:pPr lvl="1"/>
            <a:r>
              <a:rPr lang="en-GB" sz="1400" dirty="0" smtClean="0"/>
              <a:t>International postings from URBIS – TS2 – May 2016</a:t>
            </a:r>
          </a:p>
          <a:p>
            <a:pPr lvl="1"/>
            <a:r>
              <a:rPr lang="en-GB" sz="1400" dirty="0" smtClean="0"/>
              <a:t>FCM Cheque clearings postings – March 2017</a:t>
            </a:r>
          </a:p>
          <a:p>
            <a:pPr lvl="1">
              <a:buNone/>
            </a:pPr>
            <a:endParaRPr lang="en-GB" sz="1600" dirty="0" smtClean="0"/>
          </a:p>
          <a:p>
            <a:pPr lvl="2"/>
            <a:endParaRPr lang="en-GB" dirty="0" smtClean="0"/>
          </a:p>
          <a:p>
            <a:pPr lvl="1"/>
            <a:endParaRPr lang="en-GB" dirty="0" smtClean="0"/>
          </a:p>
          <a:p>
            <a:pPr lvl="1"/>
            <a:endParaRPr lang="en-GB" dirty="0" smtClean="0"/>
          </a:p>
          <a:p>
            <a:pPr>
              <a:buNone/>
            </a:pPr>
            <a:endParaRPr lang="en-GB" dirty="0" smtClean="0"/>
          </a:p>
          <a:p>
            <a:pPr>
              <a:buNone/>
            </a:pPr>
            <a:r>
              <a:rPr lang="en-GB" dirty="0" smtClean="0"/>
              <a:t>	</a:t>
            </a:r>
            <a:endParaRPr lang="en-GB" dirty="0"/>
          </a:p>
        </p:txBody>
      </p:sp>
    </p:spTree>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400" dirty="0" smtClean="0">
                <a:solidFill>
                  <a:schemeClr val="tx1"/>
                </a:solidFill>
                <a:latin typeface="Calibri" pitchFamily="34" charset="0"/>
              </a:rPr>
              <a:t>OCIS</a:t>
            </a:r>
            <a:endParaRPr lang="en-GB" sz="4400" dirty="0">
              <a:solidFill>
                <a:schemeClr val="tx1"/>
              </a:solidFill>
              <a:latin typeface="Calibri" pitchFamily="34" charset="0"/>
            </a:endParaRPr>
          </a:p>
        </p:txBody>
      </p:sp>
      <p:sp>
        <p:nvSpPr>
          <p:cNvPr id="3" name="Content Placeholder 2"/>
          <p:cNvSpPr>
            <a:spLocks noGrp="1"/>
          </p:cNvSpPr>
          <p:nvPr>
            <p:ph idx="1"/>
          </p:nvPr>
        </p:nvSpPr>
        <p:spPr/>
        <p:txBody>
          <a:bodyPr/>
          <a:lstStyle/>
          <a:p>
            <a:pPr marL="285750" lvl="1" indent="-285750">
              <a:spcBef>
                <a:spcPct val="0"/>
              </a:spcBef>
              <a:spcAft>
                <a:spcPct val="50000"/>
              </a:spcAft>
              <a:buFontTx/>
              <a:buChar char="•"/>
            </a:pPr>
            <a:r>
              <a:rPr lang="en-GB" sz="2400" b="1" dirty="0" smtClean="0"/>
              <a:t>OCIS</a:t>
            </a:r>
            <a:r>
              <a:rPr lang="en-GB" sz="2400" dirty="0" smtClean="0"/>
              <a:t> (Online Customer Information Service) </a:t>
            </a:r>
          </a:p>
          <a:p>
            <a:pPr marL="285750" lvl="1" indent="-285750">
              <a:spcBef>
                <a:spcPct val="0"/>
              </a:spcBef>
              <a:spcAft>
                <a:spcPct val="50000"/>
              </a:spcAft>
              <a:buFontTx/>
              <a:buChar char="•"/>
            </a:pPr>
            <a:r>
              <a:rPr lang="en-GB" sz="2400" b="1" dirty="0" smtClean="0"/>
              <a:t>Called from as part of the Interest Posting service ONLY.</a:t>
            </a:r>
          </a:p>
          <a:p>
            <a:pPr marL="285750" lvl="1" indent="-285750">
              <a:spcBef>
                <a:spcPct val="0"/>
              </a:spcBef>
              <a:spcAft>
                <a:spcPct val="50000"/>
              </a:spcAft>
              <a:buFontTx/>
              <a:buChar char="•"/>
            </a:pPr>
            <a:r>
              <a:rPr lang="en-GB" sz="2400" b="1" dirty="0" smtClean="0"/>
              <a:t>Now called by AMD as part of First Resilience release for AIS and APS.</a:t>
            </a:r>
          </a:p>
          <a:p>
            <a:pPr marL="482600" lvl="2" indent="-285750">
              <a:spcBef>
                <a:spcPct val="0"/>
              </a:spcBef>
              <a:spcAft>
                <a:spcPct val="50000"/>
              </a:spcAft>
            </a:pPr>
            <a:r>
              <a:rPr lang="en-GB" dirty="0" smtClean="0"/>
              <a:t>LBG’s primary customer system</a:t>
            </a:r>
          </a:p>
          <a:p>
            <a:pPr marL="482600" lvl="2" indent="-285750">
              <a:spcBef>
                <a:spcPct val="0"/>
              </a:spcBef>
              <a:spcAft>
                <a:spcPct val="50000"/>
              </a:spcAft>
            </a:pPr>
            <a:r>
              <a:rPr lang="en-GB" dirty="0" smtClean="0"/>
              <a:t>Tells Accounting Hub what product platform the customer account is on</a:t>
            </a:r>
          </a:p>
          <a:p>
            <a:pPr marL="482600" lvl="2" indent="-285750">
              <a:spcBef>
                <a:spcPct val="0"/>
              </a:spcBef>
              <a:spcAft>
                <a:spcPct val="50000"/>
              </a:spcAft>
            </a:pPr>
            <a:r>
              <a:rPr lang="en-GB" dirty="0" smtClean="0"/>
              <a:t>Capability to retrieve customer address</a:t>
            </a:r>
          </a:p>
          <a:p>
            <a:pPr marL="482600" lvl="2" indent="-285750">
              <a:spcBef>
                <a:spcPct val="0"/>
              </a:spcBef>
              <a:spcAft>
                <a:spcPct val="50000"/>
              </a:spcAft>
            </a:pPr>
            <a:r>
              <a:rPr lang="en-GB" dirty="0" smtClean="0"/>
              <a:t>Accounting Hub connects to OCIS over a HTTP call as a SOAPXML message</a:t>
            </a:r>
          </a:p>
          <a:p>
            <a:pPr marL="482600" lvl="2" indent="-285750">
              <a:spcBef>
                <a:spcPct val="0"/>
              </a:spcBef>
              <a:spcAft>
                <a:spcPct val="50000"/>
              </a:spcAft>
            </a:pPr>
            <a:endParaRPr lang="en-GB" dirty="0" smtClean="0"/>
          </a:p>
          <a:p>
            <a:pPr marL="482600" lvl="2" indent="-285750">
              <a:spcBef>
                <a:spcPct val="0"/>
              </a:spcBef>
              <a:spcAft>
                <a:spcPct val="50000"/>
              </a:spcAft>
              <a:buNone/>
            </a:pPr>
            <a:endParaRPr lang="en-GB" dirty="0" smtClean="0"/>
          </a:p>
          <a:p>
            <a:pPr marL="482600" lvl="2" indent="-285750">
              <a:spcBef>
                <a:spcPct val="0"/>
              </a:spcBef>
              <a:spcAft>
                <a:spcPct val="50000"/>
              </a:spcAft>
            </a:pPr>
            <a:endParaRPr lang="en-GB" dirty="0" smtClean="0"/>
          </a:p>
          <a:p>
            <a:pPr marL="482600" lvl="2" indent="-285750">
              <a:spcBef>
                <a:spcPct val="0"/>
              </a:spcBef>
              <a:spcAft>
                <a:spcPct val="50000"/>
              </a:spcAft>
            </a:pPr>
            <a:endParaRPr lang="en-GB" dirty="0" smtClean="0"/>
          </a:p>
          <a:p>
            <a:pPr marL="482600" lvl="2" indent="-285750">
              <a:spcBef>
                <a:spcPct val="0"/>
              </a:spcBef>
              <a:spcAft>
                <a:spcPct val="50000"/>
              </a:spcAft>
            </a:pPr>
            <a:endParaRPr lang="en-GB" dirty="0" smtClean="0"/>
          </a:p>
          <a:p>
            <a:pPr marL="482600" lvl="2" indent="-285750">
              <a:spcBef>
                <a:spcPct val="0"/>
              </a:spcBef>
              <a:spcAft>
                <a:spcPct val="50000"/>
              </a:spcAft>
            </a:pPr>
            <a:endParaRPr lang="en-GB" dirty="0" smtClean="0"/>
          </a:p>
          <a:p>
            <a:endParaRPr lang="en-GB" dirty="0" smtClean="0"/>
          </a:p>
        </p:txBody>
      </p:sp>
    </p:spTree>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Career and Line Management Mappings">
  <a:themeElements>
    <a:clrScheme name="Blank Presentation 14">
      <a:dk1>
        <a:srgbClr val="000000"/>
      </a:dk1>
      <a:lt1>
        <a:srgbClr val="FFFFFF"/>
      </a:lt1>
      <a:dk2>
        <a:srgbClr val="000000"/>
      </a:dk2>
      <a:lt2>
        <a:srgbClr val="808080"/>
      </a:lt2>
      <a:accent1>
        <a:srgbClr val="00723F"/>
      </a:accent1>
      <a:accent2>
        <a:srgbClr val="5BAC35"/>
      </a:accent2>
      <a:accent3>
        <a:srgbClr val="FFFFFF"/>
      </a:accent3>
      <a:accent4>
        <a:srgbClr val="000000"/>
      </a:accent4>
      <a:accent5>
        <a:srgbClr val="AABCAF"/>
      </a:accent5>
      <a:accent6>
        <a:srgbClr val="529B2F"/>
      </a:accent6>
      <a:hlink>
        <a:srgbClr val="009999"/>
      </a:hlink>
      <a:folHlink>
        <a:srgbClr val="99CC00"/>
      </a:folHlink>
    </a:clrScheme>
    <a:fontScheme name="Blank Presentation">
      <a:majorFont>
        <a:latin typeface="Arial"/>
        <a:ea typeface="ＭＳ Ｐゴシック"/>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ea typeface="ＭＳ Ｐゴシック" pitchFamily="1"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ea typeface="ＭＳ Ｐゴシック" pitchFamily="1"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Presentation 13">
        <a:dk1>
          <a:srgbClr val="000000"/>
        </a:dk1>
        <a:lt1>
          <a:srgbClr val="FFFFFF"/>
        </a:lt1>
        <a:dk2>
          <a:srgbClr val="000000"/>
        </a:dk2>
        <a:lt2>
          <a:srgbClr val="808080"/>
        </a:lt2>
        <a:accent1>
          <a:srgbClr val="00723F"/>
        </a:accent1>
        <a:accent2>
          <a:srgbClr val="333399"/>
        </a:accent2>
        <a:accent3>
          <a:srgbClr val="FFFFFF"/>
        </a:accent3>
        <a:accent4>
          <a:srgbClr val="000000"/>
        </a:accent4>
        <a:accent5>
          <a:srgbClr val="AABCA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14">
        <a:dk1>
          <a:srgbClr val="000000"/>
        </a:dk1>
        <a:lt1>
          <a:srgbClr val="FFFFFF"/>
        </a:lt1>
        <a:dk2>
          <a:srgbClr val="000000"/>
        </a:dk2>
        <a:lt2>
          <a:srgbClr val="808080"/>
        </a:lt2>
        <a:accent1>
          <a:srgbClr val="00723F"/>
        </a:accent1>
        <a:accent2>
          <a:srgbClr val="5BAC35"/>
        </a:accent2>
        <a:accent3>
          <a:srgbClr val="FFFFFF"/>
        </a:accent3>
        <a:accent4>
          <a:srgbClr val="000000"/>
        </a:accent4>
        <a:accent5>
          <a:srgbClr val="AABCAF"/>
        </a:accent5>
        <a:accent6>
          <a:srgbClr val="529B2F"/>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409E1604DF0AB428FAFBD09F39DB587" ma:contentTypeVersion="3" ma:contentTypeDescription="Create a new document." ma:contentTypeScope="" ma:versionID="1a9602eaf44226ab0dd951c539b3f061">
  <xsd:schema xmlns:xsd="http://www.w3.org/2001/XMLSchema" xmlns:p="http://schemas.microsoft.com/office/2006/metadata/properties" xmlns:ns2="3395a4df-3b57-44f6-9899-6a58f7fbf3c1" xmlns:ns3="http://schemas.microsoft.com/sharepoint/v3/fields" targetNamespace="http://schemas.microsoft.com/office/2006/metadata/properties" ma:root="true" ma:fieldsID="b82fa5c3c5f59c76372c49c8d79cc53c" ns2:_="" ns3:_="">
    <xsd:import namespace="3395a4df-3b57-44f6-9899-6a58f7fbf3c1"/>
    <xsd:import namespace="http://schemas.microsoft.com/sharepoint/v3/fields"/>
    <xsd:element name="properties">
      <xsd:complexType>
        <xsd:sequence>
          <xsd:element name="documentManagement">
            <xsd:complexType>
              <xsd:all>
                <xsd:element ref="ns2:Project_Stream" minOccurs="0"/>
                <xsd:element ref="ns2:Confidentiality"/>
                <xsd:element ref="ns3:_Status" minOccurs="0"/>
              </xsd:all>
            </xsd:complexType>
          </xsd:element>
        </xsd:sequence>
      </xsd:complexType>
    </xsd:element>
  </xsd:schema>
  <xsd:schema xmlns:xsd="http://www.w3.org/2001/XMLSchema" xmlns:dms="http://schemas.microsoft.com/office/2006/documentManagement/types" targetNamespace="3395a4df-3b57-44f6-9899-6a58f7fbf3c1" elementFormDefault="qualified">
    <xsd:import namespace="http://schemas.microsoft.com/office/2006/documentManagement/types"/>
    <xsd:element name="Project_Stream" ma:index="8" nillable="true" ma:displayName="Project_Stream" ma:list="{2081d983-1f3d-495e-8fd9-77dc14174e38}" ma:internalName="Project_Stream" ma:showField="Title">
      <xsd:simpleType>
        <xsd:restriction base="dms:Lookup"/>
      </xsd:simpleType>
    </xsd:element>
    <xsd:element name="Confidentiality" ma:index="9" ma:displayName="Confidentiality" ma:description="This TeamSpace site is not encrypted and as such should not be used to store data or information which is classified as Highly Confidential (link to the definition). The storage of Highly Confidential content in an environment without encryption will lead to disciplinary action being taken against the registered Data Owner and the colleague responsible for publishing that content.&#10;&#10;To view definitions for Public, Internal and Confidential, please refer to the HELP link in the top right of the page." ma:format="RadioButtons" ma:internalName="Confidentiality">
      <xsd:simpleType>
        <xsd:restriction base="dms:Choice">
          <xsd:enumeration value="Public"/>
          <xsd:enumeration value="Internal"/>
          <xsd:enumeration value="Confidential"/>
        </xsd:restriction>
      </xsd:simpleType>
    </xsd:element>
  </xsd:schema>
  <xsd:schema xmlns:xsd="http://www.w3.org/2001/XMLSchema" xmlns:dms="http://schemas.microsoft.com/office/2006/documentManagement/types" targetNamespace="http://schemas.microsoft.com/sharepoint/v3/fields" elementFormDefault="qualified">
    <xsd:import namespace="http://schemas.microsoft.com/office/2006/documentManagement/types"/>
    <xsd:element name="_Status" ma:index="10"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Request Description"/>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_Status xmlns="http://schemas.microsoft.com/sharepoint/v3/fields">Not Started</_Status>
    <Project_Stream xmlns="3395a4df-3b57-44f6-9899-6a58f7fbf3c1" xsi:nil="true"/>
    <Confidentiality xmlns="3395a4df-3b57-44f6-9899-6a58f7fbf3c1">Public</Confidentiality>
  </documentManagement>
</p:properties>
</file>

<file path=customXml/itemProps1.xml><?xml version="1.0" encoding="utf-8"?>
<ds:datastoreItem xmlns:ds="http://schemas.openxmlformats.org/officeDocument/2006/customXml" ds:itemID="{01CB9ABA-2187-4BE4-BDBA-B1023F4FD83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395a4df-3b57-44f6-9899-6a58f7fbf3c1"/>
    <ds:schemaRef ds:uri="http://schemas.microsoft.com/sharepoint/v3/fields"/>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EBD4CA80-5225-46A0-85D0-D7956C3B4A74}">
  <ds:schemaRefs>
    <ds:schemaRef ds:uri="http://schemas.microsoft.com/sharepoint/v3/contenttype/forms"/>
  </ds:schemaRefs>
</ds:datastoreItem>
</file>

<file path=customXml/itemProps3.xml><?xml version="1.0" encoding="utf-8"?>
<ds:datastoreItem xmlns:ds="http://schemas.openxmlformats.org/officeDocument/2006/customXml" ds:itemID="{D6003966-5C91-4925-9FC1-26DC5462E51B}">
  <ds:schemaRefs>
    <ds:schemaRef ds:uri="http://schemas.microsoft.com/office/2006/documentManagement/types"/>
    <ds:schemaRef ds:uri="http://www.w3.org/XML/1998/namespace"/>
    <ds:schemaRef ds:uri="http://schemas.openxmlformats.org/package/2006/metadata/core-properties"/>
    <ds:schemaRef ds:uri="http://purl.org/dc/terms/"/>
    <ds:schemaRef ds:uri="http://schemas.microsoft.com/sharepoint/v3/fields"/>
    <ds:schemaRef ds:uri="3395a4df-3b57-44f6-9899-6a58f7fbf3c1"/>
    <ds:schemaRef ds:uri="http://schemas.microsoft.com/office/2006/metadata/properties"/>
    <ds:schemaRef ds:uri="http://purl.org/dc/dcmityp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Career and Line Management Mappings</Template>
  <TotalTime>15735</TotalTime>
  <Words>1613</Words>
  <Application>Microsoft Office PowerPoint</Application>
  <PresentationFormat>A4 Paper (210x297 mm)</PresentationFormat>
  <Paragraphs>344</Paragraphs>
  <Slides>19</Slides>
  <Notes>1</Notes>
  <HiddenSlides>2</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Career and Line Management Mappings</vt:lpstr>
      <vt:lpstr> An Overview of the Accounting Hub  </vt:lpstr>
      <vt:lpstr>What is the Accounting Hub?</vt:lpstr>
      <vt:lpstr>What is the Accounting Hub?</vt:lpstr>
      <vt:lpstr>Pre –TMH Payments landscape</vt:lpstr>
      <vt:lpstr>Future View with TMH -  Payments View</vt:lpstr>
      <vt:lpstr>Accounting Hub Benefits </vt:lpstr>
      <vt:lpstr>Current Processing </vt:lpstr>
      <vt:lpstr>Accounting Hub Services </vt:lpstr>
      <vt:lpstr>OCIS</vt:lpstr>
      <vt:lpstr>AMD </vt:lpstr>
      <vt:lpstr>Interest Posting Service – High Level Connectivity Diagram</vt:lpstr>
      <vt:lpstr>PowerPoint Presentation</vt:lpstr>
      <vt:lpstr>PowerPoint Presentation</vt:lpstr>
      <vt:lpstr>PowerPoint Presentation</vt:lpstr>
      <vt:lpstr>IT Resilience – TU244 </vt:lpstr>
      <vt:lpstr>Accounting Hub in-Scope for TU244</vt:lpstr>
      <vt:lpstr>Production Components </vt:lpstr>
      <vt:lpstr>Accounting Hub Summary </vt:lpstr>
      <vt:lpstr>Questions?</vt:lpstr>
    </vt:vector>
  </TitlesOfParts>
  <Manager>Huw Morgan (07770 988525)</Manager>
  <Company>Lloyds TSB plc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Lloyds TSB</dc:subject>
  <dc:creator>2031979</dc:creator>
  <cp:lastModifiedBy>8766184</cp:lastModifiedBy>
  <cp:revision>204</cp:revision>
  <dcterms:created xsi:type="dcterms:W3CDTF">2013-03-01T14:18:43Z</dcterms:created>
  <dcterms:modified xsi:type="dcterms:W3CDTF">2015-12-24T09:34:20Z</dcterms:modified>
  <cp:contentStatus>Not Started</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0x0101006409E1604DF0AB428FAFBD09F39DB587</vt:lpwstr>
  </property>
</Properties>
</file>