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4"/>
  </p:notesMasterIdLst>
  <p:sldIdLst>
    <p:sldId id="314" r:id="rId5"/>
    <p:sldId id="315" r:id="rId6"/>
    <p:sldId id="316" r:id="rId7"/>
    <p:sldId id="322" r:id="rId8"/>
    <p:sldId id="317" r:id="rId9"/>
    <p:sldId id="318" r:id="rId10"/>
    <p:sldId id="319" r:id="rId11"/>
    <p:sldId id="365" r:id="rId12"/>
    <p:sldId id="367" r:id="rId13"/>
    <p:sldId id="320" r:id="rId14"/>
    <p:sldId id="321" r:id="rId15"/>
    <p:sldId id="324" r:id="rId16"/>
    <p:sldId id="366" r:id="rId17"/>
    <p:sldId id="325" r:id="rId18"/>
    <p:sldId id="326" r:id="rId19"/>
    <p:sldId id="327" r:id="rId20"/>
    <p:sldId id="328" r:id="rId21"/>
    <p:sldId id="330" r:id="rId22"/>
    <p:sldId id="331" r:id="rId23"/>
    <p:sldId id="332" r:id="rId24"/>
    <p:sldId id="333" r:id="rId25"/>
    <p:sldId id="334" r:id="rId26"/>
    <p:sldId id="335" r:id="rId27"/>
    <p:sldId id="336" r:id="rId28"/>
    <p:sldId id="337" r:id="rId29"/>
    <p:sldId id="338" r:id="rId30"/>
    <p:sldId id="339" r:id="rId31"/>
    <p:sldId id="340" r:id="rId32"/>
    <p:sldId id="342" r:id="rId33"/>
    <p:sldId id="341" r:id="rId34"/>
    <p:sldId id="343" r:id="rId35"/>
    <p:sldId id="344" r:id="rId36"/>
    <p:sldId id="345" r:id="rId37"/>
    <p:sldId id="347" r:id="rId38"/>
    <p:sldId id="348" r:id="rId39"/>
    <p:sldId id="349" r:id="rId40"/>
    <p:sldId id="350" r:id="rId41"/>
    <p:sldId id="371" r:id="rId42"/>
    <p:sldId id="351" r:id="rId43"/>
    <p:sldId id="370" r:id="rId44"/>
    <p:sldId id="368" r:id="rId45"/>
    <p:sldId id="352" r:id="rId46"/>
    <p:sldId id="353" r:id="rId47"/>
    <p:sldId id="354" r:id="rId48"/>
    <p:sldId id="355" r:id="rId49"/>
    <p:sldId id="356" r:id="rId50"/>
    <p:sldId id="357" r:id="rId51"/>
    <p:sldId id="358" r:id="rId52"/>
    <p:sldId id="359" r:id="rId53"/>
    <p:sldId id="369" r:id="rId54"/>
    <p:sldId id="360" r:id="rId55"/>
    <p:sldId id="361" r:id="rId56"/>
    <p:sldId id="362" r:id="rId57"/>
    <p:sldId id="363" r:id="rId58"/>
    <p:sldId id="364" r:id="rId59"/>
    <p:sldId id="372" r:id="rId60"/>
    <p:sldId id="373" r:id="rId61"/>
    <p:sldId id="374" r:id="rId62"/>
    <p:sldId id="375"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AF99A-78EE-40BE-9E70-CEB0E5104661}" v="27" dt="2021-11-03T16:40:59.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lola PRADHAN" userId="704d5b5f-83e0-4070-959c-c1fce2ce43b6" providerId="ADAL" clId="{A6CB2FF9-1083-47CD-A792-562D0DAA5E26}"/>
    <pc:docChg chg="custSel addSld modSld">
      <pc:chgData name="Kallola PRADHAN" userId="704d5b5f-83e0-4070-959c-c1fce2ce43b6" providerId="ADAL" clId="{A6CB2FF9-1083-47CD-A792-562D0DAA5E26}" dt="2021-11-03T16:41:16.349" v="1141" actId="14100"/>
      <pc:docMkLst>
        <pc:docMk/>
      </pc:docMkLst>
      <pc:sldChg chg="modSp">
        <pc:chgData name="Kallola PRADHAN" userId="704d5b5f-83e0-4070-959c-c1fce2ce43b6" providerId="ADAL" clId="{A6CB2FF9-1083-47CD-A792-562D0DAA5E26}" dt="2021-11-03T16:22:39.436" v="156" actId="20577"/>
        <pc:sldMkLst>
          <pc:docMk/>
          <pc:sldMk cId="3657158422" sldId="319"/>
        </pc:sldMkLst>
        <pc:spChg chg="mod">
          <ac:chgData name="Kallola PRADHAN" userId="704d5b5f-83e0-4070-959c-c1fce2ce43b6" providerId="ADAL" clId="{A6CB2FF9-1083-47CD-A792-562D0DAA5E26}" dt="2021-11-03T16:22:39.436" v="156" actId="20577"/>
          <ac:spMkLst>
            <pc:docMk/>
            <pc:sldMk cId="3657158422" sldId="319"/>
            <ac:spMk id="4" creationId="{00000000-0000-0000-0000-000000000000}"/>
          </ac:spMkLst>
        </pc:spChg>
      </pc:sldChg>
      <pc:sldChg chg="modSp">
        <pc:chgData name="Kallola PRADHAN" userId="704d5b5f-83e0-4070-959c-c1fce2ce43b6" providerId="ADAL" clId="{A6CB2FF9-1083-47CD-A792-562D0DAA5E26}" dt="2021-11-03T16:31:04.752" v="684" actId="20577"/>
        <pc:sldMkLst>
          <pc:docMk/>
          <pc:sldMk cId="3204939355" sldId="331"/>
        </pc:sldMkLst>
        <pc:spChg chg="mod">
          <ac:chgData name="Kallola PRADHAN" userId="704d5b5f-83e0-4070-959c-c1fce2ce43b6" providerId="ADAL" clId="{A6CB2FF9-1083-47CD-A792-562D0DAA5E26}" dt="2021-11-03T16:31:04.752" v="684" actId="20577"/>
          <ac:spMkLst>
            <pc:docMk/>
            <pc:sldMk cId="3204939355" sldId="331"/>
            <ac:spMk id="4" creationId="{00000000-0000-0000-0000-000000000000}"/>
          </ac:spMkLst>
        </pc:spChg>
      </pc:sldChg>
      <pc:sldChg chg="modSp">
        <pc:chgData name="Kallola PRADHAN" userId="704d5b5f-83e0-4070-959c-c1fce2ce43b6" providerId="ADAL" clId="{A6CB2FF9-1083-47CD-A792-562D0DAA5E26}" dt="2021-11-03T16:16:56.635" v="5" actId="20577"/>
        <pc:sldMkLst>
          <pc:docMk/>
          <pc:sldMk cId="999916109" sldId="372"/>
        </pc:sldMkLst>
        <pc:spChg chg="mod">
          <ac:chgData name="Kallola PRADHAN" userId="704d5b5f-83e0-4070-959c-c1fce2ce43b6" providerId="ADAL" clId="{A6CB2FF9-1083-47CD-A792-562D0DAA5E26}" dt="2021-11-03T16:16:56.635" v="5" actId="20577"/>
          <ac:spMkLst>
            <pc:docMk/>
            <pc:sldMk cId="999916109" sldId="372"/>
            <ac:spMk id="4" creationId="{00000000-0000-0000-0000-000000000000}"/>
          </ac:spMkLst>
        </pc:spChg>
      </pc:sldChg>
      <pc:sldChg chg="modSp">
        <pc:chgData name="Kallola PRADHAN" userId="704d5b5f-83e0-4070-959c-c1fce2ce43b6" providerId="ADAL" clId="{A6CB2FF9-1083-47CD-A792-562D0DAA5E26}" dt="2021-11-03T16:39:41.192" v="1011" actId="20577"/>
        <pc:sldMkLst>
          <pc:docMk/>
          <pc:sldMk cId="2299185406" sldId="373"/>
        </pc:sldMkLst>
        <pc:spChg chg="mod">
          <ac:chgData name="Kallola PRADHAN" userId="704d5b5f-83e0-4070-959c-c1fce2ce43b6" providerId="ADAL" clId="{A6CB2FF9-1083-47CD-A792-562D0DAA5E26}" dt="2021-11-03T16:39:41.192" v="1011" actId="20577"/>
          <ac:spMkLst>
            <pc:docMk/>
            <pc:sldMk cId="2299185406" sldId="373"/>
            <ac:spMk id="6" creationId="{00000000-0000-0000-0000-000000000000}"/>
          </ac:spMkLst>
        </pc:spChg>
      </pc:sldChg>
      <pc:sldChg chg="modSp">
        <pc:chgData name="Kallola PRADHAN" userId="704d5b5f-83e0-4070-959c-c1fce2ce43b6" providerId="ADAL" clId="{A6CB2FF9-1083-47CD-A792-562D0DAA5E26}" dt="2021-11-03T16:34:21.878" v="910" actId="5793"/>
        <pc:sldMkLst>
          <pc:docMk/>
          <pc:sldMk cId="3940105752" sldId="374"/>
        </pc:sldMkLst>
        <pc:spChg chg="mod">
          <ac:chgData name="Kallola PRADHAN" userId="704d5b5f-83e0-4070-959c-c1fce2ce43b6" providerId="ADAL" clId="{A6CB2FF9-1083-47CD-A792-562D0DAA5E26}" dt="2021-11-03T16:34:21.878" v="910" actId="5793"/>
          <ac:spMkLst>
            <pc:docMk/>
            <pc:sldMk cId="3940105752" sldId="374"/>
            <ac:spMk id="6" creationId="{00000000-0000-0000-0000-000000000000}"/>
          </ac:spMkLst>
        </pc:spChg>
      </pc:sldChg>
      <pc:sldChg chg="modSp add">
        <pc:chgData name="Kallola PRADHAN" userId="704d5b5f-83e0-4070-959c-c1fce2ce43b6" providerId="ADAL" clId="{A6CB2FF9-1083-47CD-A792-562D0DAA5E26}" dt="2021-11-03T16:41:16.349" v="1141" actId="14100"/>
        <pc:sldMkLst>
          <pc:docMk/>
          <pc:sldMk cId="2268719860" sldId="375"/>
        </pc:sldMkLst>
        <pc:spChg chg="mod">
          <ac:chgData name="Kallola PRADHAN" userId="704d5b5f-83e0-4070-959c-c1fce2ce43b6" providerId="ADAL" clId="{A6CB2FF9-1083-47CD-A792-562D0DAA5E26}" dt="2021-11-03T16:40:21.776" v="1017" actId="27636"/>
          <ac:spMkLst>
            <pc:docMk/>
            <pc:sldMk cId="2268719860" sldId="375"/>
            <ac:spMk id="4" creationId="{00000000-0000-0000-0000-000000000000}"/>
          </ac:spMkLst>
        </pc:spChg>
        <pc:spChg chg="mod">
          <ac:chgData name="Kallola PRADHAN" userId="704d5b5f-83e0-4070-959c-c1fce2ce43b6" providerId="ADAL" clId="{A6CB2FF9-1083-47CD-A792-562D0DAA5E26}" dt="2021-11-03T16:41:16.349" v="1141" actId="14100"/>
          <ac:spMkLst>
            <pc:docMk/>
            <pc:sldMk cId="2268719860" sldId="375"/>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167C0-E9F6-4350-B341-EF327BEF82A2}"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F77DF-B005-4C0F-914E-3829D736A572}" type="slidenum">
              <a:rPr lang="en-US" smtClean="0"/>
              <a:t>‹#›</a:t>
            </a:fld>
            <a:endParaRPr lang="en-US"/>
          </a:p>
        </p:txBody>
      </p:sp>
    </p:spTree>
    <p:extLst>
      <p:ext uri="{BB962C8B-B14F-4D97-AF65-F5344CB8AC3E}">
        <p14:creationId xmlns:p14="http://schemas.microsoft.com/office/powerpoint/2010/main" val="276269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1</a:t>
            </a:fld>
            <a:endParaRPr lang="es-ES" dirty="0"/>
          </a:p>
        </p:txBody>
      </p:sp>
    </p:spTree>
    <p:extLst>
      <p:ext uri="{BB962C8B-B14F-4D97-AF65-F5344CB8AC3E}">
        <p14:creationId xmlns:p14="http://schemas.microsoft.com/office/powerpoint/2010/main" val="1572699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10</a:t>
            </a:fld>
            <a:endParaRPr lang="es-ES" dirty="0"/>
          </a:p>
        </p:txBody>
      </p:sp>
    </p:spTree>
    <p:extLst>
      <p:ext uri="{BB962C8B-B14F-4D97-AF65-F5344CB8AC3E}">
        <p14:creationId xmlns:p14="http://schemas.microsoft.com/office/powerpoint/2010/main" val="1975602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11</a:t>
            </a:fld>
            <a:endParaRPr lang="es-ES" dirty="0"/>
          </a:p>
        </p:txBody>
      </p:sp>
    </p:spTree>
    <p:extLst>
      <p:ext uri="{BB962C8B-B14F-4D97-AF65-F5344CB8AC3E}">
        <p14:creationId xmlns:p14="http://schemas.microsoft.com/office/powerpoint/2010/main" val="2022418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12</a:t>
            </a:fld>
            <a:endParaRPr lang="es-ES" dirty="0"/>
          </a:p>
        </p:txBody>
      </p:sp>
    </p:spTree>
    <p:extLst>
      <p:ext uri="{BB962C8B-B14F-4D97-AF65-F5344CB8AC3E}">
        <p14:creationId xmlns:p14="http://schemas.microsoft.com/office/powerpoint/2010/main" val="631898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13</a:t>
            </a:fld>
            <a:endParaRPr lang="es-ES" dirty="0"/>
          </a:p>
        </p:txBody>
      </p:sp>
    </p:spTree>
    <p:extLst>
      <p:ext uri="{BB962C8B-B14F-4D97-AF65-F5344CB8AC3E}">
        <p14:creationId xmlns:p14="http://schemas.microsoft.com/office/powerpoint/2010/main" val="289944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14</a:t>
            </a:fld>
            <a:endParaRPr lang="es-ES" dirty="0"/>
          </a:p>
        </p:txBody>
      </p:sp>
    </p:spTree>
    <p:extLst>
      <p:ext uri="{BB962C8B-B14F-4D97-AF65-F5344CB8AC3E}">
        <p14:creationId xmlns:p14="http://schemas.microsoft.com/office/powerpoint/2010/main" val="513197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15</a:t>
            </a:fld>
            <a:endParaRPr lang="es-ES" dirty="0"/>
          </a:p>
        </p:txBody>
      </p:sp>
    </p:spTree>
    <p:extLst>
      <p:ext uri="{BB962C8B-B14F-4D97-AF65-F5344CB8AC3E}">
        <p14:creationId xmlns:p14="http://schemas.microsoft.com/office/powerpoint/2010/main" val="233478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16</a:t>
            </a:fld>
            <a:endParaRPr lang="es-ES" dirty="0"/>
          </a:p>
        </p:txBody>
      </p:sp>
    </p:spTree>
    <p:extLst>
      <p:ext uri="{BB962C8B-B14F-4D97-AF65-F5344CB8AC3E}">
        <p14:creationId xmlns:p14="http://schemas.microsoft.com/office/powerpoint/2010/main" val="4119967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17</a:t>
            </a:fld>
            <a:endParaRPr lang="es-ES" dirty="0"/>
          </a:p>
        </p:txBody>
      </p:sp>
    </p:spTree>
    <p:extLst>
      <p:ext uri="{BB962C8B-B14F-4D97-AF65-F5344CB8AC3E}">
        <p14:creationId xmlns:p14="http://schemas.microsoft.com/office/powerpoint/2010/main" val="3569192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18</a:t>
            </a:fld>
            <a:endParaRPr lang="es-ES" dirty="0"/>
          </a:p>
        </p:txBody>
      </p:sp>
    </p:spTree>
    <p:extLst>
      <p:ext uri="{BB962C8B-B14F-4D97-AF65-F5344CB8AC3E}">
        <p14:creationId xmlns:p14="http://schemas.microsoft.com/office/powerpoint/2010/main" val="3110955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19</a:t>
            </a:fld>
            <a:endParaRPr lang="es-ES" dirty="0"/>
          </a:p>
        </p:txBody>
      </p:sp>
    </p:spTree>
    <p:extLst>
      <p:ext uri="{BB962C8B-B14F-4D97-AF65-F5344CB8AC3E}">
        <p14:creationId xmlns:p14="http://schemas.microsoft.com/office/powerpoint/2010/main" val="17121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2</a:t>
            </a:fld>
            <a:endParaRPr lang="es-ES" dirty="0"/>
          </a:p>
        </p:txBody>
      </p:sp>
    </p:spTree>
    <p:extLst>
      <p:ext uri="{BB962C8B-B14F-4D97-AF65-F5344CB8AC3E}">
        <p14:creationId xmlns:p14="http://schemas.microsoft.com/office/powerpoint/2010/main" val="2400707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20</a:t>
            </a:fld>
            <a:endParaRPr lang="es-ES" dirty="0"/>
          </a:p>
        </p:txBody>
      </p:sp>
    </p:spTree>
    <p:extLst>
      <p:ext uri="{BB962C8B-B14F-4D97-AF65-F5344CB8AC3E}">
        <p14:creationId xmlns:p14="http://schemas.microsoft.com/office/powerpoint/2010/main" val="2062987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21</a:t>
            </a:fld>
            <a:endParaRPr lang="es-ES" dirty="0"/>
          </a:p>
        </p:txBody>
      </p:sp>
    </p:spTree>
    <p:extLst>
      <p:ext uri="{BB962C8B-B14F-4D97-AF65-F5344CB8AC3E}">
        <p14:creationId xmlns:p14="http://schemas.microsoft.com/office/powerpoint/2010/main" val="4275766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22</a:t>
            </a:fld>
            <a:endParaRPr lang="es-ES" dirty="0"/>
          </a:p>
        </p:txBody>
      </p:sp>
    </p:spTree>
    <p:extLst>
      <p:ext uri="{BB962C8B-B14F-4D97-AF65-F5344CB8AC3E}">
        <p14:creationId xmlns:p14="http://schemas.microsoft.com/office/powerpoint/2010/main" val="3357041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23</a:t>
            </a:fld>
            <a:endParaRPr lang="es-ES" dirty="0"/>
          </a:p>
        </p:txBody>
      </p:sp>
    </p:spTree>
    <p:extLst>
      <p:ext uri="{BB962C8B-B14F-4D97-AF65-F5344CB8AC3E}">
        <p14:creationId xmlns:p14="http://schemas.microsoft.com/office/powerpoint/2010/main" val="2128529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24</a:t>
            </a:fld>
            <a:endParaRPr lang="es-ES" dirty="0"/>
          </a:p>
        </p:txBody>
      </p:sp>
    </p:spTree>
    <p:extLst>
      <p:ext uri="{BB962C8B-B14F-4D97-AF65-F5344CB8AC3E}">
        <p14:creationId xmlns:p14="http://schemas.microsoft.com/office/powerpoint/2010/main" val="1581346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25</a:t>
            </a:fld>
            <a:endParaRPr lang="es-ES" dirty="0"/>
          </a:p>
        </p:txBody>
      </p:sp>
    </p:spTree>
    <p:extLst>
      <p:ext uri="{BB962C8B-B14F-4D97-AF65-F5344CB8AC3E}">
        <p14:creationId xmlns:p14="http://schemas.microsoft.com/office/powerpoint/2010/main" val="2871002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26</a:t>
            </a:fld>
            <a:endParaRPr lang="es-ES" dirty="0"/>
          </a:p>
        </p:txBody>
      </p:sp>
    </p:spTree>
    <p:extLst>
      <p:ext uri="{BB962C8B-B14F-4D97-AF65-F5344CB8AC3E}">
        <p14:creationId xmlns:p14="http://schemas.microsoft.com/office/powerpoint/2010/main" val="2550918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27</a:t>
            </a:fld>
            <a:endParaRPr lang="es-ES" dirty="0"/>
          </a:p>
        </p:txBody>
      </p:sp>
    </p:spTree>
    <p:extLst>
      <p:ext uri="{BB962C8B-B14F-4D97-AF65-F5344CB8AC3E}">
        <p14:creationId xmlns:p14="http://schemas.microsoft.com/office/powerpoint/2010/main" val="1382863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28</a:t>
            </a:fld>
            <a:endParaRPr lang="es-ES" dirty="0"/>
          </a:p>
        </p:txBody>
      </p:sp>
    </p:spTree>
    <p:extLst>
      <p:ext uri="{BB962C8B-B14F-4D97-AF65-F5344CB8AC3E}">
        <p14:creationId xmlns:p14="http://schemas.microsoft.com/office/powerpoint/2010/main" val="3204168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29</a:t>
            </a:fld>
            <a:endParaRPr lang="es-ES" dirty="0"/>
          </a:p>
        </p:txBody>
      </p:sp>
    </p:spTree>
    <p:extLst>
      <p:ext uri="{BB962C8B-B14F-4D97-AF65-F5344CB8AC3E}">
        <p14:creationId xmlns:p14="http://schemas.microsoft.com/office/powerpoint/2010/main" val="407261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3</a:t>
            </a:fld>
            <a:endParaRPr lang="es-ES" dirty="0"/>
          </a:p>
        </p:txBody>
      </p:sp>
    </p:spTree>
    <p:extLst>
      <p:ext uri="{BB962C8B-B14F-4D97-AF65-F5344CB8AC3E}">
        <p14:creationId xmlns:p14="http://schemas.microsoft.com/office/powerpoint/2010/main" val="3496715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30</a:t>
            </a:fld>
            <a:endParaRPr lang="es-ES" dirty="0"/>
          </a:p>
        </p:txBody>
      </p:sp>
    </p:spTree>
    <p:extLst>
      <p:ext uri="{BB962C8B-B14F-4D97-AF65-F5344CB8AC3E}">
        <p14:creationId xmlns:p14="http://schemas.microsoft.com/office/powerpoint/2010/main" val="2322550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31</a:t>
            </a:fld>
            <a:endParaRPr lang="es-ES" dirty="0"/>
          </a:p>
        </p:txBody>
      </p:sp>
    </p:spTree>
    <p:extLst>
      <p:ext uri="{BB962C8B-B14F-4D97-AF65-F5344CB8AC3E}">
        <p14:creationId xmlns:p14="http://schemas.microsoft.com/office/powerpoint/2010/main" val="391388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32</a:t>
            </a:fld>
            <a:endParaRPr lang="es-ES" dirty="0"/>
          </a:p>
        </p:txBody>
      </p:sp>
    </p:spTree>
    <p:extLst>
      <p:ext uri="{BB962C8B-B14F-4D97-AF65-F5344CB8AC3E}">
        <p14:creationId xmlns:p14="http://schemas.microsoft.com/office/powerpoint/2010/main" val="3157449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33</a:t>
            </a:fld>
            <a:endParaRPr lang="es-ES" dirty="0"/>
          </a:p>
        </p:txBody>
      </p:sp>
    </p:spTree>
    <p:extLst>
      <p:ext uri="{BB962C8B-B14F-4D97-AF65-F5344CB8AC3E}">
        <p14:creationId xmlns:p14="http://schemas.microsoft.com/office/powerpoint/2010/main" val="1130413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34</a:t>
            </a:fld>
            <a:endParaRPr lang="es-ES" dirty="0"/>
          </a:p>
        </p:txBody>
      </p:sp>
    </p:spTree>
    <p:extLst>
      <p:ext uri="{BB962C8B-B14F-4D97-AF65-F5344CB8AC3E}">
        <p14:creationId xmlns:p14="http://schemas.microsoft.com/office/powerpoint/2010/main" val="2315445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35</a:t>
            </a:fld>
            <a:endParaRPr lang="es-ES" dirty="0"/>
          </a:p>
        </p:txBody>
      </p:sp>
    </p:spTree>
    <p:extLst>
      <p:ext uri="{BB962C8B-B14F-4D97-AF65-F5344CB8AC3E}">
        <p14:creationId xmlns:p14="http://schemas.microsoft.com/office/powerpoint/2010/main" val="29756488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36</a:t>
            </a:fld>
            <a:endParaRPr lang="es-ES" dirty="0"/>
          </a:p>
        </p:txBody>
      </p:sp>
    </p:spTree>
    <p:extLst>
      <p:ext uri="{BB962C8B-B14F-4D97-AF65-F5344CB8AC3E}">
        <p14:creationId xmlns:p14="http://schemas.microsoft.com/office/powerpoint/2010/main" val="324901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37</a:t>
            </a:fld>
            <a:endParaRPr lang="es-ES" dirty="0"/>
          </a:p>
        </p:txBody>
      </p:sp>
    </p:spTree>
    <p:extLst>
      <p:ext uri="{BB962C8B-B14F-4D97-AF65-F5344CB8AC3E}">
        <p14:creationId xmlns:p14="http://schemas.microsoft.com/office/powerpoint/2010/main" val="20243453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38</a:t>
            </a:fld>
            <a:endParaRPr lang="es-ES" dirty="0"/>
          </a:p>
        </p:txBody>
      </p:sp>
    </p:spTree>
    <p:extLst>
      <p:ext uri="{BB962C8B-B14F-4D97-AF65-F5344CB8AC3E}">
        <p14:creationId xmlns:p14="http://schemas.microsoft.com/office/powerpoint/2010/main" val="32476562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39</a:t>
            </a:fld>
            <a:endParaRPr lang="es-ES" dirty="0"/>
          </a:p>
        </p:txBody>
      </p:sp>
    </p:spTree>
    <p:extLst>
      <p:ext uri="{BB962C8B-B14F-4D97-AF65-F5344CB8AC3E}">
        <p14:creationId xmlns:p14="http://schemas.microsoft.com/office/powerpoint/2010/main" val="680342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4</a:t>
            </a:fld>
            <a:endParaRPr lang="es-ES" dirty="0"/>
          </a:p>
        </p:txBody>
      </p:sp>
    </p:spTree>
    <p:extLst>
      <p:ext uri="{BB962C8B-B14F-4D97-AF65-F5344CB8AC3E}">
        <p14:creationId xmlns:p14="http://schemas.microsoft.com/office/powerpoint/2010/main" val="2218713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40</a:t>
            </a:fld>
            <a:endParaRPr lang="es-ES" dirty="0"/>
          </a:p>
        </p:txBody>
      </p:sp>
    </p:spTree>
    <p:extLst>
      <p:ext uri="{BB962C8B-B14F-4D97-AF65-F5344CB8AC3E}">
        <p14:creationId xmlns:p14="http://schemas.microsoft.com/office/powerpoint/2010/main" val="36155760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41</a:t>
            </a:fld>
            <a:endParaRPr lang="es-ES" dirty="0"/>
          </a:p>
        </p:txBody>
      </p:sp>
    </p:spTree>
    <p:extLst>
      <p:ext uri="{BB962C8B-B14F-4D97-AF65-F5344CB8AC3E}">
        <p14:creationId xmlns:p14="http://schemas.microsoft.com/office/powerpoint/2010/main" val="7829182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42</a:t>
            </a:fld>
            <a:endParaRPr lang="es-ES" dirty="0"/>
          </a:p>
        </p:txBody>
      </p:sp>
    </p:spTree>
    <p:extLst>
      <p:ext uri="{BB962C8B-B14F-4D97-AF65-F5344CB8AC3E}">
        <p14:creationId xmlns:p14="http://schemas.microsoft.com/office/powerpoint/2010/main" val="22815637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43</a:t>
            </a:fld>
            <a:endParaRPr lang="es-ES" dirty="0"/>
          </a:p>
        </p:txBody>
      </p:sp>
    </p:spTree>
    <p:extLst>
      <p:ext uri="{BB962C8B-B14F-4D97-AF65-F5344CB8AC3E}">
        <p14:creationId xmlns:p14="http://schemas.microsoft.com/office/powerpoint/2010/main" val="2258873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44</a:t>
            </a:fld>
            <a:endParaRPr lang="es-ES" dirty="0"/>
          </a:p>
        </p:txBody>
      </p:sp>
    </p:spTree>
    <p:extLst>
      <p:ext uri="{BB962C8B-B14F-4D97-AF65-F5344CB8AC3E}">
        <p14:creationId xmlns:p14="http://schemas.microsoft.com/office/powerpoint/2010/main" val="22835851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45</a:t>
            </a:fld>
            <a:endParaRPr lang="es-ES" dirty="0"/>
          </a:p>
        </p:txBody>
      </p:sp>
    </p:spTree>
    <p:extLst>
      <p:ext uri="{BB962C8B-B14F-4D97-AF65-F5344CB8AC3E}">
        <p14:creationId xmlns:p14="http://schemas.microsoft.com/office/powerpoint/2010/main" val="6348657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46</a:t>
            </a:fld>
            <a:endParaRPr lang="es-ES" dirty="0"/>
          </a:p>
        </p:txBody>
      </p:sp>
    </p:spTree>
    <p:extLst>
      <p:ext uri="{BB962C8B-B14F-4D97-AF65-F5344CB8AC3E}">
        <p14:creationId xmlns:p14="http://schemas.microsoft.com/office/powerpoint/2010/main" val="24376838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47</a:t>
            </a:fld>
            <a:endParaRPr lang="es-ES" dirty="0"/>
          </a:p>
        </p:txBody>
      </p:sp>
    </p:spTree>
    <p:extLst>
      <p:ext uri="{BB962C8B-B14F-4D97-AF65-F5344CB8AC3E}">
        <p14:creationId xmlns:p14="http://schemas.microsoft.com/office/powerpoint/2010/main" val="15850036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48</a:t>
            </a:fld>
            <a:endParaRPr lang="es-ES" dirty="0"/>
          </a:p>
        </p:txBody>
      </p:sp>
    </p:spTree>
    <p:extLst>
      <p:ext uri="{BB962C8B-B14F-4D97-AF65-F5344CB8AC3E}">
        <p14:creationId xmlns:p14="http://schemas.microsoft.com/office/powerpoint/2010/main" val="33927805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49</a:t>
            </a:fld>
            <a:endParaRPr lang="es-ES" dirty="0"/>
          </a:p>
        </p:txBody>
      </p:sp>
    </p:spTree>
    <p:extLst>
      <p:ext uri="{BB962C8B-B14F-4D97-AF65-F5344CB8AC3E}">
        <p14:creationId xmlns:p14="http://schemas.microsoft.com/office/powerpoint/2010/main" val="797147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5</a:t>
            </a:fld>
            <a:endParaRPr lang="es-ES" dirty="0"/>
          </a:p>
        </p:txBody>
      </p:sp>
    </p:spTree>
    <p:extLst>
      <p:ext uri="{BB962C8B-B14F-4D97-AF65-F5344CB8AC3E}">
        <p14:creationId xmlns:p14="http://schemas.microsoft.com/office/powerpoint/2010/main" val="31372838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50</a:t>
            </a:fld>
            <a:endParaRPr lang="es-ES" dirty="0"/>
          </a:p>
        </p:txBody>
      </p:sp>
    </p:spTree>
    <p:extLst>
      <p:ext uri="{BB962C8B-B14F-4D97-AF65-F5344CB8AC3E}">
        <p14:creationId xmlns:p14="http://schemas.microsoft.com/office/powerpoint/2010/main" val="20547851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51</a:t>
            </a:fld>
            <a:endParaRPr lang="es-ES" dirty="0"/>
          </a:p>
        </p:txBody>
      </p:sp>
    </p:spTree>
    <p:extLst>
      <p:ext uri="{BB962C8B-B14F-4D97-AF65-F5344CB8AC3E}">
        <p14:creationId xmlns:p14="http://schemas.microsoft.com/office/powerpoint/2010/main" val="33112123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52</a:t>
            </a:fld>
            <a:endParaRPr lang="es-ES" dirty="0"/>
          </a:p>
        </p:txBody>
      </p:sp>
    </p:spTree>
    <p:extLst>
      <p:ext uri="{BB962C8B-B14F-4D97-AF65-F5344CB8AC3E}">
        <p14:creationId xmlns:p14="http://schemas.microsoft.com/office/powerpoint/2010/main" val="2999706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53</a:t>
            </a:fld>
            <a:endParaRPr lang="es-ES" dirty="0"/>
          </a:p>
        </p:txBody>
      </p:sp>
    </p:spTree>
    <p:extLst>
      <p:ext uri="{BB962C8B-B14F-4D97-AF65-F5344CB8AC3E}">
        <p14:creationId xmlns:p14="http://schemas.microsoft.com/office/powerpoint/2010/main" val="15314855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54</a:t>
            </a:fld>
            <a:endParaRPr lang="es-ES" dirty="0"/>
          </a:p>
        </p:txBody>
      </p:sp>
    </p:spTree>
    <p:extLst>
      <p:ext uri="{BB962C8B-B14F-4D97-AF65-F5344CB8AC3E}">
        <p14:creationId xmlns:p14="http://schemas.microsoft.com/office/powerpoint/2010/main" val="15490509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55</a:t>
            </a:fld>
            <a:endParaRPr lang="es-ES" dirty="0"/>
          </a:p>
        </p:txBody>
      </p:sp>
    </p:spTree>
    <p:extLst>
      <p:ext uri="{BB962C8B-B14F-4D97-AF65-F5344CB8AC3E}">
        <p14:creationId xmlns:p14="http://schemas.microsoft.com/office/powerpoint/2010/main" val="28410417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56</a:t>
            </a:fld>
            <a:endParaRPr lang="es-ES" dirty="0"/>
          </a:p>
        </p:txBody>
      </p:sp>
    </p:spTree>
    <p:extLst>
      <p:ext uri="{BB962C8B-B14F-4D97-AF65-F5344CB8AC3E}">
        <p14:creationId xmlns:p14="http://schemas.microsoft.com/office/powerpoint/2010/main" val="26084107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57</a:t>
            </a:fld>
            <a:endParaRPr lang="es-ES" dirty="0"/>
          </a:p>
        </p:txBody>
      </p:sp>
    </p:spTree>
    <p:extLst>
      <p:ext uri="{BB962C8B-B14F-4D97-AF65-F5344CB8AC3E}">
        <p14:creationId xmlns:p14="http://schemas.microsoft.com/office/powerpoint/2010/main" val="34777567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58</a:t>
            </a:fld>
            <a:endParaRPr lang="es-ES" dirty="0"/>
          </a:p>
        </p:txBody>
      </p:sp>
    </p:spTree>
    <p:extLst>
      <p:ext uri="{BB962C8B-B14F-4D97-AF65-F5344CB8AC3E}">
        <p14:creationId xmlns:p14="http://schemas.microsoft.com/office/powerpoint/2010/main" val="37763401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59</a:t>
            </a:fld>
            <a:endParaRPr lang="es-ES" dirty="0"/>
          </a:p>
        </p:txBody>
      </p:sp>
    </p:spTree>
    <p:extLst>
      <p:ext uri="{BB962C8B-B14F-4D97-AF65-F5344CB8AC3E}">
        <p14:creationId xmlns:p14="http://schemas.microsoft.com/office/powerpoint/2010/main" val="830321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6</a:t>
            </a:fld>
            <a:endParaRPr lang="es-ES" dirty="0"/>
          </a:p>
        </p:txBody>
      </p:sp>
    </p:spTree>
    <p:extLst>
      <p:ext uri="{BB962C8B-B14F-4D97-AF65-F5344CB8AC3E}">
        <p14:creationId xmlns:p14="http://schemas.microsoft.com/office/powerpoint/2010/main" val="166996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7</a:t>
            </a:fld>
            <a:endParaRPr lang="es-ES" dirty="0"/>
          </a:p>
        </p:txBody>
      </p:sp>
    </p:spTree>
    <p:extLst>
      <p:ext uri="{BB962C8B-B14F-4D97-AF65-F5344CB8AC3E}">
        <p14:creationId xmlns:p14="http://schemas.microsoft.com/office/powerpoint/2010/main" val="251053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8</a:t>
            </a:fld>
            <a:endParaRPr lang="es-ES" dirty="0"/>
          </a:p>
        </p:txBody>
      </p:sp>
    </p:spTree>
    <p:extLst>
      <p:ext uri="{BB962C8B-B14F-4D97-AF65-F5344CB8AC3E}">
        <p14:creationId xmlns:p14="http://schemas.microsoft.com/office/powerpoint/2010/main" val="3450385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GB" noProof="0" dirty="0"/>
          </a:p>
        </p:txBody>
      </p:sp>
      <p:sp>
        <p:nvSpPr>
          <p:cNvPr id="4" name="Marcador de encabezado 3"/>
          <p:cNvSpPr>
            <a:spLocks noGrp="1"/>
          </p:cNvSpPr>
          <p:nvPr>
            <p:ph type="hdr" sz="quarter" idx="10"/>
          </p:nvPr>
        </p:nvSpPr>
        <p:spPr/>
        <p:txBody>
          <a:bodyPr/>
          <a:lstStyle/>
          <a:p>
            <a:endParaRPr lang="es-ES" dirty="0"/>
          </a:p>
        </p:txBody>
      </p:sp>
      <p:sp>
        <p:nvSpPr>
          <p:cNvPr id="5" name="Marcador de número de diapositiva 4"/>
          <p:cNvSpPr>
            <a:spLocks noGrp="1"/>
          </p:cNvSpPr>
          <p:nvPr>
            <p:ph type="sldNum" sz="quarter" idx="11"/>
          </p:nvPr>
        </p:nvSpPr>
        <p:spPr/>
        <p:txBody>
          <a:bodyPr/>
          <a:lstStyle/>
          <a:p>
            <a:fld id="{7F98739B-D4C8-44A6-B797-7501FD315B16}" type="slidenum">
              <a:rPr lang="es-ES" smtClean="0"/>
              <a:t>9</a:t>
            </a:fld>
            <a:endParaRPr lang="es-ES" dirty="0"/>
          </a:p>
        </p:txBody>
      </p:sp>
    </p:spTree>
    <p:extLst>
      <p:ext uri="{BB962C8B-B14F-4D97-AF65-F5344CB8AC3E}">
        <p14:creationId xmlns:p14="http://schemas.microsoft.com/office/powerpoint/2010/main" val="50661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7F91-74E8-45F3-81DB-2E0E45CF4C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B944F0-C2A4-422E-B438-0CEF99D39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3C8541-52B6-4BCD-A076-0335D7CAF001}"/>
              </a:ext>
            </a:extLst>
          </p:cNvPr>
          <p:cNvSpPr>
            <a:spLocks noGrp="1"/>
          </p:cNvSpPr>
          <p:nvPr>
            <p:ph type="dt" sz="half" idx="10"/>
          </p:nvPr>
        </p:nvSpPr>
        <p:spPr/>
        <p:txBody>
          <a:bodyPr/>
          <a:lstStyle/>
          <a:p>
            <a:fld id="{C5FE9524-C81A-4C58-8653-F61830E96788}" type="datetimeFigureOut">
              <a:rPr lang="en-US" smtClean="0"/>
              <a:t>11/3/2021</a:t>
            </a:fld>
            <a:endParaRPr lang="en-US"/>
          </a:p>
        </p:txBody>
      </p:sp>
      <p:sp>
        <p:nvSpPr>
          <p:cNvPr id="5" name="Footer Placeholder 4">
            <a:extLst>
              <a:ext uri="{FF2B5EF4-FFF2-40B4-BE49-F238E27FC236}">
                <a16:creationId xmlns:a16="http://schemas.microsoft.com/office/drawing/2014/main" id="{8B8BE0EF-B1AF-4273-A272-10642ABFB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C60D2-FC78-4200-8D6C-CE6958B879C7}"/>
              </a:ext>
            </a:extLst>
          </p:cNvPr>
          <p:cNvSpPr>
            <a:spLocks noGrp="1"/>
          </p:cNvSpPr>
          <p:nvPr>
            <p:ph type="sldNum" sz="quarter" idx="12"/>
          </p:nvPr>
        </p:nvSpPr>
        <p:spPr/>
        <p:txBody>
          <a:bodyPr/>
          <a:lstStyle/>
          <a:p>
            <a:fld id="{AB395A4C-0BF9-4823-9607-0F72397969B1}" type="slidenum">
              <a:rPr lang="en-US" smtClean="0"/>
              <a:t>‹#›</a:t>
            </a:fld>
            <a:endParaRPr lang="en-US"/>
          </a:p>
        </p:txBody>
      </p:sp>
    </p:spTree>
    <p:extLst>
      <p:ext uri="{BB962C8B-B14F-4D97-AF65-F5344CB8AC3E}">
        <p14:creationId xmlns:p14="http://schemas.microsoft.com/office/powerpoint/2010/main" val="259863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15D9-0B9D-49E5-806F-1077C27F17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8861FE-53D9-4920-A124-45A34437E6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46440-C9C5-4B09-8AD3-C020516E1C54}"/>
              </a:ext>
            </a:extLst>
          </p:cNvPr>
          <p:cNvSpPr>
            <a:spLocks noGrp="1"/>
          </p:cNvSpPr>
          <p:nvPr>
            <p:ph type="dt" sz="half" idx="10"/>
          </p:nvPr>
        </p:nvSpPr>
        <p:spPr/>
        <p:txBody>
          <a:bodyPr/>
          <a:lstStyle/>
          <a:p>
            <a:fld id="{C5FE9524-C81A-4C58-8653-F61830E96788}" type="datetimeFigureOut">
              <a:rPr lang="en-US" smtClean="0"/>
              <a:t>11/3/2021</a:t>
            </a:fld>
            <a:endParaRPr lang="en-US"/>
          </a:p>
        </p:txBody>
      </p:sp>
      <p:sp>
        <p:nvSpPr>
          <p:cNvPr id="5" name="Footer Placeholder 4">
            <a:extLst>
              <a:ext uri="{FF2B5EF4-FFF2-40B4-BE49-F238E27FC236}">
                <a16:creationId xmlns:a16="http://schemas.microsoft.com/office/drawing/2014/main" id="{58C90D33-F0B7-4DB8-B6E8-ECAEE56F0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7F127-BD84-4176-832D-69DE5C3626A4}"/>
              </a:ext>
            </a:extLst>
          </p:cNvPr>
          <p:cNvSpPr>
            <a:spLocks noGrp="1"/>
          </p:cNvSpPr>
          <p:nvPr>
            <p:ph type="sldNum" sz="quarter" idx="12"/>
          </p:nvPr>
        </p:nvSpPr>
        <p:spPr/>
        <p:txBody>
          <a:bodyPr/>
          <a:lstStyle/>
          <a:p>
            <a:fld id="{AB395A4C-0BF9-4823-9607-0F72397969B1}" type="slidenum">
              <a:rPr lang="en-US" smtClean="0"/>
              <a:t>‹#›</a:t>
            </a:fld>
            <a:endParaRPr lang="en-US"/>
          </a:p>
        </p:txBody>
      </p:sp>
    </p:spTree>
    <p:extLst>
      <p:ext uri="{BB962C8B-B14F-4D97-AF65-F5344CB8AC3E}">
        <p14:creationId xmlns:p14="http://schemas.microsoft.com/office/powerpoint/2010/main" val="406333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7CDB5-7151-42D8-B1FE-22FDB0CA70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90307B-7F68-499E-A9A2-C3EBF7E813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33180-131F-4422-AF34-EA8424304B47}"/>
              </a:ext>
            </a:extLst>
          </p:cNvPr>
          <p:cNvSpPr>
            <a:spLocks noGrp="1"/>
          </p:cNvSpPr>
          <p:nvPr>
            <p:ph type="dt" sz="half" idx="10"/>
          </p:nvPr>
        </p:nvSpPr>
        <p:spPr/>
        <p:txBody>
          <a:bodyPr/>
          <a:lstStyle/>
          <a:p>
            <a:fld id="{C5FE9524-C81A-4C58-8653-F61830E96788}" type="datetimeFigureOut">
              <a:rPr lang="en-US" smtClean="0"/>
              <a:t>11/3/2021</a:t>
            </a:fld>
            <a:endParaRPr lang="en-US"/>
          </a:p>
        </p:txBody>
      </p:sp>
      <p:sp>
        <p:nvSpPr>
          <p:cNvPr id="5" name="Footer Placeholder 4">
            <a:extLst>
              <a:ext uri="{FF2B5EF4-FFF2-40B4-BE49-F238E27FC236}">
                <a16:creationId xmlns:a16="http://schemas.microsoft.com/office/drawing/2014/main" id="{B52FC862-2A78-4C6E-8A40-E03B6ABB0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EEEFA-20CB-4F23-B7F0-45ECC20805F8}"/>
              </a:ext>
            </a:extLst>
          </p:cNvPr>
          <p:cNvSpPr>
            <a:spLocks noGrp="1"/>
          </p:cNvSpPr>
          <p:nvPr>
            <p:ph type="sldNum" sz="quarter" idx="12"/>
          </p:nvPr>
        </p:nvSpPr>
        <p:spPr/>
        <p:txBody>
          <a:bodyPr/>
          <a:lstStyle/>
          <a:p>
            <a:fld id="{AB395A4C-0BF9-4823-9607-0F72397969B1}" type="slidenum">
              <a:rPr lang="en-US" smtClean="0"/>
              <a:t>‹#›</a:t>
            </a:fld>
            <a:endParaRPr lang="en-US"/>
          </a:p>
        </p:txBody>
      </p:sp>
    </p:spTree>
    <p:extLst>
      <p:ext uri="{BB962C8B-B14F-4D97-AF65-F5344CB8AC3E}">
        <p14:creationId xmlns:p14="http://schemas.microsoft.com/office/powerpoint/2010/main" val="3156153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dex pag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68226" y="310463"/>
            <a:ext cx="11252793" cy="596766"/>
          </a:xfrm>
        </p:spPr>
        <p:txBody>
          <a:bodyPr tIns="0" anchor="b"/>
          <a:lstStyle>
            <a:lvl1pPr>
              <a:lnSpc>
                <a:spcPct val="100000"/>
              </a:lnSpc>
              <a:defRPr>
                <a:solidFill>
                  <a:schemeClr val="tx2"/>
                </a:solidFill>
                <a:latin typeface="+mj-lt"/>
              </a:defRPr>
            </a:lvl1pPr>
          </a:lstStyle>
          <a:p>
            <a:r>
              <a:rPr lang="en-GB" noProof="0" dirty="0"/>
              <a:t>Agenda</a:t>
            </a:r>
          </a:p>
        </p:txBody>
      </p:sp>
      <p:sp>
        <p:nvSpPr>
          <p:cNvPr id="5" name="Marcador de texto 4"/>
          <p:cNvSpPr>
            <a:spLocks noGrp="1"/>
          </p:cNvSpPr>
          <p:nvPr>
            <p:ph type="body" sz="quarter" idx="14" hasCustomPrompt="1"/>
          </p:nvPr>
        </p:nvSpPr>
        <p:spPr>
          <a:xfrm>
            <a:off x="302728" y="1470991"/>
            <a:ext cx="11252792" cy="4613152"/>
          </a:xfrm>
          <a:prstGeom prst="rect">
            <a:avLst/>
          </a:prstGeom>
        </p:spPr>
        <p:txBody>
          <a:bodyPr>
            <a:normAutofit/>
          </a:bodyPr>
          <a:lstStyle>
            <a:lvl1pPr marL="342900" indent="-342900">
              <a:lnSpc>
                <a:spcPct val="100000"/>
              </a:lnSpc>
              <a:buClr>
                <a:schemeClr val="accent2"/>
              </a:buClr>
              <a:buSzPct val="100000"/>
              <a:buFont typeface="+mj-lt"/>
              <a:buAutoNum type="arabicPeriod"/>
              <a:defRPr sz="2100" baseline="0">
                <a:solidFill>
                  <a:srgbClr val="323232"/>
                </a:solidFill>
              </a:defRPr>
            </a:lvl1pPr>
            <a:lvl2pPr marL="257156" indent="0">
              <a:buNone/>
              <a:defRPr/>
            </a:lvl2pPr>
            <a:lvl3pPr marL="514312" indent="0">
              <a:buNone/>
              <a:defRPr/>
            </a:lvl3pPr>
            <a:lvl4pPr marL="771468" indent="0">
              <a:buNone/>
              <a:defRPr/>
            </a:lvl4pPr>
            <a:lvl5pPr marL="1028624" indent="0">
              <a:buNone/>
              <a:defRPr/>
            </a:lvl5pPr>
          </a:lstStyle>
          <a:p>
            <a:pPr lvl="0"/>
            <a:r>
              <a:rPr lang="en-GB" noProof="0" dirty="0"/>
              <a:t>Index 1</a:t>
            </a:r>
          </a:p>
          <a:p>
            <a:pPr lvl="0"/>
            <a:r>
              <a:rPr lang="en-GB" noProof="0" dirty="0"/>
              <a:t>Index 2</a:t>
            </a:r>
          </a:p>
          <a:p>
            <a:pPr lvl="0"/>
            <a:r>
              <a:rPr lang="en-GB" noProof="0" dirty="0"/>
              <a:t>Index 3</a:t>
            </a:r>
          </a:p>
        </p:txBody>
      </p:sp>
      <p:sp>
        <p:nvSpPr>
          <p:cNvPr id="25" name="Marcador de número de diapositiva 32"/>
          <p:cNvSpPr>
            <a:spLocks noGrp="1"/>
          </p:cNvSpPr>
          <p:nvPr>
            <p:ph type="sldNum" sz="quarter" idx="4"/>
          </p:nvPr>
        </p:nvSpPr>
        <p:spPr>
          <a:xfrm>
            <a:off x="11776959" y="6535003"/>
            <a:ext cx="248264" cy="92333"/>
          </a:xfrm>
          <a:prstGeom prst="rect">
            <a:avLst/>
          </a:prstGeom>
        </p:spPr>
        <p:txBody>
          <a:bodyPr vert="horz" wrap="square" lIns="0" tIns="0" rIns="0" bIns="0" rtlCol="0" anchor="ctr">
            <a:spAutoFit/>
          </a:bodyPr>
          <a:lstStyle>
            <a:lvl1pPr algn="ctr">
              <a:defRPr sz="6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8" name="Footer Placeholder 4"/>
          <p:cNvSpPr>
            <a:spLocks noGrp="1"/>
          </p:cNvSpPr>
          <p:nvPr>
            <p:ph type="ftr" sz="quarter" idx="3"/>
          </p:nvPr>
        </p:nvSpPr>
        <p:spPr>
          <a:xfrm rot="16200000">
            <a:off x="10404202" y="4652434"/>
            <a:ext cx="3086100" cy="226487"/>
          </a:xfrm>
          <a:prstGeom prst="rect">
            <a:avLst/>
          </a:prstGeom>
        </p:spPr>
        <p:txBody>
          <a:bodyPr vert="horz" lIns="91440" tIns="45720" rIns="91440" bIns="45720" rtlCol="0" anchor="ctr"/>
          <a:lstStyle>
            <a:lvl1pPr algn="l">
              <a:defRPr sz="525">
                <a:solidFill>
                  <a:schemeClr val="bg1">
                    <a:lumMod val="65000"/>
                  </a:schemeClr>
                </a:solidFill>
                <a:latin typeface="+mj-lt"/>
              </a:defRPr>
            </a:lvl1pPr>
          </a:lstStyle>
          <a:p>
            <a:r>
              <a:rPr lang="en-US" noProof="0"/>
              <a:t>© Amadeus IT Group and its affiliates and subsidiaries</a:t>
            </a:r>
            <a:endParaRPr lang="en-GB" noProof="0" dirty="0"/>
          </a:p>
        </p:txBody>
      </p:sp>
    </p:spTree>
    <p:extLst>
      <p:ext uri="{BB962C8B-B14F-4D97-AF65-F5344CB8AC3E}">
        <p14:creationId xmlns:p14="http://schemas.microsoft.com/office/powerpoint/2010/main" val="159767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EEB1-79EF-4B0A-B9D7-8A1F9031B4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C94741-0919-4932-AF8B-31F9C81487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87220-1566-4ED4-B155-51782D1A11CD}"/>
              </a:ext>
            </a:extLst>
          </p:cNvPr>
          <p:cNvSpPr>
            <a:spLocks noGrp="1"/>
          </p:cNvSpPr>
          <p:nvPr>
            <p:ph type="dt" sz="half" idx="10"/>
          </p:nvPr>
        </p:nvSpPr>
        <p:spPr/>
        <p:txBody>
          <a:bodyPr/>
          <a:lstStyle/>
          <a:p>
            <a:fld id="{C5FE9524-C81A-4C58-8653-F61830E96788}" type="datetimeFigureOut">
              <a:rPr lang="en-US" smtClean="0"/>
              <a:t>11/3/2021</a:t>
            </a:fld>
            <a:endParaRPr lang="en-US"/>
          </a:p>
        </p:txBody>
      </p:sp>
      <p:sp>
        <p:nvSpPr>
          <p:cNvPr id="5" name="Footer Placeholder 4">
            <a:extLst>
              <a:ext uri="{FF2B5EF4-FFF2-40B4-BE49-F238E27FC236}">
                <a16:creationId xmlns:a16="http://schemas.microsoft.com/office/drawing/2014/main" id="{73137606-7CB3-4FF3-A054-BBE2FA251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E88D8-4C3C-4DC3-AFBA-45BF53651776}"/>
              </a:ext>
            </a:extLst>
          </p:cNvPr>
          <p:cNvSpPr>
            <a:spLocks noGrp="1"/>
          </p:cNvSpPr>
          <p:nvPr>
            <p:ph type="sldNum" sz="quarter" idx="12"/>
          </p:nvPr>
        </p:nvSpPr>
        <p:spPr/>
        <p:txBody>
          <a:bodyPr/>
          <a:lstStyle/>
          <a:p>
            <a:fld id="{AB395A4C-0BF9-4823-9607-0F72397969B1}" type="slidenum">
              <a:rPr lang="en-US" smtClean="0"/>
              <a:t>‹#›</a:t>
            </a:fld>
            <a:endParaRPr lang="en-US"/>
          </a:p>
        </p:txBody>
      </p:sp>
    </p:spTree>
    <p:extLst>
      <p:ext uri="{BB962C8B-B14F-4D97-AF65-F5344CB8AC3E}">
        <p14:creationId xmlns:p14="http://schemas.microsoft.com/office/powerpoint/2010/main" val="150154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C9F5-47D4-471F-8CE7-7E05E94921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C476CC-2399-4ADC-8799-BEA00C61E6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FC5D8F-0CD8-4AD1-B73A-66B99359F196}"/>
              </a:ext>
            </a:extLst>
          </p:cNvPr>
          <p:cNvSpPr>
            <a:spLocks noGrp="1"/>
          </p:cNvSpPr>
          <p:nvPr>
            <p:ph type="dt" sz="half" idx="10"/>
          </p:nvPr>
        </p:nvSpPr>
        <p:spPr/>
        <p:txBody>
          <a:bodyPr/>
          <a:lstStyle/>
          <a:p>
            <a:fld id="{C5FE9524-C81A-4C58-8653-F61830E96788}" type="datetimeFigureOut">
              <a:rPr lang="en-US" smtClean="0"/>
              <a:t>11/3/2021</a:t>
            </a:fld>
            <a:endParaRPr lang="en-US"/>
          </a:p>
        </p:txBody>
      </p:sp>
      <p:sp>
        <p:nvSpPr>
          <p:cNvPr id="5" name="Footer Placeholder 4">
            <a:extLst>
              <a:ext uri="{FF2B5EF4-FFF2-40B4-BE49-F238E27FC236}">
                <a16:creationId xmlns:a16="http://schemas.microsoft.com/office/drawing/2014/main" id="{09CB488D-5AF7-4745-8131-99B2C11A9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47B37-9F8B-48E9-ACEA-2561629E225E}"/>
              </a:ext>
            </a:extLst>
          </p:cNvPr>
          <p:cNvSpPr>
            <a:spLocks noGrp="1"/>
          </p:cNvSpPr>
          <p:nvPr>
            <p:ph type="sldNum" sz="quarter" idx="12"/>
          </p:nvPr>
        </p:nvSpPr>
        <p:spPr/>
        <p:txBody>
          <a:bodyPr/>
          <a:lstStyle/>
          <a:p>
            <a:fld id="{AB395A4C-0BF9-4823-9607-0F72397969B1}" type="slidenum">
              <a:rPr lang="en-US" smtClean="0"/>
              <a:t>‹#›</a:t>
            </a:fld>
            <a:endParaRPr lang="en-US"/>
          </a:p>
        </p:txBody>
      </p:sp>
    </p:spTree>
    <p:extLst>
      <p:ext uri="{BB962C8B-B14F-4D97-AF65-F5344CB8AC3E}">
        <p14:creationId xmlns:p14="http://schemas.microsoft.com/office/powerpoint/2010/main" val="2098203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2A93-7934-4230-970A-644E5DAB6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A3D2A-71FC-461E-8888-9B6E25C47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85A0F1-DFAD-4198-8CCD-1536A96D8D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124F52-938C-4C6F-A063-B273522150C4}"/>
              </a:ext>
            </a:extLst>
          </p:cNvPr>
          <p:cNvSpPr>
            <a:spLocks noGrp="1"/>
          </p:cNvSpPr>
          <p:nvPr>
            <p:ph type="dt" sz="half" idx="10"/>
          </p:nvPr>
        </p:nvSpPr>
        <p:spPr/>
        <p:txBody>
          <a:bodyPr/>
          <a:lstStyle/>
          <a:p>
            <a:fld id="{C5FE9524-C81A-4C58-8653-F61830E96788}" type="datetimeFigureOut">
              <a:rPr lang="en-US" smtClean="0"/>
              <a:t>11/3/2021</a:t>
            </a:fld>
            <a:endParaRPr lang="en-US"/>
          </a:p>
        </p:txBody>
      </p:sp>
      <p:sp>
        <p:nvSpPr>
          <p:cNvPr id="6" name="Footer Placeholder 5">
            <a:extLst>
              <a:ext uri="{FF2B5EF4-FFF2-40B4-BE49-F238E27FC236}">
                <a16:creationId xmlns:a16="http://schemas.microsoft.com/office/drawing/2014/main" id="{D4EAC79A-0CB0-45A0-86AF-2E9D1F8C7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3B396-0AFB-4C21-B558-83D37F47BD07}"/>
              </a:ext>
            </a:extLst>
          </p:cNvPr>
          <p:cNvSpPr>
            <a:spLocks noGrp="1"/>
          </p:cNvSpPr>
          <p:nvPr>
            <p:ph type="sldNum" sz="quarter" idx="12"/>
          </p:nvPr>
        </p:nvSpPr>
        <p:spPr/>
        <p:txBody>
          <a:bodyPr/>
          <a:lstStyle/>
          <a:p>
            <a:fld id="{AB395A4C-0BF9-4823-9607-0F72397969B1}" type="slidenum">
              <a:rPr lang="en-US" smtClean="0"/>
              <a:t>‹#›</a:t>
            </a:fld>
            <a:endParaRPr lang="en-US"/>
          </a:p>
        </p:txBody>
      </p:sp>
    </p:spTree>
    <p:extLst>
      <p:ext uri="{BB962C8B-B14F-4D97-AF65-F5344CB8AC3E}">
        <p14:creationId xmlns:p14="http://schemas.microsoft.com/office/powerpoint/2010/main" val="250358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6111-C412-4A23-B22B-472F3D67A6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3AA67C-011E-45ED-906E-D4A924BEB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3916C2-9E2E-4A61-82FE-A9D951D2C7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3D1352-5DC1-4AEE-98EF-9E2432745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0D8917-5B2D-4D32-91EE-264AE9FD08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34E9FF-9CA2-4C4D-A6B9-758B953A1C91}"/>
              </a:ext>
            </a:extLst>
          </p:cNvPr>
          <p:cNvSpPr>
            <a:spLocks noGrp="1"/>
          </p:cNvSpPr>
          <p:nvPr>
            <p:ph type="dt" sz="half" idx="10"/>
          </p:nvPr>
        </p:nvSpPr>
        <p:spPr/>
        <p:txBody>
          <a:bodyPr/>
          <a:lstStyle/>
          <a:p>
            <a:fld id="{C5FE9524-C81A-4C58-8653-F61830E96788}" type="datetimeFigureOut">
              <a:rPr lang="en-US" smtClean="0"/>
              <a:t>11/3/2021</a:t>
            </a:fld>
            <a:endParaRPr lang="en-US"/>
          </a:p>
        </p:txBody>
      </p:sp>
      <p:sp>
        <p:nvSpPr>
          <p:cNvPr id="8" name="Footer Placeholder 7">
            <a:extLst>
              <a:ext uri="{FF2B5EF4-FFF2-40B4-BE49-F238E27FC236}">
                <a16:creationId xmlns:a16="http://schemas.microsoft.com/office/drawing/2014/main" id="{8F507018-55E7-4750-8EB8-03A42914A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D532A8-0E88-47B7-A253-4D8DADCB58EF}"/>
              </a:ext>
            </a:extLst>
          </p:cNvPr>
          <p:cNvSpPr>
            <a:spLocks noGrp="1"/>
          </p:cNvSpPr>
          <p:nvPr>
            <p:ph type="sldNum" sz="quarter" idx="12"/>
          </p:nvPr>
        </p:nvSpPr>
        <p:spPr/>
        <p:txBody>
          <a:bodyPr/>
          <a:lstStyle/>
          <a:p>
            <a:fld id="{AB395A4C-0BF9-4823-9607-0F72397969B1}" type="slidenum">
              <a:rPr lang="en-US" smtClean="0"/>
              <a:t>‹#›</a:t>
            </a:fld>
            <a:endParaRPr lang="en-US"/>
          </a:p>
        </p:txBody>
      </p:sp>
    </p:spTree>
    <p:extLst>
      <p:ext uri="{BB962C8B-B14F-4D97-AF65-F5344CB8AC3E}">
        <p14:creationId xmlns:p14="http://schemas.microsoft.com/office/powerpoint/2010/main" val="152794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65B7-C99E-4934-8270-48CDE6638A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DFF39F-284B-43F6-B458-E2BFBD0CCD5E}"/>
              </a:ext>
            </a:extLst>
          </p:cNvPr>
          <p:cNvSpPr>
            <a:spLocks noGrp="1"/>
          </p:cNvSpPr>
          <p:nvPr>
            <p:ph type="dt" sz="half" idx="10"/>
          </p:nvPr>
        </p:nvSpPr>
        <p:spPr/>
        <p:txBody>
          <a:bodyPr/>
          <a:lstStyle/>
          <a:p>
            <a:fld id="{C5FE9524-C81A-4C58-8653-F61830E96788}" type="datetimeFigureOut">
              <a:rPr lang="en-US" smtClean="0"/>
              <a:t>11/3/2021</a:t>
            </a:fld>
            <a:endParaRPr lang="en-US"/>
          </a:p>
        </p:txBody>
      </p:sp>
      <p:sp>
        <p:nvSpPr>
          <p:cNvPr id="4" name="Footer Placeholder 3">
            <a:extLst>
              <a:ext uri="{FF2B5EF4-FFF2-40B4-BE49-F238E27FC236}">
                <a16:creationId xmlns:a16="http://schemas.microsoft.com/office/drawing/2014/main" id="{AC617930-0DEE-473E-B648-EE6E09A60A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44404B-EA79-48C3-9AFB-CF96048E27B2}"/>
              </a:ext>
            </a:extLst>
          </p:cNvPr>
          <p:cNvSpPr>
            <a:spLocks noGrp="1"/>
          </p:cNvSpPr>
          <p:nvPr>
            <p:ph type="sldNum" sz="quarter" idx="12"/>
          </p:nvPr>
        </p:nvSpPr>
        <p:spPr/>
        <p:txBody>
          <a:bodyPr/>
          <a:lstStyle/>
          <a:p>
            <a:fld id="{AB395A4C-0BF9-4823-9607-0F72397969B1}" type="slidenum">
              <a:rPr lang="en-US" smtClean="0"/>
              <a:t>‹#›</a:t>
            </a:fld>
            <a:endParaRPr lang="en-US"/>
          </a:p>
        </p:txBody>
      </p:sp>
    </p:spTree>
    <p:extLst>
      <p:ext uri="{BB962C8B-B14F-4D97-AF65-F5344CB8AC3E}">
        <p14:creationId xmlns:p14="http://schemas.microsoft.com/office/powerpoint/2010/main" val="120412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9182A1-64E2-4F20-B543-49DE36A99189}"/>
              </a:ext>
            </a:extLst>
          </p:cNvPr>
          <p:cNvSpPr>
            <a:spLocks noGrp="1"/>
          </p:cNvSpPr>
          <p:nvPr>
            <p:ph type="dt" sz="half" idx="10"/>
          </p:nvPr>
        </p:nvSpPr>
        <p:spPr/>
        <p:txBody>
          <a:bodyPr/>
          <a:lstStyle/>
          <a:p>
            <a:fld id="{C5FE9524-C81A-4C58-8653-F61830E96788}" type="datetimeFigureOut">
              <a:rPr lang="en-US" smtClean="0"/>
              <a:t>11/3/2021</a:t>
            </a:fld>
            <a:endParaRPr lang="en-US"/>
          </a:p>
        </p:txBody>
      </p:sp>
      <p:sp>
        <p:nvSpPr>
          <p:cNvPr id="3" name="Footer Placeholder 2">
            <a:extLst>
              <a:ext uri="{FF2B5EF4-FFF2-40B4-BE49-F238E27FC236}">
                <a16:creationId xmlns:a16="http://schemas.microsoft.com/office/drawing/2014/main" id="{DED91F27-CFEC-4753-A319-AA5D919D13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EC2FDE-BA49-4377-861E-650011C897AF}"/>
              </a:ext>
            </a:extLst>
          </p:cNvPr>
          <p:cNvSpPr>
            <a:spLocks noGrp="1"/>
          </p:cNvSpPr>
          <p:nvPr>
            <p:ph type="sldNum" sz="quarter" idx="12"/>
          </p:nvPr>
        </p:nvSpPr>
        <p:spPr/>
        <p:txBody>
          <a:bodyPr/>
          <a:lstStyle/>
          <a:p>
            <a:fld id="{AB395A4C-0BF9-4823-9607-0F72397969B1}" type="slidenum">
              <a:rPr lang="en-US" smtClean="0"/>
              <a:t>‹#›</a:t>
            </a:fld>
            <a:endParaRPr lang="en-US"/>
          </a:p>
        </p:txBody>
      </p:sp>
    </p:spTree>
    <p:extLst>
      <p:ext uri="{BB962C8B-B14F-4D97-AF65-F5344CB8AC3E}">
        <p14:creationId xmlns:p14="http://schemas.microsoft.com/office/powerpoint/2010/main" val="130637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20FB-31C7-4308-9CE1-E4DF028EF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E6E78D-01B9-4240-9CF7-DCFB45EF6F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104B5-D280-4F70-B5CE-D465A18C7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BB440B-426A-4E51-884F-9A7E0713EE73}"/>
              </a:ext>
            </a:extLst>
          </p:cNvPr>
          <p:cNvSpPr>
            <a:spLocks noGrp="1"/>
          </p:cNvSpPr>
          <p:nvPr>
            <p:ph type="dt" sz="half" idx="10"/>
          </p:nvPr>
        </p:nvSpPr>
        <p:spPr/>
        <p:txBody>
          <a:bodyPr/>
          <a:lstStyle/>
          <a:p>
            <a:fld id="{C5FE9524-C81A-4C58-8653-F61830E96788}" type="datetimeFigureOut">
              <a:rPr lang="en-US" smtClean="0"/>
              <a:t>11/3/2021</a:t>
            </a:fld>
            <a:endParaRPr lang="en-US"/>
          </a:p>
        </p:txBody>
      </p:sp>
      <p:sp>
        <p:nvSpPr>
          <p:cNvPr id="6" name="Footer Placeholder 5">
            <a:extLst>
              <a:ext uri="{FF2B5EF4-FFF2-40B4-BE49-F238E27FC236}">
                <a16:creationId xmlns:a16="http://schemas.microsoft.com/office/drawing/2014/main" id="{B843361C-C8A7-4B3F-8CF1-046A5255C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6BFDE7-0FEB-4A1E-BB68-4D332B0FDB95}"/>
              </a:ext>
            </a:extLst>
          </p:cNvPr>
          <p:cNvSpPr>
            <a:spLocks noGrp="1"/>
          </p:cNvSpPr>
          <p:nvPr>
            <p:ph type="sldNum" sz="quarter" idx="12"/>
          </p:nvPr>
        </p:nvSpPr>
        <p:spPr/>
        <p:txBody>
          <a:bodyPr/>
          <a:lstStyle/>
          <a:p>
            <a:fld id="{AB395A4C-0BF9-4823-9607-0F72397969B1}" type="slidenum">
              <a:rPr lang="en-US" smtClean="0"/>
              <a:t>‹#›</a:t>
            </a:fld>
            <a:endParaRPr lang="en-US"/>
          </a:p>
        </p:txBody>
      </p:sp>
    </p:spTree>
    <p:extLst>
      <p:ext uri="{BB962C8B-B14F-4D97-AF65-F5344CB8AC3E}">
        <p14:creationId xmlns:p14="http://schemas.microsoft.com/office/powerpoint/2010/main" val="60857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1980-EB04-4069-87AF-B63511AF0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AEB311-64D6-465C-8D62-5EEEEF147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9F4694-A5BB-45A5-9D87-2A004203E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A19B3-16E3-4CBC-88CB-ED24A7828777}"/>
              </a:ext>
            </a:extLst>
          </p:cNvPr>
          <p:cNvSpPr>
            <a:spLocks noGrp="1"/>
          </p:cNvSpPr>
          <p:nvPr>
            <p:ph type="dt" sz="half" idx="10"/>
          </p:nvPr>
        </p:nvSpPr>
        <p:spPr/>
        <p:txBody>
          <a:bodyPr/>
          <a:lstStyle/>
          <a:p>
            <a:fld id="{C5FE9524-C81A-4C58-8653-F61830E96788}" type="datetimeFigureOut">
              <a:rPr lang="en-US" smtClean="0"/>
              <a:t>11/3/2021</a:t>
            </a:fld>
            <a:endParaRPr lang="en-US"/>
          </a:p>
        </p:txBody>
      </p:sp>
      <p:sp>
        <p:nvSpPr>
          <p:cNvPr id="6" name="Footer Placeholder 5">
            <a:extLst>
              <a:ext uri="{FF2B5EF4-FFF2-40B4-BE49-F238E27FC236}">
                <a16:creationId xmlns:a16="http://schemas.microsoft.com/office/drawing/2014/main" id="{155F04F5-E6EB-4C12-BCFD-F1D424B539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93E260-B62B-4C2F-9AC5-3E63B5CBA9AA}"/>
              </a:ext>
            </a:extLst>
          </p:cNvPr>
          <p:cNvSpPr>
            <a:spLocks noGrp="1"/>
          </p:cNvSpPr>
          <p:nvPr>
            <p:ph type="sldNum" sz="quarter" idx="12"/>
          </p:nvPr>
        </p:nvSpPr>
        <p:spPr/>
        <p:txBody>
          <a:bodyPr/>
          <a:lstStyle/>
          <a:p>
            <a:fld id="{AB395A4C-0BF9-4823-9607-0F72397969B1}" type="slidenum">
              <a:rPr lang="en-US" smtClean="0"/>
              <a:t>‹#›</a:t>
            </a:fld>
            <a:endParaRPr lang="en-US"/>
          </a:p>
        </p:txBody>
      </p:sp>
    </p:spTree>
    <p:extLst>
      <p:ext uri="{BB962C8B-B14F-4D97-AF65-F5344CB8AC3E}">
        <p14:creationId xmlns:p14="http://schemas.microsoft.com/office/powerpoint/2010/main" val="194753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FA675-75EC-4B6B-9D56-F1AA22E3D6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10835D-22E4-4CAA-8F28-CACB10C20C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F8AF3-8B2D-4FFA-858C-8900E64C77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E9524-C81A-4C58-8653-F61830E96788}" type="datetimeFigureOut">
              <a:rPr lang="en-US" smtClean="0"/>
              <a:t>11/3/2021</a:t>
            </a:fld>
            <a:endParaRPr lang="en-US"/>
          </a:p>
        </p:txBody>
      </p:sp>
      <p:sp>
        <p:nvSpPr>
          <p:cNvPr id="5" name="Footer Placeholder 4">
            <a:extLst>
              <a:ext uri="{FF2B5EF4-FFF2-40B4-BE49-F238E27FC236}">
                <a16:creationId xmlns:a16="http://schemas.microsoft.com/office/drawing/2014/main" id="{F401D86C-C742-4F5A-A896-FEEF557B96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E9665A-EE64-4FC8-8D89-281E56013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95A4C-0BF9-4823-9607-0F72397969B1}" type="slidenum">
              <a:rPr lang="en-US" smtClean="0"/>
              <a:t>‹#›</a:t>
            </a:fld>
            <a:endParaRPr lang="en-US"/>
          </a:p>
        </p:txBody>
      </p:sp>
      <p:sp>
        <p:nvSpPr>
          <p:cNvPr id="7" name="MSIPCMContentMarking" descr="{&quot;HashCode&quot;:-980460767,&quot;Placement&quot;:&quot;Header&quot;}">
            <a:extLst>
              <a:ext uri="{FF2B5EF4-FFF2-40B4-BE49-F238E27FC236}">
                <a16:creationId xmlns:a16="http://schemas.microsoft.com/office/drawing/2014/main" id="{BD6150F7-34ED-4A0F-A1C1-FD9891E980EE}"/>
              </a:ext>
            </a:extLst>
          </p:cNvPr>
          <p:cNvSpPr txBox="1"/>
          <p:nvPr userDrawn="1"/>
        </p:nvSpPr>
        <p:spPr>
          <a:xfrm>
            <a:off x="10002555" y="0"/>
            <a:ext cx="2189445" cy="296525"/>
          </a:xfrm>
          <a:prstGeom prst="rect">
            <a:avLst/>
          </a:prstGeom>
          <a:noFill/>
        </p:spPr>
        <p:txBody>
          <a:bodyPr vert="horz" wrap="square" lIns="0" tIns="0" rIns="0" bIns="0" rtlCol="0" anchor="ctr" anchorCtr="1">
            <a:spAutoFit/>
          </a:bodyPr>
          <a:lstStyle/>
          <a:p>
            <a:pPr algn="r">
              <a:spcBef>
                <a:spcPts val="0"/>
              </a:spcBef>
              <a:spcAft>
                <a:spcPts val="0"/>
              </a:spcAft>
            </a:pPr>
            <a:r>
              <a:rPr lang="en-US" sz="1200">
                <a:solidFill>
                  <a:srgbClr val="FF8C00"/>
                </a:solidFill>
                <a:latin typeface="Calibri" panose="020F0502020204030204" pitchFamily="34" charset="0"/>
              </a:rPr>
              <a:t>CONFIDENTIAL &amp; RESTRICTED</a:t>
            </a:r>
          </a:p>
        </p:txBody>
      </p:sp>
    </p:spTree>
    <p:extLst>
      <p:ext uri="{BB962C8B-B14F-4D97-AF65-F5344CB8AC3E}">
        <p14:creationId xmlns:p14="http://schemas.microsoft.com/office/powerpoint/2010/main" val="646239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Introduction</a:t>
            </a:r>
          </a:p>
        </p:txBody>
      </p:sp>
      <p:sp>
        <p:nvSpPr>
          <p:cNvPr id="6" name="Marcador de texto 5"/>
          <p:cNvSpPr>
            <a:spLocks noGrp="1"/>
          </p:cNvSpPr>
          <p:nvPr>
            <p:ph type="body" sz="quarter" idx="14"/>
          </p:nvPr>
        </p:nvSpPr>
        <p:spPr>
          <a:xfrm>
            <a:off x="268226" y="1659118"/>
            <a:ext cx="10911964" cy="2121030"/>
          </a:xfrm>
        </p:spPr>
        <p:txBody>
          <a:bodyPr>
            <a:normAutofit/>
          </a:bodyPr>
          <a:lstStyle/>
          <a:p>
            <a:pPr marL="0" indent="0">
              <a:lnSpc>
                <a:spcPct val="150000"/>
              </a:lnSpc>
              <a:buNone/>
            </a:pPr>
            <a:r>
              <a:rPr lang="en-US" sz="1600" dirty="0"/>
              <a:t>This case study aims to give you an idea of applying EDA in a real business scenario. In this case study, apart from applying the techniques that you have learnt in the EDA module, you will also develop a basic understanding of risk analytics in banking and financial services and understand how data is used to minimize the risk of losing money while lending to customers.</a:t>
            </a: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1</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Tree>
    <p:extLst>
      <p:ext uri="{BB962C8B-B14F-4D97-AF65-F5344CB8AC3E}">
        <p14:creationId xmlns:p14="http://schemas.microsoft.com/office/powerpoint/2010/main" val="221281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2000" b="1" dirty="0"/>
              <a:t>NAME_CONTRACT_TYPE: </a:t>
            </a:r>
            <a:r>
              <a:rPr lang="en-GB" sz="2000" dirty="0"/>
              <a:t>Cash Loans have a slight higher possibility of default as compared to revolving loans</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10</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9" name="Picture 8">
            <a:extLst>
              <a:ext uri="{FF2B5EF4-FFF2-40B4-BE49-F238E27FC236}">
                <a16:creationId xmlns:a16="http://schemas.microsoft.com/office/drawing/2014/main" id="{E4B01F1F-F12D-4C58-8324-24D9F7D1ED28}"/>
              </a:ext>
            </a:extLst>
          </p:cNvPr>
          <p:cNvPicPr>
            <a:picLocks noChangeAspect="1"/>
          </p:cNvPicPr>
          <p:nvPr/>
        </p:nvPicPr>
        <p:blipFill>
          <a:blip r:embed="rId3"/>
          <a:stretch>
            <a:fillRect/>
          </a:stretch>
        </p:blipFill>
        <p:spPr>
          <a:xfrm>
            <a:off x="393868" y="1524853"/>
            <a:ext cx="11383091" cy="5010150"/>
          </a:xfrm>
          <a:prstGeom prst="rect">
            <a:avLst/>
          </a:prstGeom>
        </p:spPr>
      </p:pic>
    </p:spTree>
    <p:extLst>
      <p:ext uri="{BB962C8B-B14F-4D97-AF65-F5344CB8AC3E}">
        <p14:creationId xmlns:p14="http://schemas.microsoft.com/office/powerpoint/2010/main" val="423890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número de diapositiva 9"/>
          <p:cNvSpPr>
            <a:spLocks noGrp="1"/>
          </p:cNvSpPr>
          <p:nvPr>
            <p:ph type="sldNum" sz="quarter" idx="4"/>
          </p:nvPr>
        </p:nvSpPr>
        <p:spPr/>
        <p:txBody>
          <a:bodyPr/>
          <a:lstStyle/>
          <a:p>
            <a:fld id="{E57627FB-D816-4EA7-98E3-793F2D9BC93A}" type="slidenum">
              <a:rPr lang="en-GB" smtClean="0"/>
              <a:pPr/>
              <a:t>11</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
        <p:nvSpPr>
          <p:cNvPr id="5" name="Text Placeholder 4">
            <a:extLst>
              <a:ext uri="{FF2B5EF4-FFF2-40B4-BE49-F238E27FC236}">
                <a16:creationId xmlns:a16="http://schemas.microsoft.com/office/drawing/2014/main" id="{4CEEC2E8-7109-4E8B-B444-57D2E121EE78}"/>
              </a:ext>
            </a:extLst>
          </p:cNvPr>
          <p:cNvSpPr>
            <a:spLocks noGrp="1"/>
          </p:cNvSpPr>
          <p:nvPr>
            <p:ph type="body" sz="quarter" idx="14"/>
          </p:nvPr>
        </p:nvSpPr>
        <p:spPr>
          <a:xfrm>
            <a:off x="159852" y="261939"/>
            <a:ext cx="11474231" cy="671511"/>
          </a:xfrm>
        </p:spPr>
        <p:txBody>
          <a:bodyPr/>
          <a:lstStyle/>
          <a:p>
            <a:pPr marL="0" indent="0">
              <a:buNone/>
            </a:pPr>
            <a:r>
              <a:rPr lang="en-US" dirty="0"/>
              <a:t>CODE_GENDER : Male customers have a higher chance of default as compared to females</a:t>
            </a:r>
          </a:p>
        </p:txBody>
      </p:sp>
      <p:pic>
        <p:nvPicPr>
          <p:cNvPr id="12" name="Picture 11">
            <a:extLst>
              <a:ext uri="{FF2B5EF4-FFF2-40B4-BE49-F238E27FC236}">
                <a16:creationId xmlns:a16="http://schemas.microsoft.com/office/drawing/2014/main" id="{256F186A-3541-4052-9611-7A73111CCD1C}"/>
              </a:ext>
            </a:extLst>
          </p:cNvPr>
          <p:cNvPicPr>
            <a:picLocks noChangeAspect="1"/>
          </p:cNvPicPr>
          <p:nvPr/>
        </p:nvPicPr>
        <p:blipFill>
          <a:blip r:embed="rId3"/>
          <a:stretch>
            <a:fillRect/>
          </a:stretch>
        </p:blipFill>
        <p:spPr>
          <a:xfrm>
            <a:off x="521802" y="1142943"/>
            <a:ext cx="10508148" cy="5392060"/>
          </a:xfrm>
          <a:prstGeom prst="rect">
            <a:avLst/>
          </a:prstGeom>
        </p:spPr>
      </p:pic>
    </p:spTree>
    <p:extLst>
      <p:ext uri="{BB962C8B-B14F-4D97-AF65-F5344CB8AC3E}">
        <p14:creationId xmlns:p14="http://schemas.microsoft.com/office/powerpoint/2010/main" val="412687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854509"/>
          </a:xfrm>
        </p:spPr>
        <p:txBody>
          <a:bodyPr>
            <a:normAutofit/>
          </a:bodyPr>
          <a:lstStyle/>
          <a:p>
            <a:r>
              <a:rPr lang="en-GB" sz="2000" dirty="0"/>
              <a:t>NAME_INCOME_TYPE: Pensioner and State servant have less chances of default, working class has higher possibility of default</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12</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AAB858F8-65B1-416C-A86D-BFB37DE72ECF}"/>
              </a:ext>
            </a:extLst>
          </p:cNvPr>
          <p:cNvPicPr>
            <a:picLocks noChangeAspect="1"/>
          </p:cNvPicPr>
          <p:nvPr/>
        </p:nvPicPr>
        <p:blipFill>
          <a:blip r:embed="rId3"/>
          <a:stretch>
            <a:fillRect/>
          </a:stretch>
        </p:blipFill>
        <p:spPr>
          <a:xfrm>
            <a:off x="131504" y="1157352"/>
            <a:ext cx="11928992" cy="5553075"/>
          </a:xfrm>
          <a:prstGeom prst="rect">
            <a:avLst/>
          </a:prstGeom>
        </p:spPr>
      </p:pic>
    </p:spTree>
    <p:extLst>
      <p:ext uri="{BB962C8B-B14F-4D97-AF65-F5344CB8AC3E}">
        <p14:creationId xmlns:p14="http://schemas.microsoft.com/office/powerpoint/2010/main" val="4261657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666619"/>
          </a:xfrm>
        </p:spPr>
        <p:txBody>
          <a:bodyPr>
            <a:normAutofit/>
          </a:bodyPr>
          <a:lstStyle/>
          <a:p>
            <a:r>
              <a:rPr lang="en-GB" sz="2000" dirty="0"/>
              <a:t>NAME_EDUCATION_TYPE: Lower Secondary and secondary customers are at a higher chance of default. Whereas Higher education customers are at a lower risk</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13</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7" name="Picture 6">
            <a:extLst>
              <a:ext uri="{FF2B5EF4-FFF2-40B4-BE49-F238E27FC236}">
                <a16:creationId xmlns:a16="http://schemas.microsoft.com/office/drawing/2014/main" id="{8C336E9B-ACAC-4DBD-9720-29BB6F520BA4}"/>
              </a:ext>
            </a:extLst>
          </p:cNvPr>
          <p:cNvPicPr>
            <a:picLocks noChangeAspect="1"/>
          </p:cNvPicPr>
          <p:nvPr/>
        </p:nvPicPr>
        <p:blipFill>
          <a:blip r:embed="rId3"/>
          <a:stretch>
            <a:fillRect/>
          </a:stretch>
        </p:blipFill>
        <p:spPr>
          <a:xfrm>
            <a:off x="166777" y="1031785"/>
            <a:ext cx="11252793" cy="5503218"/>
          </a:xfrm>
          <a:prstGeom prst="rect">
            <a:avLst/>
          </a:prstGeom>
        </p:spPr>
      </p:pic>
    </p:spTree>
    <p:extLst>
      <p:ext uri="{BB962C8B-B14F-4D97-AF65-F5344CB8AC3E}">
        <p14:creationId xmlns:p14="http://schemas.microsoft.com/office/powerpoint/2010/main" val="2362251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716723"/>
          </a:xfrm>
        </p:spPr>
        <p:txBody>
          <a:bodyPr>
            <a:normAutofit/>
          </a:bodyPr>
          <a:lstStyle/>
          <a:p>
            <a:r>
              <a:rPr lang="en-GB" sz="2000" dirty="0"/>
              <a:t>NAME_FAMILY_STATUS : Single/Unmarried &amp; civil marriage have a higher chance of default. Where as widow customers are a safer class of customers</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14</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A19905F8-B25E-4905-812C-2DAED8A624D9}"/>
              </a:ext>
            </a:extLst>
          </p:cNvPr>
          <p:cNvPicPr>
            <a:picLocks noChangeAspect="1"/>
          </p:cNvPicPr>
          <p:nvPr/>
        </p:nvPicPr>
        <p:blipFill>
          <a:blip r:embed="rId3"/>
          <a:stretch>
            <a:fillRect/>
          </a:stretch>
        </p:blipFill>
        <p:spPr>
          <a:xfrm>
            <a:off x="0" y="864295"/>
            <a:ext cx="12060496" cy="5846131"/>
          </a:xfrm>
          <a:prstGeom prst="rect">
            <a:avLst/>
          </a:prstGeom>
        </p:spPr>
      </p:pic>
    </p:spTree>
    <p:extLst>
      <p:ext uri="{BB962C8B-B14F-4D97-AF65-F5344CB8AC3E}">
        <p14:creationId xmlns:p14="http://schemas.microsoft.com/office/powerpoint/2010/main" val="3280209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729249"/>
          </a:xfrm>
        </p:spPr>
        <p:txBody>
          <a:bodyPr>
            <a:normAutofit/>
          </a:bodyPr>
          <a:lstStyle/>
          <a:p>
            <a:r>
              <a:rPr lang="en-GB" sz="2000" dirty="0"/>
              <a:t>NAME_HOUSING_TYPE  : Customers who stay in rented apartments and with parents, have a higher chance of defaulting on a credit.</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15</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819A029E-0922-4386-8D59-26166EEF051A}"/>
              </a:ext>
            </a:extLst>
          </p:cNvPr>
          <p:cNvPicPr>
            <a:picLocks noChangeAspect="1"/>
          </p:cNvPicPr>
          <p:nvPr/>
        </p:nvPicPr>
        <p:blipFill>
          <a:blip r:embed="rId3"/>
          <a:stretch>
            <a:fillRect/>
          </a:stretch>
        </p:blipFill>
        <p:spPr>
          <a:xfrm>
            <a:off x="268226" y="1052186"/>
            <a:ext cx="11054238" cy="5701822"/>
          </a:xfrm>
          <a:prstGeom prst="rect">
            <a:avLst/>
          </a:prstGeom>
        </p:spPr>
      </p:pic>
    </p:spTree>
    <p:extLst>
      <p:ext uri="{BB962C8B-B14F-4D97-AF65-F5344CB8AC3E}">
        <p14:creationId xmlns:p14="http://schemas.microsoft.com/office/powerpoint/2010/main" val="1004030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804405"/>
          </a:xfrm>
        </p:spPr>
        <p:txBody>
          <a:bodyPr>
            <a:normAutofit/>
          </a:bodyPr>
          <a:lstStyle/>
          <a:p>
            <a:r>
              <a:rPr lang="en-GB" sz="2000" dirty="0"/>
              <a:t>REGION_RATING_CLIENT: Customers from Region rating 3 have a higher possibility of defaulting on a loan, whereas from Region rating 1 have the least possibility.</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16</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172E2D9C-C03F-416B-9AC0-61B3F69A9502}"/>
              </a:ext>
            </a:extLst>
          </p:cNvPr>
          <p:cNvPicPr>
            <a:picLocks noChangeAspect="1"/>
          </p:cNvPicPr>
          <p:nvPr/>
        </p:nvPicPr>
        <p:blipFill>
          <a:blip r:embed="rId3"/>
          <a:stretch>
            <a:fillRect/>
          </a:stretch>
        </p:blipFill>
        <p:spPr>
          <a:xfrm>
            <a:off x="131503" y="1106334"/>
            <a:ext cx="11645455" cy="5521001"/>
          </a:xfrm>
          <a:prstGeom prst="rect">
            <a:avLst/>
          </a:prstGeom>
        </p:spPr>
      </p:pic>
    </p:spTree>
    <p:extLst>
      <p:ext uri="{BB962C8B-B14F-4D97-AF65-F5344CB8AC3E}">
        <p14:creationId xmlns:p14="http://schemas.microsoft.com/office/powerpoint/2010/main" val="2495959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829457"/>
          </a:xfrm>
        </p:spPr>
        <p:txBody>
          <a:bodyPr>
            <a:normAutofit/>
          </a:bodyPr>
          <a:lstStyle/>
          <a:p>
            <a:r>
              <a:rPr lang="en-US" sz="2000" dirty="0"/>
              <a:t>REGION_RATING_CLIENT_W_CITY: Customers with rating 3 have a higher possibility of default, whereas from rating 1 is least</a:t>
            </a:r>
            <a:endParaRPr lang="en-GB" sz="2000"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17</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CD112F57-7898-4D6D-83C9-11AE02768EA4}"/>
              </a:ext>
            </a:extLst>
          </p:cNvPr>
          <p:cNvPicPr>
            <a:picLocks noChangeAspect="1"/>
          </p:cNvPicPr>
          <p:nvPr/>
        </p:nvPicPr>
        <p:blipFill>
          <a:blip r:embed="rId3"/>
          <a:stretch>
            <a:fillRect/>
          </a:stretch>
        </p:blipFill>
        <p:spPr>
          <a:xfrm>
            <a:off x="357992" y="1235609"/>
            <a:ext cx="10690984" cy="5474818"/>
          </a:xfrm>
          <a:prstGeom prst="rect">
            <a:avLst/>
          </a:prstGeom>
        </p:spPr>
      </p:pic>
    </p:spTree>
    <p:extLst>
      <p:ext uri="{BB962C8B-B14F-4D97-AF65-F5344CB8AC3E}">
        <p14:creationId xmlns:p14="http://schemas.microsoft.com/office/powerpoint/2010/main" val="2601637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00208"/>
            <a:ext cx="11252793" cy="1102289"/>
          </a:xfrm>
        </p:spPr>
        <p:txBody>
          <a:bodyPr>
            <a:normAutofit/>
          </a:bodyPr>
          <a:lstStyle/>
          <a:p>
            <a:r>
              <a:rPr lang="en-US" sz="2000" dirty="0"/>
              <a:t>REG_CITY_NOT_LIVE_CITY: Customers who are registered in city and do not live in the city, are at a higher risk of default.</a:t>
            </a:r>
            <a:endParaRPr lang="en-GB" sz="2000"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18</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CDD1436C-D256-47DD-A441-0D2170E7FC91}"/>
              </a:ext>
            </a:extLst>
          </p:cNvPr>
          <p:cNvPicPr>
            <a:picLocks noChangeAspect="1"/>
          </p:cNvPicPr>
          <p:nvPr/>
        </p:nvPicPr>
        <p:blipFill>
          <a:blip r:embed="rId3"/>
          <a:stretch>
            <a:fillRect/>
          </a:stretch>
        </p:blipFill>
        <p:spPr>
          <a:xfrm>
            <a:off x="268226" y="1269778"/>
            <a:ext cx="11565782" cy="5357557"/>
          </a:xfrm>
          <a:prstGeom prst="rect">
            <a:avLst/>
          </a:prstGeom>
        </p:spPr>
      </p:pic>
    </p:spTree>
    <p:extLst>
      <p:ext uri="{BB962C8B-B14F-4D97-AF65-F5344CB8AC3E}">
        <p14:creationId xmlns:p14="http://schemas.microsoft.com/office/powerpoint/2010/main" val="2758542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641567"/>
          </a:xfrm>
        </p:spPr>
        <p:txBody>
          <a:bodyPr>
            <a:normAutofit fontScale="90000"/>
          </a:bodyPr>
          <a:lstStyle/>
          <a:p>
            <a:r>
              <a:rPr lang="en-US" sz="2000" dirty="0"/>
              <a:t>REG_CITY_NOT_WORK_CITY: Customers who are registered in city and do not work in the city are at a higher risk of defaulting.</a:t>
            </a:r>
            <a:endParaRPr lang="en-GB" sz="2000"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19</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AB044D01-6A4C-49CA-8ECE-557955A751E7}"/>
              </a:ext>
            </a:extLst>
          </p:cNvPr>
          <p:cNvPicPr>
            <a:picLocks noChangeAspect="1"/>
          </p:cNvPicPr>
          <p:nvPr/>
        </p:nvPicPr>
        <p:blipFill>
          <a:blip r:embed="rId3"/>
          <a:stretch>
            <a:fillRect/>
          </a:stretch>
        </p:blipFill>
        <p:spPr>
          <a:xfrm>
            <a:off x="268226" y="951265"/>
            <a:ext cx="11393506" cy="5505450"/>
          </a:xfrm>
          <a:prstGeom prst="rect">
            <a:avLst/>
          </a:prstGeom>
        </p:spPr>
      </p:pic>
    </p:spTree>
    <p:extLst>
      <p:ext uri="{BB962C8B-B14F-4D97-AF65-F5344CB8AC3E}">
        <p14:creationId xmlns:p14="http://schemas.microsoft.com/office/powerpoint/2010/main" val="320493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Business Objectives</a:t>
            </a:r>
            <a:endParaRPr lang="en-GB" dirty="0"/>
          </a:p>
        </p:txBody>
      </p:sp>
      <p:sp>
        <p:nvSpPr>
          <p:cNvPr id="6" name="Marcador de texto 5"/>
          <p:cNvSpPr>
            <a:spLocks noGrp="1"/>
          </p:cNvSpPr>
          <p:nvPr>
            <p:ph type="body" sz="quarter" idx="14"/>
          </p:nvPr>
        </p:nvSpPr>
        <p:spPr>
          <a:xfrm>
            <a:off x="452487" y="1046374"/>
            <a:ext cx="11381521" cy="4015819"/>
          </a:xfrm>
        </p:spPr>
        <p:txBody>
          <a:bodyPr>
            <a:normAutofit fontScale="70000" lnSpcReduction="20000"/>
          </a:bodyPr>
          <a:lstStyle/>
          <a:p>
            <a:pPr marL="0" indent="0">
              <a:buNone/>
            </a:pPr>
            <a:r>
              <a:rPr lang="en-US" dirty="0"/>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marL="0" indent="0">
              <a:buNone/>
            </a:pPr>
            <a:r>
              <a:rPr lang="en-US" dirty="0"/>
              <a:t>In other words, the company wants to understand the driving factors (or driver variables) behind loan default, i.e. the variables which are strong indicators of default.  The company can utilize this knowledge for its portfolio and risk assessment.</a:t>
            </a:r>
          </a:p>
          <a:p>
            <a:pPr>
              <a:buFont typeface="Arial" panose="020B0604020202020204" pitchFamily="34" charset="0"/>
              <a:buChar char="•"/>
            </a:pPr>
            <a:r>
              <a:rPr lang="en-US" dirty="0"/>
              <a:t>When the company receives a loan application, the company has to decide for loan approval based on the applicant’s profile. Two types of risks are associated with the bank’s decision:</a:t>
            </a:r>
          </a:p>
          <a:p>
            <a:pPr>
              <a:buFont typeface="Arial" panose="020B0604020202020204" pitchFamily="34" charset="0"/>
              <a:buChar char="•"/>
            </a:pPr>
            <a:r>
              <a:rPr lang="en-US" dirty="0"/>
              <a:t>If the applicant is likely to repay the loan, then not approving the loan results in a loss of business to the company</a:t>
            </a:r>
          </a:p>
          <a:p>
            <a:pPr>
              <a:buFont typeface="Arial" panose="020B0604020202020204" pitchFamily="34" charset="0"/>
              <a:buChar char="•"/>
            </a:pPr>
            <a:r>
              <a:rPr lang="en-US" dirty="0"/>
              <a:t>If the applicant is not likely to repay the loan, i.e. he/she is likely to default, then approving the loan may lead to a financial loss for the company.</a:t>
            </a:r>
          </a:p>
          <a:p>
            <a:endParaRPr lang="en-US" dirty="0"/>
          </a:p>
          <a:p>
            <a:pPr marL="0" indent="0">
              <a:buNone/>
            </a:pPr>
            <a:r>
              <a:rPr lang="en-US" dirty="0"/>
              <a:t>The data given below contains the information about the loan application at the time of applying for the loan. It contains two types of scenarios:</a:t>
            </a:r>
          </a:p>
          <a:p>
            <a:pPr>
              <a:buFont typeface="Arial" panose="020B0604020202020204" pitchFamily="34" charset="0"/>
              <a:buChar char="•"/>
            </a:pPr>
            <a:r>
              <a:rPr lang="en-US" b="1" dirty="0"/>
              <a:t>The client with payment difficulties: </a:t>
            </a:r>
            <a:r>
              <a:rPr lang="en-US" dirty="0"/>
              <a:t>he/she had late payment more than X days on at least one of the first Y instalments of the loan in our sample,</a:t>
            </a:r>
          </a:p>
          <a:p>
            <a:pPr>
              <a:buFont typeface="Arial" panose="020B0604020202020204" pitchFamily="34" charset="0"/>
              <a:buChar char="•"/>
            </a:pPr>
            <a:r>
              <a:rPr lang="en-US" b="1" dirty="0"/>
              <a:t>All other cases:</a:t>
            </a:r>
            <a:r>
              <a:rPr lang="en-US" dirty="0"/>
              <a:t> All other cases when the payment is paid on time.</a:t>
            </a:r>
          </a:p>
          <a:p>
            <a:pPr marL="0" indent="0">
              <a:buNone/>
            </a:pPr>
            <a:endParaRPr lang="en-US" dirty="0"/>
          </a:p>
          <a:p>
            <a:pPr marL="0" indent="0">
              <a:buNone/>
            </a:pPr>
            <a:endParaRPr lang="en-US"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2</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Tree>
    <p:extLst>
      <p:ext uri="{BB962C8B-B14F-4D97-AF65-F5344CB8AC3E}">
        <p14:creationId xmlns:p14="http://schemas.microsoft.com/office/powerpoint/2010/main" val="432525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404877"/>
          </a:xfrm>
        </p:spPr>
        <p:txBody>
          <a:bodyPr>
            <a:normAutofit fontScale="90000"/>
          </a:bodyPr>
          <a:lstStyle/>
          <a:p>
            <a:r>
              <a:rPr lang="en-US" sz="2000" dirty="0"/>
              <a:t>LIVE_CITY_NOT_WORK_CITY: Customers who live in the city and do not work in the city are at a higher risk of default</a:t>
            </a:r>
            <a:endParaRPr lang="en-GB" sz="2000"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20</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E2DBF825-5B12-488F-BABC-07FEB823F909}"/>
              </a:ext>
            </a:extLst>
          </p:cNvPr>
          <p:cNvPicPr>
            <a:picLocks noChangeAspect="1"/>
          </p:cNvPicPr>
          <p:nvPr/>
        </p:nvPicPr>
        <p:blipFill>
          <a:blip r:embed="rId3"/>
          <a:stretch>
            <a:fillRect/>
          </a:stretch>
        </p:blipFill>
        <p:spPr>
          <a:xfrm>
            <a:off x="131504" y="690562"/>
            <a:ext cx="11702504" cy="6040341"/>
          </a:xfrm>
          <a:prstGeom prst="rect">
            <a:avLst/>
          </a:prstGeom>
        </p:spPr>
      </p:pic>
    </p:spTree>
    <p:extLst>
      <p:ext uri="{BB962C8B-B14F-4D97-AF65-F5344CB8AC3E}">
        <p14:creationId xmlns:p14="http://schemas.microsoft.com/office/powerpoint/2010/main" val="41591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661483"/>
          </a:xfrm>
        </p:spPr>
        <p:txBody>
          <a:bodyPr>
            <a:normAutofit/>
          </a:bodyPr>
          <a:lstStyle/>
          <a:p>
            <a:r>
              <a:rPr lang="en-GB" sz="2000" dirty="0"/>
              <a:t>ORGANIZATION_TYPE: </a:t>
            </a:r>
            <a:r>
              <a:rPr lang="en-US" sz="2000" dirty="0"/>
              <a:t>Low-skill </a:t>
            </a:r>
            <a:r>
              <a:rPr lang="en-US" sz="2000" dirty="0" err="1"/>
              <a:t>labour</a:t>
            </a:r>
            <a:r>
              <a:rPr lang="en-US" sz="2000" dirty="0"/>
              <a:t> , </a:t>
            </a:r>
            <a:r>
              <a:rPr lang="en-US" sz="2000" dirty="0" err="1"/>
              <a:t>cookin</a:t>
            </a:r>
            <a:r>
              <a:rPr lang="en-US" sz="2000" dirty="0"/>
              <a:t> staff, Drivers customers are more likely to default on a loan. Trade type 4 and industry type 12 least.</a:t>
            </a:r>
            <a:endParaRPr lang="en-GB" sz="2000" dirty="0"/>
          </a:p>
        </p:txBody>
      </p:sp>
      <p:sp>
        <p:nvSpPr>
          <p:cNvPr id="6" name="Marcador de texto 5"/>
          <p:cNvSpPr>
            <a:spLocks noGrp="1"/>
          </p:cNvSpPr>
          <p:nvPr>
            <p:ph type="body" sz="quarter" idx="14"/>
          </p:nvPr>
        </p:nvSpPr>
        <p:spPr>
          <a:xfrm>
            <a:off x="290178" y="4076700"/>
            <a:ext cx="11657074" cy="2633727"/>
          </a:xfrm>
        </p:spPr>
        <p:txBody>
          <a:bodyPr>
            <a:normAutofit/>
          </a:bodyPr>
          <a:lstStyle/>
          <a:p>
            <a:pPr marL="0" indent="0">
              <a:lnSpc>
                <a:spcPct val="150000"/>
              </a:lnSpc>
              <a:buNone/>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21</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FDF4A86F-487B-4766-8017-B9EEB4CCE450}"/>
              </a:ext>
            </a:extLst>
          </p:cNvPr>
          <p:cNvPicPr>
            <a:picLocks noChangeAspect="1"/>
          </p:cNvPicPr>
          <p:nvPr/>
        </p:nvPicPr>
        <p:blipFill>
          <a:blip r:embed="rId3"/>
          <a:stretch>
            <a:fillRect/>
          </a:stretch>
        </p:blipFill>
        <p:spPr>
          <a:xfrm>
            <a:off x="318105" y="956628"/>
            <a:ext cx="11430928" cy="5901371"/>
          </a:xfrm>
          <a:prstGeom prst="rect">
            <a:avLst/>
          </a:prstGeom>
        </p:spPr>
      </p:pic>
    </p:spTree>
    <p:extLst>
      <p:ext uri="{BB962C8B-B14F-4D97-AF65-F5344CB8AC3E}">
        <p14:creationId xmlns:p14="http://schemas.microsoft.com/office/powerpoint/2010/main" val="2282117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757302"/>
          </a:xfrm>
        </p:spPr>
        <p:txBody>
          <a:bodyPr>
            <a:normAutofit/>
          </a:bodyPr>
          <a:lstStyle/>
          <a:p>
            <a:r>
              <a:rPr lang="en-GB" sz="2000" dirty="0"/>
              <a:t>AMT_INCOME_RANGE: Customers having incomes from 0:50 %</a:t>
            </a:r>
            <a:r>
              <a:rPr lang="en-GB" sz="2000" dirty="0" err="1"/>
              <a:t>ile</a:t>
            </a:r>
            <a:r>
              <a:rPr lang="en-GB" sz="2000" dirty="0"/>
              <a:t> </a:t>
            </a:r>
            <a:r>
              <a:rPr lang="en-GB" sz="2000" dirty="0" err="1"/>
              <a:t>i.e</a:t>
            </a:r>
            <a:r>
              <a:rPr lang="en-GB" sz="2000" dirty="0"/>
              <a:t> very low to medium, are more susceptible to default</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22</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53FD7705-7BC8-420C-98D2-5CE911130A69}"/>
              </a:ext>
            </a:extLst>
          </p:cNvPr>
          <p:cNvPicPr>
            <a:picLocks noChangeAspect="1"/>
          </p:cNvPicPr>
          <p:nvPr/>
        </p:nvPicPr>
        <p:blipFill>
          <a:blip r:embed="rId3"/>
          <a:stretch>
            <a:fillRect/>
          </a:stretch>
        </p:blipFill>
        <p:spPr>
          <a:xfrm>
            <a:off x="290178" y="1057275"/>
            <a:ext cx="10942410" cy="5653152"/>
          </a:xfrm>
          <a:prstGeom prst="rect">
            <a:avLst/>
          </a:prstGeom>
        </p:spPr>
      </p:pic>
    </p:spTree>
    <p:extLst>
      <p:ext uri="{BB962C8B-B14F-4D97-AF65-F5344CB8AC3E}">
        <p14:creationId xmlns:p14="http://schemas.microsoft.com/office/powerpoint/2010/main" val="1477035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643002"/>
          </a:xfrm>
        </p:spPr>
        <p:txBody>
          <a:bodyPr>
            <a:normAutofit fontScale="90000"/>
          </a:bodyPr>
          <a:lstStyle/>
          <a:p>
            <a:r>
              <a:rPr lang="en-GB" sz="2000" dirty="0"/>
              <a:t>AMT_CREDIT_RANGE: Low and medium category credits, </a:t>
            </a:r>
            <a:r>
              <a:rPr lang="en-GB" sz="2000" dirty="0" err="1"/>
              <a:t>i.e</a:t>
            </a:r>
            <a:r>
              <a:rPr lang="en-GB" sz="2000" dirty="0"/>
              <a:t> credit amount in the range of 20:60 %</a:t>
            </a:r>
            <a:r>
              <a:rPr lang="en-GB" sz="2000" dirty="0" err="1"/>
              <a:t>ile</a:t>
            </a:r>
            <a:r>
              <a:rPr lang="en-GB" sz="2000" dirty="0"/>
              <a:t> have the highest possibility of default</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23</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22B178E6-FDAF-4A1E-9012-FC75891C905D}"/>
              </a:ext>
            </a:extLst>
          </p:cNvPr>
          <p:cNvPicPr>
            <a:picLocks noChangeAspect="1"/>
          </p:cNvPicPr>
          <p:nvPr/>
        </p:nvPicPr>
        <p:blipFill>
          <a:blip r:embed="rId3"/>
          <a:stretch>
            <a:fillRect/>
          </a:stretch>
        </p:blipFill>
        <p:spPr>
          <a:xfrm>
            <a:off x="166777" y="962025"/>
            <a:ext cx="11610182" cy="5748402"/>
          </a:xfrm>
          <a:prstGeom prst="rect">
            <a:avLst/>
          </a:prstGeom>
        </p:spPr>
      </p:pic>
    </p:spTree>
    <p:extLst>
      <p:ext uri="{BB962C8B-B14F-4D97-AF65-F5344CB8AC3E}">
        <p14:creationId xmlns:p14="http://schemas.microsoft.com/office/powerpoint/2010/main" val="2133876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404877"/>
          </a:xfrm>
        </p:spPr>
        <p:txBody>
          <a:bodyPr>
            <a:normAutofit fontScale="90000"/>
          </a:bodyPr>
          <a:lstStyle/>
          <a:p>
            <a:r>
              <a:rPr lang="en-GB" sz="2000" dirty="0"/>
              <a:t>AMT_ANNUITY_RANGE: High annuity amounts in the range of 60-80%ile have the highest possibility of default</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24</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47CA4FA1-CDBF-4D88-8630-D35A692E09CD}"/>
              </a:ext>
            </a:extLst>
          </p:cNvPr>
          <p:cNvPicPr>
            <a:picLocks noChangeAspect="1"/>
          </p:cNvPicPr>
          <p:nvPr/>
        </p:nvPicPr>
        <p:blipFill>
          <a:blip r:embed="rId3"/>
          <a:stretch>
            <a:fillRect/>
          </a:stretch>
        </p:blipFill>
        <p:spPr>
          <a:xfrm>
            <a:off x="166777" y="807561"/>
            <a:ext cx="11610182" cy="5819775"/>
          </a:xfrm>
          <a:prstGeom prst="rect">
            <a:avLst/>
          </a:prstGeom>
        </p:spPr>
      </p:pic>
    </p:spTree>
    <p:extLst>
      <p:ext uri="{BB962C8B-B14F-4D97-AF65-F5344CB8AC3E}">
        <p14:creationId xmlns:p14="http://schemas.microsoft.com/office/powerpoint/2010/main" val="2691313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816931"/>
          </a:xfrm>
        </p:spPr>
        <p:txBody>
          <a:bodyPr>
            <a:normAutofit/>
          </a:bodyPr>
          <a:lstStyle/>
          <a:p>
            <a:r>
              <a:rPr lang="en-US" sz="2000" dirty="0"/>
              <a:t>REG_CITY_NOT_LIVE_CITY: Customers who are registered in the city and not do not live in the city have a significantly higher chance of default</a:t>
            </a:r>
            <a:endParaRPr lang="en-GB" sz="2000"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25</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F51B0F4D-9DC8-472D-A517-B5DC31B29E79}"/>
              </a:ext>
            </a:extLst>
          </p:cNvPr>
          <p:cNvPicPr>
            <a:picLocks noChangeAspect="1"/>
          </p:cNvPicPr>
          <p:nvPr/>
        </p:nvPicPr>
        <p:blipFill>
          <a:blip r:embed="rId3"/>
          <a:stretch>
            <a:fillRect/>
          </a:stretch>
        </p:blipFill>
        <p:spPr>
          <a:xfrm>
            <a:off x="131504" y="1128777"/>
            <a:ext cx="11893719" cy="5581650"/>
          </a:xfrm>
          <a:prstGeom prst="rect">
            <a:avLst/>
          </a:prstGeom>
        </p:spPr>
      </p:pic>
    </p:spTree>
    <p:extLst>
      <p:ext uri="{BB962C8B-B14F-4D97-AF65-F5344CB8AC3E}">
        <p14:creationId xmlns:p14="http://schemas.microsoft.com/office/powerpoint/2010/main" val="1665420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404877"/>
          </a:xfrm>
        </p:spPr>
        <p:txBody>
          <a:bodyPr>
            <a:normAutofit/>
          </a:bodyPr>
          <a:lstStyle/>
          <a:p>
            <a:r>
              <a:rPr lang="en-GB" sz="2000" dirty="0"/>
              <a:t>AMT_GOODS_RANGE: Goods amount in the range of </a:t>
            </a:r>
            <a:r>
              <a:rPr lang="en-GB" sz="2000"/>
              <a:t>40-60%ile </a:t>
            </a:r>
            <a:r>
              <a:rPr lang="en-GB" sz="2000" dirty="0"/>
              <a:t>have a higher possibility of default</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26</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24C841D8-5022-4399-B103-B05D6B4E109D}"/>
              </a:ext>
            </a:extLst>
          </p:cNvPr>
          <p:cNvPicPr>
            <a:picLocks noChangeAspect="1"/>
          </p:cNvPicPr>
          <p:nvPr/>
        </p:nvPicPr>
        <p:blipFill>
          <a:blip r:embed="rId3"/>
          <a:stretch>
            <a:fillRect/>
          </a:stretch>
        </p:blipFill>
        <p:spPr>
          <a:xfrm>
            <a:off x="131504" y="852552"/>
            <a:ext cx="11645455" cy="5857875"/>
          </a:xfrm>
          <a:prstGeom prst="rect">
            <a:avLst/>
          </a:prstGeom>
        </p:spPr>
      </p:pic>
    </p:spTree>
    <p:extLst>
      <p:ext uri="{BB962C8B-B14F-4D97-AF65-F5344CB8AC3E}">
        <p14:creationId xmlns:p14="http://schemas.microsoft.com/office/powerpoint/2010/main" val="2435767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804927"/>
          </a:xfrm>
        </p:spPr>
        <p:txBody>
          <a:bodyPr>
            <a:normAutofit/>
          </a:bodyPr>
          <a:lstStyle/>
          <a:p>
            <a:r>
              <a:rPr lang="en-GB" sz="2000" dirty="0" err="1"/>
              <a:t>Age_Years_RANGE</a:t>
            </a:r>
            <a:r>
              <a:rPr lang="en-GB" sz="2000" dirty="0"/>
              <a:t>: Customers in the age range of 19-35 have higher %age of defaulting, whereas  senior citizens above 60 have the least.</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27</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1FA868BE-BDB1-47E3-A23B-3B73E2D4A973}"/>
              </a:ext>
            </a:extLst>
          </p:cNvPr>
          <p:cNvPicPr>
            <a:picLocks noChangeAspect="1"/>
          </p:cNvPicPr>
          <p:nvPr/>
        </p:nvPicPr>
        <p:blipFill>
          <a:blip r:embed="rId3"/>
          <a:stretch>
            <a:fillRect/>
          </a:stretch>
        </p:blipFill>
        <p:spPr>
          <a:xfrm>
            <a:off x="89531" y="1228725"/>
            <a:ext cx="11610182" cy="5398611"/>
          </a:xfrm>
          <a:prstGeom prst="rect">
            <a:avLst/>
          </a:prstGeom>
        </p:spPr>
      </p:pic>
    </p:spTree>
    <p:extLst>
      <p:ext uri="{BB962C8B-B14F-4D97-AF65-F5344CB8AC3E}">
        <p14:creationId xmlns:p14="http://schemas.microsoft.com/office/powerpoint/2010/main" val="1930808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804927"/>
          </a:xfrm>
        </p:spPr>
        <p:txBody>
          <a:bodyPr>
            <a:normAutofit/>
          </a:bodyPr>
          <a:lstStyle/>
          <a:p>
            <a:r>
              <a:rPr lang="en-GB" sz="2000" dirty="0" err="1"/>
              <a:t>Years_Employed_Range</a:t>
            </a:r>
            <a:r>
              <a:rPr lang="en-GB" sz="2000" dirty="0"/>
              <a:t>: Customers in the employment range of 0-10 </a:t>
            </a:r>
            <a:r>
              <a:rPr lang="en-GB" sz="2000" dirty="0" err="1"/>
              <a:t>yrs</a:t>
            </a:r>
            <a:r>
              <a:rPr lang="en-GB" sz="2000" dirty="0"/>
              <a:t> have a slight higher chance of default, whereas in the risk reduces post the range of 20 yrs.</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28</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BEFF7010-C69B-42F2-A2CD-3DE0A6703E8C}"/>
              </a:ext>
            </a:extLst>
          </p:cNvPr>
          <p:cNvPicPr>
            <a:picLocks noChangeAspect="1"/>
          </p:cNvPicPr>
          <p:nvPr/>
        </p:nvPicPr>
        <p:blipFill>
          <a:blip r:embed="rId3"/>
          <a:stretch>
            <a:fillRect/>
          </a:stretch>
        </p:blipFill>
        <p:spPr>
          <a:xfrm>
            <a:off x="131504" y="1419224"/>
            <a:ext cx="11702504" cy="5027289"/>
          </a:xfrm>
          <a:prstGeom prst="rect">
            <a:avLst/>
          </a:prstGeom>
        </p:spPr>
      </p:pic>
    </p:spTree>
    <p:extLst>
      <p:ext uri="{BB962C8B-B14F-4D97-AF65-F5344CB8AC3E}">
        <p14:creationId xmlns:p14="http://schemas.microsoft.com/office/powerpoint/2010/main" val="1642607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20826" y="2907051"/>
            <a:ext cx="11252793" cy="404877"/>
          </a:xfrm>
        </p:spPr>
        <p:txBody>
          <a:bodyPr>
            <a:normAutofit fontScale="90000"/>
          </a:bodyPr>
          <a:lstStyle/>
          <a:p>
            <a:r>
              <a:rPr lang="en-GB" dirty="0"/>
              <a:t>Numerical Features Analysis</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29</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Tree>
    <p:extLst>
      <p:ext uri="{BB962C8B-B14F-4D97-AF65-F5344CB8AC3E}">
        <p14:creationId xmlns:p14="http://schemas.microsoft.com/office/powerpoint/2010/main" val="311200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200" dirty="0"/>
              <a:t>application_data.csv</a:t>
            </a:r>
          </a:p>
        </p:txBody>
      </p:sp>
      <p:sp>
        <p:nvSpPr>
          <p:cNvPr id="6" name="Marcador de texto 5"/>
          <p:cNvSpPr>
            <a:spLocks noGrp="1"/>
          </p:cNvSpPr>
          <p:nvPr>
            <p:ph type="body" sz="quarter" idx="14"/>
          </p:nvPr>
        </p:nvSpPr>
        <p:spPr>
          <a:xfrm>
            <a:off x="420158" y="1025538"/>
            <a:ext cx="8050820" cy="3889501"/>
          </a:xfrm>
        </p:spPr>
        <p:txBody>
          <a:bodyPr>
            <a:normAutofit/>
          </a:bodyPr>
          <a:lstStyle/>
          <a:p>
            <a:pPr marL="0" indent="0">
              <a:lnSpc>
                <a:spcPct val="150000"/>
              </a:lnSpc>
              <a:buNone/>
            </a:pPr>
            <a:r>
              <a:rPr lang="en-GB" sz="1600" dirty="0"/>
              <a:t>Data Checks:</a:t>
            </a:r>
          </a:p>
          <a:p>
            <a:pPr marL="285750" indent="-285750">
              <a:lnSpc>
                <a:spcPct val="150000"/>
              </a:lnSpc>
              <a:buFont typeface="Arial" panose="020B0604020202020204" pitchFamily="34" charset="0"/>
              <a:buChar char="•"/>
            </a:pPr>
            <a:r>
              <a:rPr lang="en-GB" sz="1600" dirty="0"/>
              <a:t>Info</a:t>
            </a:r>
          </a:p>
          <a:p>
            <a:pPr marL="285750" indent="-285750">
              <a:lnSpc>
                <a:spcPct val="150000"/>
              </a:lnSpc>
              <a:buFont typeface="Arial" panose="020B0604020202020204" pitchFamily="34" charset="0"/>
              <a:buChar char="•"/>
            </a:pPr>
            <a:r>
              <a:rPr lang="en-GB" sz="1600" dirty="0"/>
              <a:t>Head</a:t>
            </a:r>
          </a:p>
          <a:p>
            <a:pPr marL="285750" indent="-285750">
              <a:lnSpc>
                <a:spcPct val="150000"/>
              </a:lnSpc>
              <a:buFont typeface="Arial" panose="020B0604020202020204" pitchFamily="34" charset="0"/>
              <a:buChar char="•"/>
            </a:pPr>
            <a:r>
              <a:rPr lang="en-GB" sz="1600" dirty="0"/>
              <a:t>Shape</a:t>
            </a:r>
          </a:p>
          <a:p>
            <a:pPr marL="285750" indent="-285750">
              <a:lnSpc>
                <a:spcPct val="150000"/>
              </a:lnSpc>
              <a:buFont typeface="Arial" panose="020B0604020202020204" pitchFamily="34" charset="0"/>
              <a:buChar char="•"/>
            </a:pPr>
            <a:r>
              <a:rPr lang="en-GB" sz="1600" dirty="0"/>
              <a:t>Columns</a:t>
            </a:r>
          </a:p>
          <a:p>
            <a:pPr marL="285750" indent="-285750">
              <a:lnSpc>
                <a:spcPct val="150000"/>
              </a:lnSpc>
              <a:buFont typeface="Arial" panose="020B0604020202020204" pitchFamily="34" charset="0"/>
              <a:buChar char="•"/>
            </a:pPr>
            <a:r>
              <a:rPr lang="en-GB" sz="1600" dirty="0"/>
              <a:t>describe</a:t>
            </a:r>
          </a:p>
          <a:p>
            <a:pPr marL="0" indent="0">
              <a:lnSpc>
                <a:spcPct val="150000"/>
              </a:lnSpc>
              <a:buNone/>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3</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Tree>
    <p:extLst>
      <p:ext uri="{BB962C8B-B14F-4D97-AF65-F5344CB8AC3E}">
        <p14:creationId xmlns:p14="http://schemas.microsoft.com/office/powerpoint/2010/main" val="3542861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709677"/>
          </a:xfrm>
        </p:spPr>
        <p:txBody>
          <a:bodyPr>
            <a:normAutofit/>
          </a:bodyPr>
          <a:lstStyle/>
          <a:p>
            <a:r>
              <a:rPr lang="en-GB" sz="2000" dirty="0"/>
              <a:t>CNT_CHILDREN: Customers with 0-1 children have a lower percentage of default</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30</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4726110E-B4CF-490E-B9CD-163A96AA8A56}"/>
              </a:ext>
            </a:extLst>
          </p:cNvPr>
          <p:cNvPicPr>
            <a:picLocks noChangeAspect="1"/>
          </p:cNvPicPr>
          <p:nvPr/>
        </p:nvPicPr>
        <p:blipFill>
          <a:blip r:embed="rId3"/>
          <a:stretch>
            <a:fillRect/>
          </a:stretch>
        </p:blipFill>
        <p:spPr>
          <a:xfrm>
            <a:off x="459417" y="1527392"/>
            <a:ext cx="11338019" cy="4568131"/>
          </a:xfrm>
          <a:prstGeom prst="rect">
            <a:avLst/>
          </a:prstGeom>
        </p:spPr>
      </p:pic>
    </p:spTree>
    <p:extLst>
      <p:ext uri="{BB962C8B-B14F-4D97-AF65-F5344CB8AC3E}">
        <p14:creationId xmlns:p14="http://schemas.microsoft.com/office/powerpoint/2010/main" val="3236730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1160327"/>
          </a:xfrm>
        </p:spPr>
        <p:txBody>
          <a:bodyPr>
            <a:normAutofit/>
          </a:bodyPr>
          <a:lstStyle/>
          <a:p>
            <a:r>
              <a:rPr lang="en-US" sz="2000" dirty="0"/>
              <a:t>There is a more likely scenario of default when the customer changes his registration before application.</a:t>
            </a:r>
            <a:endParaRPr lang="en-GB" sz="2000"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31</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A99C110F-297D-46D6-A75E-DE6745DC3F84}"/>
              </a:ext>
            </a:extLst>
          </p:cNvPr>
          <p:cNvPicPr>
            <a:picLocks noChangeAspect="1"/>
          </p:cNvPicPr>
          <p:nvPr/>
        </p:nvPicPr>
        <p:blipFill>
          <a:blip r:embed="rId3"/>
          <a:stretch>
            <a:fillRect/>
          </a:stretch>
        </p:blipFill>
        <p:spPr>
          <a:xfrm>
            <a:off x="182414" y="1788500"/>
            <a:ext cx="11594545" cy="4448351"/>
          </a:xfrm>
          <a:prstGeom prst="rect">
            <a:avLst/>
          </a:prstGeom>
        </p:spPr>
      </p:pic>
      <p:sp>
        <p:nvSpPr>
          <p:cNvPr id="7" name="Oval 6">
            <a:extLst>
              <a:ext uri="{FF2B5EF4-FFF2-40B4-BE49-F238E27FC236}">
                <a16:creationId xmlns:a16="http://schemas.microsoft.com/office/drawing/2014/main" id="{0E3924D2-3CA1-4C44-A596-F1D9A32B15B1}"/>
              </a:ext>
            </a:extLst>
          </p:cNvPr>
          <p:cNvSpPr/>
          <p:nvPr/>
        </p:nvSpPr>
        <p:spPr>
          <a:xfrm>
            <a:off x="6984460" y="2368078"/>
            <a:ext cx="496110" cy="3571875"/>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09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1052577"/>
          </a:xfrm>
        </p:spPr>
        <p:txBody>
          <a:bodyPr>
            <a:normAutofit/>
          </a:bodyPr>
          <a:lstStyle/>
          <a:p>
            <a:r>
              <a:rPr lang="en-GB" sz="2000" dirty="0"/>
              <a:t>CNT_FAM_MEMBERS: From the right hand side plot, I can see that for family members 3-4, there is a slight increase in chances of default. For higher family members, the graph is not clearly visible</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32</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38A46FA4-6EEA-4C10-B828-065F1572A1BE}"/>
              </a:ext>
            </a:extLst>
          </p:cNvPr>
          <p:cNvPicPr>
            <a:picLocks noChangeAspect="1"/>
          </p:cNvPicPr>
          <p:nvPr/>
        </p:nvPicPr>
        <p:blipFill>
          <a:blip r:embed="rId3"/>
          <a:stretch>
            <a:fillRect/>
          </a:stretch>
        </p:blipFill>
        <p:spPr>
          <a:xfrm>
            <a:off x="432369" y="1814103"/>
            <a:ext cx="11327261" cy="4494625"/>
          </a:xfrm>
          <a:prstGeom prst="rect">
            <a:avLst/>
          </a:prstGeom>
        </p:spPr>
      </p:pic>
    </p:spTree>
    <p:extLst>
      <p:ext uri="{BB962C8B-B14F-4D97-AF65-F5344CB8AC3E}">
        <p14:creationId xmlns:p14="http://schemas.microsoft.com/office/powerpoint/2010/main" val="257564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917096"/>
          </a:xfrm>
        </p:spPr>
        <p:txBody>
          <a:bodyPr>
            <a:normAutofit/>
          </a:bodyPr>
          <a:lstStyle/>
          <a:p>
            <a:r>
              <a:rPr lang="en-GB" sz="1800" dirty="0"/>
              <a:t>REGION_POPULATION_RELATIVE: Customers residing in regions with population from 0.2 to1.2 mil, have a slightly higher chance of default.</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33</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19528174-9207-4825-91B8-DB62E34BB241}"/>
              </a:ext>
            </a:extLst>
          </p:cNvPr>
          <p:cNvPicPr>
            <a:picLocks noChangeAspect="1"/>
          </p:cNvPicPr>
          <p:nvPr/>
        </p:nvPicPr>
        <p:blipFill>
          <a:blip r:embed="rId3"/>
          <a:stretch>
            <a:fillRect/>
          </a:stretch>
        </p:blipFill>
        <p:spPr>
          <a:xfrm>
            <a:off x="265454" y="1466569"/>
            <a:ext cx="11661092" cy="4666534"/>
          </a:xfrm>
          <a:prstGeom prst="rect">
            <a:avLst/>
          </a:prstGeom>
        </p:spPr>
      </p:pic>
    </p:spTree>
    <p:extLst>
      <p:ext uri="{BB962C8B-B14F-4D97-AF65-F5344CB8AC3E}">
        <p14:creationId xmlns:p14="http://schemas.microsoft.com/office/powerpoint/2010/main" val="1698822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1024002"/>
          </a:xfrm>
        </p:spPr>
        <p:txBody>
          <a:bodyPr>
            <a:normAutofit/>
          </a:bodyPr>
          <a:lstStyle/>
          <a:p>
            <a:r>
              <a:rPr lang="en-GB" sz="1800" dirty="0"/>
              <a:t>CREDIT_INCOME_RATIO: We can see between 0:0.1 in credit income ratio, </a:t>
            </a:r>
            <a:r>
              <a:rPr lang="en-GB" sz="1800" dirty="0" err="1"/>
              <a:t>i.e</a:t>
            </a:r>
            <a:r>
              <a:rPr lang="en-GB" sz="1800" dirty="0"/>
              <a:t> when income is greater than credit, there is a very less possibility of default.</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34</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B24370A6-56FF-429D-A31F-DD9EF3C47693}"/>
              </a:ext>
            </a:extLst>
          </p:cNvPr>
          <p:cNvPicPr>
            <a:picLocks noChangeAspect="1"/>
          </p:cNvPicPr>
          <p:nvPr/>
        </p:nvPicPr>
        <p:blipFill>
          <a:blip r:embed="rId3"/>
          <a:stretch>
            <a:fillRect/>
          </a:stretch>
        </p:blipFill>
        <p:spPr>
          <a:xfrm>
            <a:off x="933450" y="1766887"/>
            <a:ext cx="10687050" cy="4200525"/>
          </a:xfrm>
          <a:prstGeom prst="rect">
            <a:avLst/>
          </a:prstGeom>
        </p:spPr>
      </p:pic>
    </p:spTree>
    <p:extLst>
      <p:ext uri="{BB962C8B-B14F-4D97-AF65-F5344CB8AC3E}">
        <p14:creationId xmlns:p14="http://schemas.microsoft.com/office/powerpoint/2010/main" val="2885071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928752"/>
          </a:xfrm>
        </p:spPr>
        <p:txBody>
          <a:bodyPr>
            <a:normAutofit/>
          </a:bodyPr>
          <a:lstStyle/>
          <a:p>
            <a:r>
              <a:rPr lang="en-GB" sz="1800" dirty="0"/>
              <a:t>CREDIT_ANNUITY_RATIO: When credit to annuity ratio is around 10 or 35, there is a drop in rate of defaults.</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35</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B2EFB089-2BE7-48B4-B0F2-201C65C012F3}"/>
              </a:ext>
            </a:extLst>
          </p:cNvPr>
          <p:cNvPicPr>
            <a:picLocks noChangeAspect="1"/>
          </p:cNvPicPr>
          <p:nvPr/>
        </p:nvPicPr>
        <p:blipFill>
          <a:blip r:embed="rId3"/>
          <a:stretch>
            <a:fillRect/>
          </a:stretch>
        </p:blipFill>
        <p:spPr>
          <a:xfrm>
            <a:off x="165585" y="1234642"/>
            <a:ext cx="11611374" cy="4607360"/>
          </a:xfrm>
          <a:prstGeom prst="rect">
            <a:avLst/>
          </a:prstGeom>
        </p:spPr>
      </p:pic>
      <p:sp>
        <p:nvSpPr>
          <p:cNvPr id="11" name="Oval 10">
            <a:extLst>
              <a:ext uri="{FF2B5EF4-FFF2-40B4-BE49-F238E27FC236}">
                <a16:creationId xmlns:a16="http://schemas.microsoft.com/office/drawing/2014/main" id="{144166ED-1999-455F-84F5-BA9E2BF87DB6}"/>
              </a:ext>
            </a:extLst>
          </p:cNvPr>
          <p:cNvSpPr/>
          <p:nvPr/>
        </p:nvSpPr>
        <p:spPr>
          <a:xfrm>
            <a:off x="9603179" y="4270808"/>
            <a:ext cx="552450" cy="1219200"/>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A7B2A80-4617-4B71-98CA-75D056A89835}"/>
              </a:ext>
            </a:extLst>
          </p:cNvPr>
          <p:cNvSpPr/>
          <p:nvPr/>
        </p:nvSpPr>
        <p:spPr>
          <a:xfrm>
            <a:off x="7248525" y="3943350"/>
            <a:ext cx="552450" cy="1546658"/>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7020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719202"/>
          </a:xfrm>
        </p:spPr>
        <p:txBody>
          <a:bodyPr>
            <a:noAutofit/>
          </a:bodyPr>
          <a:lstStyle/>
          <a:p>
            <a:r>
              <a:rPr lang="en-GB" sz="2000" b="1" dirty="0"/>
              <a:t>AMOUNTCREDIT_GOODSPRICE_RATIO</a:t>
            </a:r>
            <a:r>
              <a:rPr lang="en-GB" sz="2000" dirty="0"/>
              <a:t>: When AMOUNTCREDIT_GOODSPRICE_RATIO is at 1.05 and around 1.35. There are no defaults.</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36</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1BE30625-2312-45C5-A59E-E9DC708C9431}"/>
              </a:ext>
            </a:extLst>
          </p:cNvPr>
          <p:cNvPicPr>
            <a:picLocks noChangeAspect="1"/>
          </p:cNvPicPr>
          <p:nvPr/>
        </p:nvPicPr>
        <p:blipFill>
          <a:blip r:embed="rId3"/>
          <a:stretch>
            <a:fillRect/>
          </a:stretch>
        </p:blipFill>
        <p:spPr>
          <a:xfrm>
            <a:off x="290178" y="1316862"/>
            <a:ext cx="11288894" cy="4294797"/>
          </a:xfrm>
          <a:prstGeom prst="rect">
            <a:avLst/>
          </a:prstGeom>
        </p:spPr>
      </p:pic>
    </p:spTree>
    <p:extLst>
      <p:ext uri="{BB962C8B-B14F-4D97-AF65-F5344CB8AC3E}">
        <p14:creationId xmlns:p14="http://schemas.microsoft.com/office/powerpoint/2010/main" val="3890926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695324"/>
            <a:ext cx="11252793" cy="695325"/>
          </a:xfrm>
        </p:spPr>
        <p:txBody>
          <a:bodyPr>
            <a:normAutofit/>
          </a:bodyPr>
          <a:lstStyle/>
          <a:p>
            <a:r>
              <a:rPr lang="en-GB" sz="2000" b="1" dirty="0"/>
              <a:t>Top 10 </a:t>
            </a:r>
            <a:r>
              <a:rPr lang="en-GB" sz="2000" b="1" dirty="0" err="1"/>
              <a:t>corr</a:t>
            </a:r>
            <a:r>
              <a:rPr lang="en-GB" sz="2000" b="1" dirty="0"/>
              <a:t> for TARGET 0</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37</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8" name="Picture 7">
            <a:extLst>
              <a:ext uri="{FF2B5EF4-FFF2-40B4-BE49-F238E27FC236}">
                <a16:creationId xmlns:a16="http://schemas.microsoft.com/office/drawing/2014/main" id="{D8CDC68D-7F03-459A-AC60-C12F813C5560}"/>
              </a:ext>
            </a:extLst>
          </p:cNvPr>
          <p:cNvPicPr>
            <a:picLocks noChangeAspect="1"/>
          </p:cNvPicPr>
          <p:nvPr/>
        </p:nvPicPr>
        <p:blipFill>
          <a:blip r:embed="rId3"/>
          <a:stretch>
            <a:fillRect/>
          </a:stretch>
        </p:blipFill>
        <p:spPr>
          <a:xfrm>
            <a:off x="703497" y="1727202"/>
            <a:ext cx="9918736" cy="2857324"/>
          </a:xfrm>
          <a:prstGeom prst="rect">
            <a:avLst/>
          </a:prstGeom>
        </p:spPr>
      </p:pic>
    </p:spTree>
    <p:extLst>
      <p:ext uri="{BB962C8B-B14F-4D97-AF65-F5344CB8AC3E}">
        <p14:creationId xmlns:p14="http://schemas.microsoft.com/office/powerpoint/2010/main" val="972677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número de diapositiva 9"/>
          <p:cNvSpPr>
            <a:spLocks noGrp="1"/>
          </p:cNvSpPr>
          <p:nvPr>
            <p:ph type="sldNum" sz="quarter" idx="4"/>
          </p:nvPr>
        </p:nvSpPr>
        <p:spPr/>
        <p:txBody>
          <a:bodyPr/>
          <a:lstStyle/>
          <a:p>
            <a:fld id="{E57627FB-D816-4EA7-98E3-793F2D9BC93A}" type="slidenum">
              <a:rPr lang="en-GB" smtClean="0"/>
              <a:pPr/>
              <a:t>38</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7" name="Picture 6">
            <a:extLst>
              <a:ext uri="{FF2B5EF4-FFF2-40B4-BE49-F238E27FC236}">
                <a16:creationId xmlns:a16="http://schemas.microsoft.com/office/drawing/2014/main" id="{C3757B0D-1856-4EEF-B341-78F20E5DF413}"/>
              </a:ext>
            </a:extLst>
          </p:cNvPr>
          <p:cNvPicPr>
            <a:picLocks noChangeAspect="1"/>
          </p:cNvPicPr>
          <p:nvPr/>
        </p:nvPicPr>
        <p:blipFill>
          <a:blip r:embed="rId3"/>
          <a:stretch>
            <a:fillRect/>
          </a:stretch>
        </p:blipFill>
        <p:spPr>
          <a:xfrm>
            <a:off x="1054770" y="250827"/>
            <a:ext cx="8832180" cy="6284176"/>
          </a:xfrm>
          <a:prstGeom prst="rect">
            <a:avLst/>
          </a:prstGeom>
        </p:spPr>
      </p:pic>
    </p:spTree>
    <p:extLst>
      <p:ext uri="{BB962C8B-B14F-4D97-AF65-F5344CB8AC3E}">
        <p14:creationId xmlns:p14="http://schemas.microsoft.com/office/powerpoint/2010/main" val="3360152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51" y="700023"/>
            <a:ext cx="11252793" cy="404877"/>
          </a:xfrm>
        </p:spPr>
        <p:txBody>
          <a:bodyPr>
            <a:normAutofit/>
          </a:bodyPr>
          <a:lstStyle/>
          <a:p>
            <a:r>
              <a:rPr lang="en-GB" sz="2000" b="1" dirty="0"/>
              <a:t>Top 10 </a:t>
            </a:r>
            <a:r>
              <a:rPr lang="en-GB" sz="2000" b="1" dirty="0" err="1"/>
              <a:t>corr</a:t>
            </a:r>
            <a:r>
              <a:rPr lang="en-GB" sz="2000" b="1" dirty="0"/>
              <a:t> for TARGET 1</a:t>
            </a:r>
            <a:endParaRPr lang="en-GB" sz="2000" dirty="0"/>
          </a:p>
        </p:txBody>
      </p:sp>
      <p:pic>
        <p:nvPicPr>
          <p:cNvPr id="2" name="Picture 1">
            <a:extLst>
              <a:ext uri="{FF2B5EF4-FFF2-40B4-BE49-F238E27FC236}">
                <a16:creationId xmlns:a16="http://schemas.microsoft.com/office/drawing/2014/main" id="{145BE3CD-804B-4280-A5C3-FCAA9937FC33}"/>
              </a:ext>
            </a:extLst>
          </p:cNvPr>
          <p:cNvPicPr>
            <a:picLocks noChangeAspect="1"/>
          </p:cNvPicPr>
          <p:nvPr/>
        </p:nvPicPr>
        <p:blipFill>
          <a:blip r:embed="rId3"/>
          <a:stretch>
            <a:fillRect/>
          </a:stretch>
        </p:blipFill>
        <p:spPr>
          <a:xfrm>
            <a:off x="1168475" y="1671553"/>
            <a:ext cx="9855049" cy="3514893"/>
          </a:xfrm>
          <a:prstGeom prst="rect">
            <a:avLst/>
          </a:prstGeom>
        </p:spPr>
      </p:pic>
      <p:sp>
        <p:nvSpPr>
          <p:cNvPr id="10" name="Marcador de número de diapositiva 9"/>
          <p:cNvSpPr>
            <a:spLocks noGrp="1"/>
          </p:cNvSpPr>
          <p:nvPr>
            <p:ph type="sldNum" sz="quarter" idx="4"/>
          </p:nvPr>
        </p:nvSpPr>
        <p:spPr/>
        <p:txBody>
          <a:bodyPr/>
          <a:lstStyle/>
          <a:p>
            <a:fld id="{E57627FB-D816-4EA7-98E3-793F2D9BC93A}" type="slidenum">
              <a:rPr lang="en-GB" smtClean="0"/>
              <a:pPr/>
              <a:t>39</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Tree>
    <p:extLst>
      <p:ext uri="{BB962C8B-B14F-4D97-AF65-F5344CB8AC3E}">
        <p14:creationId xmlns:p14="http://schemas.microsoft.com/office/powerpoint/2010/main" val="380927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número de diapositiva 9"/>
          <p:cNvSpPr>
            <a:spLocks noGrp="1"/>
          </p:cNvSpPr>
          <p:nvPr>
            <p:ph type="sldNum" sz="quarter" idx="4"/>
          </p:nvPr>
        </p:nvSpPr>
        <p:spPr/>
        <p:txBody>
          <a:bodyPr/>
          <a:lstStyle/>
          <a:p>
            <a:fld id="{E57627FB-D816-4EA7-98E3-793F2D9BC93A}" type="slidenum">
              <a:rPr lang="en-GB" smtClean="0"/>
              <a:pPr/>
              <a:t>4</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
        <p:nvSpPr>
          <p:cNvPr id="12" name="Title 11">
            <a:extLst>
              <a:ext uri="{FF2B5EF4-FFF2-40B4-BE49-F238E27FC236}">
                <a16:creationId xmlns:a16="http://schemas.microsoft.com/office/drawing/2014/main" id="{13FC80E2-93F7-4D8E-A537-DB446F41439F}"/>
              </a:ext>
            </a:extLst>
          </p:cNvPr>
          <p:cNvSpPr>
            <a:spLocks noGrp="1"/>
          </p:cNvSpPr>
          <p:nvPr>
            <p:ph type="title"/>
          </p:nvPr>
        </p:nvSpPr>
        <p:spPr/>
        <p:txBody>
          <a:bodyPr>
            <a:normAutofit/>
          </a:bodyPr>
          <a:lstStyle/>
          <a:p>
            <a:r>
              <a:rPr lang="en-US" sz="2000" dirty="0"/>
              <a:t>Steps for Data Cleanup/Data Handling/Outlier Analysis/Sanity Checks</a:t>
            </a:r>
          </a:p>
        </p:txBody>
      </p:sp>
      <p:sp>
        <p:nvSpPr>
          <p:cNvPr id="13" name="Text Placeholder 12">
            <a:extLst>
              <a:ext uri="{FF2B5EF4-FFF2-40B4-BE49-F238E27FC236}">
                <a16:creationId xmlns:a16="http://schemas.microsoft.com/office/drawing/2014/main" id="{C4F055FB-C6EB-4E6B-ACC9-1CB1077C3877}"/>
              </a:ext>
            </a:extLst>
          </p:cNvPr>
          <p:cNvSpPr>
            <a:spLocks noGrp="1"/>
          </p:cNvSpPr>
          <p:nvPr>
            <p:ph type="body" sz="quarter" idx="14"/>
          </p:nvPr>
        </p:nvSpPr>
        <p:spPr>
          <a:xfrm>
            <a:off x="302728" y="1085850"/>
            <a:ext cx="11252792" cy="5333999"/>
          </a:xfrm>
        </p:spPr>
        <p:txBody>
          <a:bodyPr>
            <a:normAutofit/>
          </a:bodyPr>
          <a:lstStyle/>
          <a:p>
            <a:pPr>
              <a:buFont typeface="Arial" panose="020B0604020202020204" pitchFamily="34" charset="0"/>
              <a:buChar char="•"/>
            </a:pPr>
            <a:r>
              <a:rPr lang="en-US" sz="1800" dirty="0"/>
              <a:t>Drop columns more than 30% null values</a:t>
            </a:r>
          </a:p>
          <a:p>
            <a:pPr>
              <a:buFont typeface="Arial" panose="020B0604020202020204" pitchFamily="34" charset="0"/>
              <a:buChar char="•"/>
            </a:pPr>
            <a:r>
              <a:rPr lang="en-US" sz="1800" dirty="0"/>
              <a:t>Drop </a:t>
            </a:r>
            <a:r>
              <a:rPr lang="en-US" sz="1800" dirty="0" err="1"/>
              <a:t>Flag_Document</a:t>
            </a:r>
            <a:r>
              <a:rPr lang="en-US" sz="1800" dirty="0"/>
              <a:t> columns due to imbalanced data</a:t>
            </a:r>
          </a:p>
          <a:p>
            <a:pPr>
              <a:buFont typeface="Arial" panose="020B0604020202020204" pitchFamily="34" charset="0"/>
              <a:buChar char="•"/>
            </a:pPr>
            <a:r>
              <a:rPr lang="en-US" sz="1800" dirty="0"/>
              <a:t>Drop columns with weak correlation</a:t>
            </a:r>
          </a:p>
          <a:p>
            <a:pPr>
              <a:buFont typeface="Arial" panose="020B0604020202020204" pitchFamily="34" charset="0"/>
              <a:buChar char="•"/>
            </a:pPr>
            <a:r>
              <a:rPr lang="en-US" sz="1800" dirty="0"/>
              <a:t>Drop columns without logical correlation with probability of default</a:t>
            </a:r>
          </a:p>
          <a:p>
            <a:pPr>
              <a:buFont typeface="Arial" panose="020B0604020202020204" pitchFamily="34" charset="0"/>
              <a:buChar char="•"/>
            </a:pPr>
            <a:r>
              <a:rPr lang="en-US" sz="1800" dirty="0"/>
              <a:t>Correct </a:t>
            </a:r>
            <a:r>
              <a:rPr lang="en-US" sz="1800" dirty="0" err="1"/>
              <a:t>DataTypes</a:t>
            </a:r>
            <a:endParaRPr lang="en-US" sz="1800" dirty="0"/>
          </a:p>
          <a:p>
            <a:pPr>
              <a:buFont typeface="Arial" panose="020B0604020202020204" pitchFamily="34" charset="0"/>
              <a:buChar char="•"/>
            </a:pPr>
            <a:r>
              <a:rPr lang="en-US" sz="1800" dirty="0"/>
              <a:t>Handling Outliers</a:t>
            </a:r>
          </a:p>
          <a:p>
            <a:pPr>
              <a:buFont typeface="Arial" panose="020B0604020202020204" pitchFamily="34" charset="0"/>
              <a:buChar char="•"/>
            </a:pPr>
            <a:r>
              <a:rPr lang="en-US" sz="1800" dirty="0"/>
              <a:t>Standardize values</a:t>
            </a:r>
          </a:p>
          <a:p>
            <a:pPr>
              <a:buFont typeface="Arial" panose="020B0604020202020204" pitchFamily="34" charset="0"/>
              <a:buChar char="•"/>
            </a:pPr>
            <a:r>
              <a:rPr lang="en-US" sz="1800" dirty="0"/>
              <a:t>Impute/Remove required values</a:t>
            </a:r>
          </a:p>
          <a:p>
            <a:pPr>
              <a:buFont typeface="Arial" panose="020B0604020202020204" pitchFamily="34" charset="0"/>
              <a:buChar char="•"/>
            </a:pPr>
            <a:r>
              <a:rPr lang="en-US" sz="1800" dirty="0"/>
              <a:t>Check for Imbalanced Data</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863082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número de diapositiva 9"/>
          <p:cNvSpPr>
            <a:spLocks noGrp="1"/>
          </p:cNvSpPr>
          <p:nvPr>
            <p:ph type="sldNum" sz="quarter" idx="4"/>
          </p:nvPr>
        </p:nvSpPr>
        <p:spPr/>
        <p:txBody>
          <a:bodyPr/>
          <a:lstStyle/>
          <a:p>
            <a:fld id="{E57627FB-D816-4EA7-98E3-793F2D9BC93A}" type="slidenum">
              <a:rPr lang="en-GB" smtClean="0"/>
              <a:pPr/>
              <a:t>40</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7" name="Picture 6">
            <a:extLst>
              <a:ext uri="{FF2B5EF4-FFF2-40B4-BE49-F238E27FC236}">
                <a16:creationId xmlns:a16="http://schemas.microsoft.com/office/drawing/2014/main" id="{C4B05F79-582B-4376-9E4E-0D6403892020}"/>
              </a:ext>
            </a:extLst>
          </p:cNvPr>
          <p:cNvPicPr>
            <a:picLocks noChangeAspect="1"/>
          </p:cNvPicPr>
          <p:nvPr/>
        </p:nvPicPr>
        <p:blipFill>
          <a:blip r:embed="rId3"/>
          <a:stretch>
            <a:fillRect/>
          </a:stretch>
        </p:blipFill>
        <p:spPr>
          <a:xfrm>
            <a:off x="839870" y="322264"/>
            <a:ext cx="8932780" cy="6126161"/>
          </a:xfrm>
          <a:prstGeom prst="rect">
            <a:avLst/>
          </a:prstGeom>
        </p:spPr>
      </p:pic>
    </p:spTree>
    <p:extLst>
      <p:ext uri="{BB962C8B-B14F-4D97-AF65-F5344CB8AC3E}">
        <p14:creationId xmlns:p14="http://schemas.microsoft.com/office/powerpoint/2010/main" val="2686130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601" y="2190750"/>
            <a:ext cx="11252793" cy="1031877"/>
          </a:xfrm>
        </p:spPr>
        <p:txBody>
          <a:bodyPr>
            <a:normAutofit/>
          </a:bodyPr>
          <a:lstStyle/>
          <a:p>
            <a:r>
              <a:rPr lang="en-GB" dirty="0"/>
              <a:t>Bi/</a:t>
            </a:r>
            <a:r>
              <a:rPr lang="en-GB" dirty="0" err="1"/>
              <a:t>MultiVariate</a:t>
            </a:r>
            <a:r>
              <a:rPr lang="en-GB" dirty="0"/>
              <a:t> Analysis</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41</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Tree>
    <p:extLst>
      <p:ext uri="{BB962C8B-B14F-4D97-AF65-F5344CB8AC3E}">
        <p14:creationId xmlns:p14="http://schemas.microsoft.com/office/powerpoint/2010/main" val="2307782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2"/>
            <a:ext cx="11252793" cy="728727"/>
          </a:xfrm>
        </p:spPr>
        <p:txBody>
          <a:bodyPr>
            <a:normAutofit/>
          </a:bodyPr>
          <a:lstStyle/>
          <a:p>
            <a:r>
              <a:rPr lang="en-US" sz="2000" dirty="0"/>
              <a:t>('AMT_GOODS_PRICE in </a:t>
            </a:r>
            <a:r>
              <a:rPr lang="en-US" sz="2000" dirty="0" err="1"/>
              <a:t>Ks','AMT_CREDIT</a:t>
            </a:r>
            <a:r>
              <a:rPr lang="en-US" sz="2000" dirty="0"/>
              <a:t> in Ks’) : For </a:t>
            </a:r>
            <a:r>
              <a:rPr lang="en-US" sz="2000" dirty="0" err="1"/>
              <a:t>crdeit</a:t>
            </a:r>
            <a:r>
              <a:rPr lang="en-US" sz="2000" dirty="0"/>
              <a:t> amount &lt;500k and Goods price &lt;1 mil, there are significantly less defaulters</a:t>
            </a:r>
            <a:endParaRPr lang="en-GB" sz="2000"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42</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5CAB8505-03D9-4592-BE8E-EC8628ED8005}"/>
              </a:ext>
            </a:extLst>
          </p:cNvPr>
          <p:cNvPicPr>
            <a:picLocks noChangeAspect="1"/>
          </p:cNvPicPr>
          <p:nvPr/>
        </p:nvPicPr>
        <p:blipFill>
          <a:blip r:embed="rId3"/>
          <a:stretch>
            <a:fillRect/>
          </a:stretch>
        </p:blipFill>
        <p:spPr>
          <a:xfrm>
            <a:off x="395328" y="1412877"/>
            <a:ext cx="10998588" cy="4336570"/>
          </a:xfrm>
          <a:prstGeom prst="rect">
            <a:avLst/>
          </a:prstGeom>
        </p:spPr>
      </p:pic>
      <p:sp>
        <p:nvSpPr>
          <p:cNvPr id="5" name="Oval 4">
            <a:extLst>
              <a:ext uri="{FF2B5EF4-FFF2-40B4-BE49-F238E27FC236}">
                <a16:creationId xmlns:a16="http://schemas.microsoft.com/office/drawing/2014/main" id="{B79FC4AB-DE6A-4136-BBE2-E36CF7B21EFE}"/>
              </a:ext>
            </a:extLst>
          </p:cNvPr>
          <p:cNvSpPr/>
          <p:nvPr/>
        </p:nvSpPr>
        <p:spPr>
          <a:xfrm>
            <a:off x="6800849" y="4943475"/>
            <a:ext cx="923925" cy="40957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877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404877"/>
          </a:xfrm>
        </p:spPr>
        <p:txBody>
          <a:bodyPr>
            <a:normAutofit/>
          </a:bodyPr>
          <a:lstStyle/>
          <a:p>
            <a:r>
              <a:rPr lang="en-US" sz="2000" dirty="0"/>
              <a:t>('AMT_ANNUITY in </a:t>
            </a:r>
            <a:r>
              <a:rPr lang="en-US" sz="2000" dirty="0" err="1"/>
              <a:t>Ks','AMT_GOODS_PRICE</a:t>
            </a:r>
            <a:r>
              <a:rPr lang="en-US" sz="2000" dirty="0"/>
              <a:t> in Ks’) : Less defaulters in highlighted region</a:t>
            </a:r>
            <a:endParaRPr lang="en-GB" sz="2000" dirty="0"/>
          </a:p>
        </p:txBody>
      </p:sp>
      <p:sp>
        <p:nvSpPr>
          <p:cNvPr id="6" name="Marcador de texto 5"/>
          <p:cNvSpPr>
            <a:spLocks noGrp="1"/>
          </p:cNvSpPr>
          <p:nvPr>
            <p:ph type="body" sz="quarter" idx="14"/>
          </p:nvPr>
        </p:nvSpPr>
        <p:spPr>
          <a:xfrm>
            <a:off x="290178" y="4076700"/>
            <a:ext cx="11657074" cy="2633727"/>
          </a:xfrm>
        </p:spPr>
        <p:txBody>
          <a:bodyPr>
            <a:normAutofit/>
          </a:bodyPr>
          <a:lstStyle/>
          <a:p>
            <a:pPr marL="0" indent="0">
              <a:lnSpc>
                <a:spcPct val="150000"/>
              </a:lnSpc>
              <a:buNone/>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43</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44D06479-7FBF-4A0E-B40B-26E6D6CAAC30}"/>
              </a:ext>
            </a:extLst>
          </p:cNvPr>
          <p:cNvPicPr>
            <a:picLocks noChangeAspect="1"/>
          </p:cNvPicPr>
          <p:nvPr/>
        </p:nvPicPr>
        <p:blipFill>
          <a:blip r:embed="rId3"/>
          <a:stretch>
            <a:fillRect/>
          </a:stretch>
        </p:blipFill>
        <p:spPr>
          <a:xfrm>
            <a:off x="209550" y="1252537"/>
            <a:ext cx="11772900" cy="4352925"/>
          </a:xfrm>
          <a:prstGeom prst="rect">
            <a:avLst/>
          </a:prstGeom>
        </p:spPr>
      </p:pic>
      <p:sp>
        <p:nvSpPr>
          <p:cNvPr id="5" name="Oval 4">
            <a:extLst>
              <a:ext uri="{FF2B5EF4-FFF2-40B4-BE49-F238E27FC236}">
                <a16:creationId xmlns:a16="http://schemas.microsoft.com/office/drawing/2014/main" id="{0D0F34E8-E45D-435C-AE66-3C227D96CC2E}"/>
              </a:ext>
            </a:extLst>
          </p:cNvPr>
          <p:cNvSpPr/>
          <p:nvPr/>
        </p:nvSpPr>
        <p:spPr>
          <a:xfrm>
            <a:off x="8465637" y="2242312"/>
            <a:ext cx="1515649" cy="1312101"/>
          </a:xfrm>
          <a:prstGeom prst="ellipse">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914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404877"/>
          </a:xfrm>
        </p:spPr>
        <p:txBody>
          <a:bodyPr>
            <a:normAutofit/>
          </a:bodyPr>
          <a:lstStyle/>
          <a:p>
            <a:r>
              <a:rPr lang="en-US" sz="2000" dirty="0"/>
              <a:t>('AMT_CREDIT in Ks’ , 'CREDIT_ANNUITY_RATIO’): Less defaulters in highlighted region</a:t>
            </a:r>
            <a:endParaRPr lang="en-GB" sz="2000" dirty="0"/>
          </a:p>
        </p:txBody>
      </p:sp>
      <p:sp>
        <p:nvSpPr>
          <p:cNvPr id="6" name="Marcador de texto 5"/>
          <p:cNvSpPr>
            <a:spLocks noGrp="1"/>
          </p:cNvSpPr>
          <p:nvPr>
            <p:ph type="body" sz="quarter" idx="14"/>
          </p:nvPr>
        </p:nvSpPr>
        <p:spPr>
          <a:xfrm>
            <a:off x="290178" y="4076700"/>
            <a:ext cx="11657074" cy="2633727"/>
          </a:xfrm>
        </p:spPr>
        <p:txBody>
          <a:bodyPr>
            <a:normAutofit/>
          </a:bodyPr>
          <a:lstStyle/>
          <a:p>
            <a:pPr marL="0" indent="0">
              <a:lnSpc>
                <a:spcPct val="150000"/>
              </a:lnSpc>
              <a:buNone/>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44</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88A6DC01-2A7D-4A98-99AD-F0809EF8DF8B}"/>
              </a:ext>
            </a:extLst>
          </p:cNvPr>
          <p:cNvPicPr>
            <a:picLocks noChangeAspect="1"/>
          </p:cNvPicPr>
          <p:nvPr/>
        </p:nvPicPr>
        <p:blipFill>
          <a:blip r:embed="rId3"/>
          <a:stretch>
            <a:fillRect/>
          </a:stretch>
        </p:blipFill>
        <p:spPr>
          <a:xfrm>
            <a:off x="582951" y="1592690"/>
            <a:ext cx="11877675" cy="4829175"/>
          </a:xfrm>
          <a:prstGeom prst="rect">
            <a:avLst/>
          </a:prstGeom>
        </p:spPr>
      </p:pic>
      <p:sp>
        <p:nvSpPr>
          <p:cNvPr id="7" name="Oval 6">
            <a:extLst>
              <a:ext uri="{FF2B5EF4-FFF2-40B4-BE49-F238E27FC236}">
                <a16:creationId xmlns:a16="http://schemas.microsoft.com/office/drawing/2014/main" id="{DDD13910-6F6C-4D86-9AD1-9384D265D94C}"/>
              </a:ext>
            </a:extLst>
          </p:cNvPr>
          <p:cNvSpPr/>
          <p:nvPr/>
        </p:nvSpPr>
        <p:spPr>
          <a:xfrm>
            <a:off x="8904049" y="3673596"/>
            <a:ext cx="1667919" cy="1312101"/>
          </a:xfrm>
          <a:prstGeom prst="ellipse">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63280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404877"/>
          </a:xfrm>
        </p:spPr>
        <p:txBody>
          <a:bodyPr>
            <a:normAutofit/>
          </a:bodyPr>
          <a:lstStyle/>
          <a:p>
            <a:r>
              <a:rPr lang="en-US" sz="2000" dirty="0"/>
              <a:t>('CREDIT_INCOME_RATIO','CREDIT_ANNUITY_RATIO’) : Less defaulters in highlighted region</a:t>
            </a:r>
            <a:endParaRPr lang="en-GB" sz="2000" dirty="0"/>
          </a:p>
        </p:txBody>
      </p:sp>
      <p:sp>
        <p:nvSpPr>
          <p:cNvPr id="6" name="Marcador de texto 5"/>
          <p:cNvSpPr>
            <a:spLocks noGrp="1"/>
          </p:cNvSpPr>
          <p:nvPr>
            <p:ph type="body" sz="quarter" idx="14"/>
          </p:nvPr>
        </p:nvSpPr>
        <p:spPr>
          <a:xfrm>
            <a:off x="290178" y="4076700"/>
            <a:ext cx="11657074" cy="2633727"/>
          </a:xfrm>
        </p:spPr>
        <p:txBody>
          <a:bodyPr>
            <a:normAutofit/>
          </a:bodyPr>
          <a:lstStyle/>
          <a:p>
            <a:pPr marL="0" indent="0">
              <a:lnSpc>
                <a:spcPct val="150000"/>
              </a:lnSpc>
              <a:buNone/>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45</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
        <p:nvSpPr>
          <p:cNvPr id="7" name="Oval 6">
            <a:extLst>
              <a:ext uri="{FF2B5EF4-FFF2-40B4-BE49-F238E27FC236}">
                <a16:creationId xmlns:a16="http://schemas.microsoft.com/office/drawing/2014/main" id="{72BCE5B4-DCF3-4762-BEB8-8D38A443F274}"/>
              </a:ext>
            </a:extLst>
          </p:cNvPr>
          <p:cNvSpPr/>
          <p:nvPr/>
        </p:nvSpPr>
        <p:spPr>
          <a:xfrm>
            <a:off x="7839336" y="2877671"/>
            <a:ext cx="1667919" cy="1312101"/>
          </a:xfrm>
          <a:prstGeom prst="ellipse">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67667AF-A817-495A-9FE2-0151414709EC}"/>
              </a:ext>
            </a:extLst>
          </p:cNvPr>
          <p:cNvPicPr>
            <a:picLocks noChangeAspect="1"/>
          </p:cNvPicPr>
          <p:nvPr/>
        </p:nvPicPr>
        <p:blipFill>
          <a:blip r:embed="rId3"/>
          <a:stretch>
            <a:fillRect/>
          </a:stretch>
        </p:blipFill>
        <p:spPr>
          <a:xfrm>
            <a:off x="133350" y="1038225"/>
            <a:ext cx="11925300" cy="4781550"/>
          </a:xfrm>
          <a:prstGeom prst="rect">
            <a:avLst/>
          </a:prstGeom>
        </p:spPr>
      </p:pic>
    </p:spTree>
    <p:extLst>
      <p:ext uri="{BB962C8B-B14F-4D97-AF65-F5344CB8AC3E}">
        <p14:creationId xmlns:p14="http://schemas.microsoft.com/office/powerpoint/2010/main" val="353002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lowchart: Document 2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B317D4A-BB8F-4030-935F-E6EAE06D1F4F}"/>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a:lnSpc>
                <a:spcPct val="90000"/>
              </a:lnSpc>
            </a:pPr>
            <a:r>
              <a:rPr lang="en-US" sz="3200" kern="1200" dirty="0" err="1">
                <a:solidFill>
                  <a:srgbClr val="FFFFFF"/>
                </a:solidFill>
                <a:latin typeface="+mj-lt"/>
                <a:ea typeface="+mj-ea"/>
                <a:cs typeface="+mj-cs"/>
              </a:rPr>
              <a:t>MultiVariate</a:t>
            </a:r>
            <a:r>
              <a:rPr lang="en-US" sz="3200" kern="1200" dirty="0">
                <a:solidFill>
                  <a:srgbClr val="FFFFFF"/>
                </a:solidFill>
                <a:latin typeface="+mj-lt"/>
                <a:ea typeface="+mj-ea"/>
                <a:cs typeface="+mj-cs"/>
              </a:rPr>
              <a:t> Analysis </a:t>
            </a:r>
            <a:r>
              <a:rPr lang="en-US" sz="3200" kern="1200" dirty="0" err="1">
                <a:solidFill>
                  <a:srgbClr val="FFFFFF"/>
                </a:solidFill>
                <a:latin typeface="+mj-lt"/>
                <a:ea typeface="+mj-ea"/>
                <a:cs typeface="+mj-cs"/>
              </a:rPr>
              <a:t>wrt</a:t>
            </a:r>
            <a:r>
              <a:rPr lang="en-US" sz="3200" kern="1200" dirty="0">
                <a:solidFill>
                  <a:srgbClr val="FFFFFF"/>
                </a:solidFill>
                <a:latin typeface="+mj-lt"/>
                <a:ea typeface="+mj-ea"/>
                <a:cs typeface="+mj-cs"/>
              </a:rPr>
              <a:t> entire dataset</a:t>
            </a:r>
          </a:p>
        </p:txBody>
      </p:sp>
      <p:pic>
        <p:nvPicPr>
          <p:cNvPr id="2" name="Picture 1">
            <a:extLst>
              <a:ext uri="{FF2B5EF4-FFF2-40B4-BE49-F238E27FC236}">
                <a16:creationId xmlns:a16="http://schemas.microsoft.com/office/drawing/2014/main" id="{697F9E8B-47D5-4B68-9E40-2FF71E26218F}"/>
              </a:ext>
            </a:extLst>
          </p:cNvPr>
          <p:cNvPicPr>
            <a:picLocks noChangeAspect="1"/>
          </p:cNvPicPr>
          <p:nvPr/>
        </p:nvPicPr>
        <p:blipFill rotWithShape="1">
          <a:blip r:embed="rId3"/>
          <a:srcRect l="397" r="5084" b="3"/>
          <a:stretch/>
        </p:blipFill>
        <p:spPr>
          <a:xfrm>
            <a:off x="5198138" y="640080"/>
            <a:ext cx="5367126" cy="5578816"/>
          </a:xfrm>
          <a:prstGeom prst="rect">
            <a:avLst/>
          </a:prstGeom>
        </p:spPr>
      </p:pic>
      <p:sp>
        <p:nvSpPr>
          <p:cNvPr id="3" name="Footer Placeholder 2"/>
          <p:cNvSpPr>
            <a:spLocks noGrp="1"/>
          </p:cNvSpPr>
          <p:nvPr>
            <p:ph type="ftr" sz="quarter" idx="3"/>
          </p:nvPr>
        </p:nvSpPr>
        <p:spPr>
          <a:xfrm>
            <a:off x="838200" y="6356350"/>
            <a:ext cx="5960951" cy="365125"/>
          </a:xfrm>
          <a:noFill/>
        </p:spPr>
        <p:txBody>
          <a:bodyPr vert="horz" lIns="91440" tIns="45720" rIns="91440" bIns="45720" rtlCol="0" anchor="ctr">
            <a:normAutofit/>
          </a:bodyPr>
          <a:lstStyle/>
          <a:p>
            <a:pPr>
              <a:spcAft>
                <a:spcPts val="600"/>
              </a:spcAft>
              <a:defRPr/>
            </a:pPr>
            <a:r>
              <a:rPr lang="en-US" sz="1200" kern="1200">
                <a:solidFill>
                  <a:schemeClr val="tx1">
                    <a:tint val="75000"/>
                  </a:schemeClr>
                </a:solidFill>
                <a:latin typeface="+mn-lt"/>
                <a:ea typeface="+mn-ea"/>
                <a:cs typeface="+mn-cs"/>
              </a:rPr>
              <a:t>© Amadeus IT Group and its affiliates and subsidiaries</a:t>
            </a:r>
          </a:p>
        </p:txBody>
      </p:sp>
      <p:sp>
        <p:nvSpPr>
          <p:cNvPr id="10" name="Marcador de número de diapositiva 9"/>
          <p:cNvSpPr>
            <a:spLocks noGrp="1"/>
          </p:cNvSpPr>
          <p:nvPr>
            <p:ph type="sldNum" sz="quarter" idx="4"/>
          </p:nvPr>
        </p:nvSpPr>
        <p:spPr>
          <a:xfrm>
            <a:off x="10926476" y="6356350"/>
            <a:ext cx="625443" cy="365125"/>
          </a:xfrm>
          <a:noFill/>
        </p:spPr>
        <p:txBody>
          <a:bodyPr vert="horz" lIns="91440" tIns="45720" rIns="91440" bIns="45720" rtlCol="0" anchor="ctr">
            <a:normAutofit/>
          </a:bodyPr>
          <a:lstStyle/>
          <a:p>
            <a:pPr algn="l">
              <a:spcAft>
                <a:spcPts val="600"/>
              </a:spcAft>
              <a:defRPr/>
            </a:pPr>
            <a:fld id="{E57627FB-D816-4EA7-98E3-793F2D9BC93A}" type="slidenum">
              <a:rPr lang="en-US" sz="1200" smtClean="0">
                <a:solidFill>
                  <a:schemeClr val="tx1">
                    <a:tint val="75000"/>
                  </a:schemeClr>
                </a:solidFill>
                <a:latin typeface="+mn-lt"/>
              </a:rPr>
              <a:pPr algn="l">
                <a:spcAft>
                  <a:spcPts val="600"/>
                </a:spcAft>
                <a:defRPr/>
              </a:pPr>
              <a:t>46</a:t>
            </a:fld>
            <a:endParaRPr lang="en-US" sz="1200">
              <a:solidFill>
                <a:schemeClr val="tx1">
                  <a:tint val="75000"/>
                </a:schemeClr>
              </a:solidFill>
              <a:latin typeface="+mn-lt"/>
            </a:endParaRPr>
          </a:p>
        </p:txBody>
      </p:sp>
    </p:spTree>
    <p:extLst>
      <p:ext uri="{BB962C8B-B14F-4D97-AF65-F5344CB8AC3E}">
        <p14:creationId xmlns:p14="http://schemas.microsoft.com/office/powerpoint/2010/main" val="735130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838200" y="171162"/>
            <a:ext cx="2840182" cy="2371148"/>
          </a:xfrm>
        </p:spPr>
        <p:txBody>
          <a:bodyPr vert="horz" lIns="91440" tIns="45720" rIns="91440" bIns="45720" rtlCol="0" anchor="ctr">
            <a:normAutofit/>
          </a:bodyPr>
          <a:lstStyle/>
          <a:p>
            <a:pPr>
              <a:lnSpc>
                <a:spcPct val="90000"/>
              </a:lnSpc>
            </a:pPr>
            <a:r>
              <a:rPr lang="en-US" sz="3200" dirty="0" err="1">
                <a:solidFill>
                  <a:srgbClr val="FFFFFF"/>
                </a:solidFill>
              </a:rPr>
              <a:t>MultiVariate</a:t>
            </a:r>
            <a:r>
              <a:rPr lang="en-US" sz="3200" dirty="0">
                <a:solidFill>
                  <a:srgbClr val="FFFFFF"/>
                </a:solidFill>
              </a:rPr>
              <a:t> Analysis </a:t>
            </a:r>
            <a:r>
              <a:rPr lang="en-US" sz="3200" dirty="0" err="1">
                <a:solidFill>
                  <a:srgbClr val="FFFFFF"/>
                </a:solidFill>
              </a:rPr>
              <a:t>wrt</a:t>
            </a:r>
            <a:r>
              <a:rPr lang="en-US" sz="3200" dirty="0">
                <a:solidFill>
                  <a:srgbClr val="FFFFFF"/>
                </a:solidFill>
              </a:rPr>
              <a:t> Target 1</a:t>
            </a:r>
            <a:endParaRPr lang="en-US" sz="3200" kern="1200" dirty="0">
              <a:solidFill>
                <a:srgbClr val="FFFFFF"/>
              </a:solidFill>
              <a:latin typeface="+mj-lt"/>
              <a:ea typeface="+mj-ea"/>
              <a:cs typeface="+mj-cs"/>
            </a:endParaRPr>
          </a:p>
        </p:txBody>
      </p:sp>
      <p:pic>
        <p:nvPicPr>
          <p:cNvPr id="2" name="Picture 1">
            <a:extLst>
              <a:ext uri="{FF2B5EF4-FFF2-40B4-BE49-F238E27FC236}">
                <a16:creationId xmlns:a16="http://schemas.microsoft.com/office/drawing/2014/main" id="{79D2820E-84E6-40A9-B372-399A5A7CB0F2}"/>
              </a:ext>
            </a:extLst>
          </p:cNvPr>
          <p:cNvPicPr>
            <a:picLocks noChangeAspect="1"/>
          </p:cNvPicPr>
          <p:nvPr/>
        </p:nvPicPr>
        <p:blipFill>
          <a:blip r:embed="rId3"/>
          <a:stretch>
            <a:fillRect/>
          </a:stretch>
        </p:blipFill>
        <p:spPr>
          <a:xfrm>
            <a:off x="4968481" y="640080"/>
            <a:ext cx="5826440" cy="5578816"/>
          </a:xfrm>
          <a:prstGeom prst="rect">
            <a:avLst/>
          </a:prstGeom>
        </p:spPr>
      </p:pic>
      <p:sp>
        <p:nvSpPr>
          <p:cNvPr id="3" name="Footer Placeholder 2"/>
          <p:cNvSpPr>
            <a:spLocks noGrp="1"/>
          </p:cNvSpPr>
          <p:nvPr>
            <p:ph type="ftr" sz="quarter" idx="3"/>
          </p:nvPr>
        </p:nvSpPr>
        <p:spPr>
          <a:xfrm>
            <a:off x="838200" y="6356350"/>
            <a:ext cx="5960951" cy="365125"/>
          </a:xfrm>
          <a:noFill/>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 Amadeus IT Group and its affiliates and subsidiaries</a:t>
            </a:r>
          </a:p>
        </p:txBody>
      </p:sp>
      <p:sp>
        <p:nvSpPr>
          <p:cNvPr id="10" name="Marcador de número de diapositiva 9"/>
          <p:cNvSpPr>
            <a:spLocks noGrp="1"/>
          </p:cNvSpPr>
          <p:nvPr>
            <p:ph type="sldNum" sz="quarter" idx="4"/>
          </p:nvPr>
        </p:nvSpPr>
        <p:spPr>
          <a:xfrm>
            <a:off x="10926476" y="6356350"/>
            <a:ext cx="625443" cy="365125"/>
          </a:xfrm>
          <a:noFill/>
        </p:spPr>
        <p:txBody>
          <a:bodyPr vert="horz" lIns="91440" tIns="45720" rIns="91440" bIns="45720" rtlCol="0" anchor="ctr">
            <a:normAutofit/>
          </a:bodyPr>
          <a:lstStyle/>
          <a:p>
            <a:pPr algn="l">
              <a:spcAft>
                <a:spcPts val="600"/>
              </a:spcAft>
            </a:pPr>
            <a:fld id="{E57627FB-D816-4EA7-98E3-793F2D9BC93A}" type="slidenum">
              <a:rPr lang="en-US" sz="1200" smtClean="0">
                <a:solidFill>
                  <a:schemeClr val="tx1">
                    <a:tint val="75000"/>
                  </a:schemeClr>
                </a:solidFill>
                <a:latin typeface="+mn-lt"/>
              </a:rPr>
              <a:pPr algn="l">
                <a:spcAft>
                  <a:spcPts val="600"/>
                </a:spcAft>
              </a:pPr>
              <a:t>47</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996538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838200" y="171162"/>
            <a:ext cx="2840182" cy="2371148"/>
          </a:xfrm>
        </p:spPr>
        <p:txBody>
          <a:bodyPr vert="horz" lIns="91440" tIns="45720" rIns="91440" bIns="45720" rtlCol="0" anchor="ctr">
            <a:normAutofit/>
          </a:bodyPr>
          <a:lstStyle/>
          <a:p>
            <a:pPr>
              <a:lnSpc>
                <a:spcPct val="90000"/>
              </a:lnSpc>
            </a:pPr>
            <a:r>
              <a:rPr lang="en-US" sz="3200" dirty="0" err="1">
                <a:solidFill>
                  <a:srgbClr val="FFFFFF"/>
                </a:solidFill>
              </a:rPr>
              <a:t>MultiVariate</a:t>
            </a:r>
            <a:r>
              <a:rPr lang="en-US" sz="3200" dirty="0">
                <a:solidFill>
                  <a:srgbClr val="FFFFFF"/>
                </a:solidFill>
              </a:rPr>
              <a:t> Analysis </a:t>
            </a:r>
            <a:r>
              <a:rPr lang="en-US" sz="3200" dirty="0" err="1">
                <a:solidFill>
                  <a:srgbClr val="FFFFFF"/>
                </a:solidFill>
              </a:rPr>
              <a:t>wrt</a:t>
            </a:r>
            <a:r>
              <a:rPr lang="en-US" sz="3200" dirty="0">
                <a:solidFill>
                  <a:srgbClr val="FFFFFF"/>
                </a:solidFill>
              </a:rPr>
              <a:t> Target 0</a:t>
            </a:r>
            <a:endParaRPr lang="en-US" sz="3200" kern="1200" dirty="0">
              <a:solidFill>
                <a:srgbClr val="FFFFFF"/>
              </a:solidFill>
              <a:latin typeface="+mj-lt"/>
              <a:ea typeface="+mj-ea"/>
              <a:cs typeface="+mj-cs"/>
            </a:endParaRPr>
          </a:p>
        </p:txBody>
      </p:sp>
      <p:pic>
        <p:nvPicPr>
          <p:cNvPr id="2" name="Picture 1">
            <a:extLst>
              <a:ext uri="{FF2B5EF4-FFF2-40B4-BE49-F238E27FC236}">
                <a16:creationId xmlns:a16="http://schemas.microsoft.com/office/drawing/2014/main" id="{C59153DB-05A3-4691-8F7C-701B3D70A413}"/>
              </a:ext>
            </a:extLst>
          </p:cNvPr>
          <p:cNvPicPr>
            <a:picLocks noChangeAspect="1"/>
          </p:cNvPicPr>
          <p:nvPr/>
        </p:nvPicPr>
        <p:blipFill>
          <a:blip r:embed="rId3"/>
          <a:stretch>
            <a:fillRect/>
          </a:stretch>
        </p:blipFill>
        <p:spPr>
          <a:xfrm>
            <a:off x="5106241" y="640080"/>
            <a:ext cx="5550921" cy="5578816"/>
          </a:xfrm>
          <a:prstGeom prst="rect">
            <a:avLst/>
          </a:prstGeom>
        </p:spPr>
      </p:pic>
      <p:sp>
        <p:nvSpPr>
          <p:cNvPr id="3" name="Footer Placeholder 2"/>
          <p:cNvSpPr>
            <a:spLocks noGrp="1"/>
          </p:cNvSpPr>
          <p:nvPr>
            <p:ph type="ftr" sz="quarter" idx="3"/>
          </p:nvPr>
        </p:nvSpPr>
        <p:spPr>
          <a:xfrm>
            <a:off x="838200" y="6356350"/>
            <a:ext cx="5960951" cy="365125"/>
          </a:xfrm>
          <a:noFill/>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 Amadeus IT Group and its affiliates and subsidiaries</a:t>
            </a:r>
          </a:p>
        </p:txBody>
      </p:sp>
      <p:sp>
        <p:nvSpPr>
          <p:cNvPr id="10" name="Marcador de número de diapositiva 9"/>
          <p:cNvSpPr>
            <a:spLocks noGrp="1"/>
          </p:cNvSpPr>
          <p:nvPr>
            <p:ph type="sldNum" sz="quarter" idx="4"/>
          </p:nvPr>
        </p:nvSpPr>
        <p:spPr>
          <a:xfrm>
            <a:off x="10926476" y="6356350"/>
            <a:ext cx="625443" cy="365125"/>
          </a:xfrm>
          <a:noFill/>
        </p:spPr>
        <p:txBody>
          <a:bodyPr vert="horz" lIns="91440" tIns="45720" rIns="91440" bIns="45720" rtlCol="0" anchor="ctr">
            <a:normAutofit/>
          </a:bodyPr>
          <a:lstStyle/>
          <a:p>
            <a:pPr algn="l">
              <a:spcAft>
                <a:spcPts val="600"/>
              </a:spcAft>
            </a:pPr>
            <a:fld id="{E57627FB-D816-4EA7-98E3-793F2D9BC93A}" type="slidenum">
              <a:rPr lang="en-US" sz="1200" smtClean="0">
                <a:solidFill>
                  <a:schemeClr val="tx1">
                    <a:tint val="75000"/>
                  </a:schemeClr>
                </a:solidFill>
                <a:latin typeface="+mn-lt"/>
              </a:rPr>
              <a:pPr algn="l">
                <a:spcAft>
                  <a:spcPts val="600"/>
                </a:spcAft>
              </a:pPr>
              <a:t>48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846123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524000" y="1376363"/>
            <a:ext cx="9144000" cy="2521594"/>
          </a:xfrm>
        </p:spPr>
        <p:txBody>
          <a:bodyPr vert="horz" lIns="91440" tIns="45720" rIns="91440" bIns="45720" rtlCol="0" anchor="b">
            <a:normAutofit/>
          </a:bodyPr>
          <a:lstStyle/>
          <a:p>
            <a:pPr algn="ctr">
              <a:lnSpc>
                <a:spcPct val="90000"/>
              </a:lnSpc>
            </a:pPr>
            <a:r>
              <a:rPr lang="en-US" sz="7200" b="1" dirty="0">
                <a:solidFill>
                  <a:schemeClr val="tx1"/>
                </a:solidFill>
              </a:rPr>
              <a:t>previous_application.csv</a:t>
            </a:r>
          </a:p>
        </p:txBody>
      </p:sp>
      <p:cxnSp>
        <p:nvCxnSpPr>
          <p:cNvPr id="21" name="Straight Connector 20">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a:xfrm>
            <a:off x="4038600" y="6356350"/>
            <a:ext cx="4114800" cy="365125"/>
          </a:xfrm>
        </p:spPr>
        <p:txBody>
          <a:bodyPr vert="horz" lIns="91440" tIns="45720" rIns="91440" bIns="45720" rtlCol="0" anchor="ctr">
            <a:normAutofit/>
          </a:bodyPr>
          <a:lstStyle/>
          <a:p>
            <a:pPr algn="ctr">
              <a:spcAft>
                <a:spcPts val="600"/>
              </a:spcAft>
            </a:pPr>
            <a:r>
              <a:rPr lang="en-US" sz="1200" kern="1200">
                <a:solidFill>
                  <a:srgbClr val="898989"/>
                </a:solidFill>
                <a:latin typeface="+mn-lt"/>
                <a:ea typeface="+mn-ea"/>
                <a:cs typeface="+mn-cs"/>
              </a:rPr>
              <a:t>© Amadeus IT Group and its affiliates and subsidiaries</a:t>
            </a:r>
          </a:p>
        </p:txBody>
      </p:sp>
      <p:sp>
        <p:nvSpPr>
          <p:cNvPr id="10" name="Marcador de número de diapositiva 9"/>
          <p:cNvSpPr>
            <a:spLocks noGrp="1"/>
          </p:cNvSpPr>
          <p:nvPr>
            <p:ph type="sldNum" sz="quarter" idx="4"/>
          </p:nvPr>
        </p:nvSpPr>
        <p:spPr>
          <a:xfrm>
            <a:off x="8610600" y="6356350"/>
            <a:ext cx="2743200" cy="365125"/>
          </a:xfrm>
        </p:spPr>
        <p:txBody>
          <a:bodyPr vert="horz" lIns="91440" tIns="45720" rIns="91440" bIns="45720" rtlCol="0" anchor="ctr">
            <a:normAutofit/>
          </a:bodyPr>
          <a:lstStyle/>
          <a:p>
            <a:pPr algn="r">
              <a:spcAft>
                <a:spcPts val="600"/>
              </a:spcAft>
            </a:pPr>
            <a:fld id="{E57627FB-D816-4EA7-98E3-793F2D9BC93A}" type="slidenum">
              <a:rPr lang="en-US" sz="1200">
                <a:solidFill>
                  <a:srgbClr val="898989"/>
                </a:solidFill>
                <a:latin typeface="+mn-lt"/>
              </a:rPr>
              <a:pPr algn="r">
                <a:spcAft>
                  <a:spcPts val="600"/>
                </a:spcAft>
              </a:pPr>
              <a:t>49</a:t>
            </a:fld>
            <a:endParaRPr lang="en-US" sz="1200">
              <a:solidFill>
                <a:srgbClr val="898989"/>
              </a:solidFill>
              <a:latin typeface="+mn-lt"/>
            </a:endParaRPr>
          </a:p>
        </p:txBody>
      </p:sp>
    </p:spTree>
    <p:extLst>
      <p:ext uri="{BB962C8B-B14F-4D97-AF65-F5344CB8AC3E}">
        <p14:creationId xmlns:p14="http://schemas.microsoft.com/office/powerpoint/2010/main" val="348790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TARGET – Imbalanced Dataset</a:t>
            </a:r>
          </a:p>
        </p:txBody>
      </p:sp>
      <p:pic>
        <p:nvPicPr>
          <p:cNvPr id="2" name="Picture 1">
            <a:extLst>
              <a:ext uri="{FF2B5EF4-FFF2-40B4-BE49-F238E27FC236}">
                <a16:creationId xmlns:a16="http://schemas.microsoft.com/office/drawing/2014/main" id="{5461D223-3FC1-4125-86A0-98C4116710CD}"/>
              </a:ext>
            </a:extLst>
          </p:cNvPr>
          <p:cNvPicPr>
            <a:picLocks noChangeAspect="1"/>
          </p:cNvPicPr>
          <p:nvPr/>
        </p:nvPicPr>
        <p:blipFill>
          <a:blip r:embed="rId3"/>
          <a:stretch>
            <a:fillRect/>
          </a:stretch>
        </p:blipFill>
        <p:spPr>
          <a:xfrm>
            <a:off x="376237" y="907229"/>
            <a:ext cx="9667875" cy="3733800"/>
          </a:xfrm>
          <a:prstGeom prst="rect">
            <a:avLst/>
          </a:prstGeom>
        </p:spPr>
      </p:pic>
      <p:sp>
        <p:nvSpPr>
          <p:cNvPr id="6" name="Marcador de texto 5"/>
          <p:cNvSpPr>
            <a:spLocks noGrp="1"/>
          </p:cNvSpPr>
          <p:nvPr>
            <p:ph type="body" sz="quarter" idx="14"/>
          </p:nvPr>
        </p:nvSpPr>
        <p:spPr>
          <a:xfrm>
            <a:off x="500472" y="4641029"/>
            <a:ext cx="10633859" cy="1986307"/>
          </a:xfrm>
        </p:spPr>
        <p:txBody>
          <a:bodyPr>
            <a:normAutofit/>
          </a:bodyPr>
          <a:lstStyle/>
          <a:p>
            <a:pPr marL="285750" indent="-285750">
              <a:lnSpc>
                <a:spcPct val="150000"/>
              </a:lnSpc>
              <a:buFont typeface="Arial" panose="020B0604020202020204" pitchFamily="34" charset="0"/>
              <a:buChar char="•"/>
            </a:pPr>
            <a:r>
              <a:rPr lang="en-GB" sz="1600" b="1" dirty="0"/>
              <a:t>The TARGET variable distribution is highly imbalanced. Only 8.07% of the customers had payment difficulties.</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5</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Tree>
    <p:extLst>
      <p:ext uri="{BB962C8B-B14F-4D97-AF65-F5344CB8AC3E}">
        <p14:creationId xmlns:p14="http://schemas.microsoft.com/office/powerpoint/2010/main" val="921292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200" dirty="0"/>
              <a:t>application_data.csv</a:t>
            </a:r>
          </a:p>
        </p:txBody>
      </p:sp>
      <p:sp>
        <p:nvSpPr>
          <p:cNvPr id="6" name="Marcador de texto 5"/>
          <p:cNvSpPr>
            <a:spLocks noGrp="1"/>
          </p:cNvSpPr>
          <p:nvPr>
            <p:ph type="body" sz="quarter" idx="14"/>
          </p:nvPr>
        </p:nvSpPr>
        <p:spPr>
          <a:xfrm>
            <a:off x="420158" y="1025538"/>
            <a:ext cx="8050820" cy="3889501"/>
          </a:xfrm>
        </p:spPr>
        <p:txBody>
          <a:bodyPr>
            <a:normAutofit/>
          </a:bodyPr>
          <a:lstStyle/>
          <a:p>
            <a:pPr marL="0" indent="0">
              <a:lnSpc>
                <a:spcPct val="150000"/>
              </a:lnSpc>
              <a:buNone/>
            </a:pPr>
            <a:r>
              <a:rPr lang="en-GB" sz="1600" dirty="0"/>
              <a:t>Data Checks:</a:t>
            </a:r>
          </a:p>
          <a:p>
            <a:pPr marL="285750" indent="-285750">
              <a:lnSpc>
                <a:spcPct val="150000"/>
              </a:lnSpc>
              <a:buFont typeface="Arial" panose="020B0604020202020204" pitchFamily="34" charset="0"/>
              <a:buChar char="•"/>
            </a:pPr>
            <a:r>
              <a:rPr lang="en-GB" sz="1600" dirty="0"/>
              <a:t>Info</a:t>
            </a:r>
          </a:p>
          <a:p>
            <a:pPr marL="285750" indent="-285750">
              <a:lnSpc>
                <a:spcPct val="150000"/>
              </a:lnSpc>
              <a:buFont typeface="Arial" panose="020B0604020202020204" pitchFamily="34" charset="0"/>
              <a:buChar char="•"/>
            </a:pPr>
            <a:r>
              <a:rPr lang="en-GB" sz="1600" dirty="0"/>
              <a:t>Head</a:t>
            </a:r>
          </a:p>
          <a:p>
            <a:pPr marL="285750" indent="-285750">
              <a:lnSpc>
                <a:spcPct val="150000"/>
              </a:lnSpc>
              <a:buFont typeface="Arial" panose="020B0604020202020204" pitchFamily="34" charset="0"/>
              <a:buChar char="•"/>
            </a:pPr>
            <a:r>
              <a:rPr lang="en-GB" sz="1600" dirty="0"/>
              <a:t>Shape</a:t>
            </a:r>
          </a:p>
          <a:p>
            <a:pPr marL="285750" indent="-285750">
              <a:lnSpc>
                <a:spcPct val="150000"/>
              </a:lnSpc>
              <a:buFont typeface="Arial" panose="020B0604020202020204" pitchFamily="34" charset="0"/>
              <a:buChar char="•"/>
            </a:pPr>
            <a:r>
              <a:rPr lang="en-GB" sz="1600" dirty="0"/>
              <a:t>Columns</a:t>
            </a:r>
          </a:p>
          <a:p>
            <a:pPr marL="285750" indent="-285750">
              <a:lnSpc>
                <a:spcPct val="150000"/>
              </a:lnSpc>
              <a:buFont typeface="Arial" panose="020B0604020202020204" pitchFamily="34" charset="0"/>
              <a:buChar char="•"/>
            </a:pPr>
            <a:r>
              <a:rPr lang="en-GB" sz="1600" dirty="0"/>
              <a:t>describe</a:t>
            </a:r>
          </a:p>
          <a:p>
            <a:pPr marL="0" indent="0">
              <a:lnSpc>
                <a:spcPct val="150000"/>
              </a:lnSpc>
              <a:buNone/>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50</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Tree>
    <p:extLst>
      <p:ext uri="{BB962C8B-B14F-4D97-AF65-F5344CB8AC3E}">
        <p14:creationId xmlns:p14="http://schemas.microsoft.com/office/powerpoint/2010/main" val="34953148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361949"/>
            <a:ext cx="11252793" cy="561975"/>
          </a:xfrm>
        </p:spPr>
        <p:txBody>
          <a:bodyPr>
            <a:normAutofit fontScale="90000"/>
          </a:bodyPr>
          <a:lstStyle/>
          <a:p>
            <a:r>
              <a:rPr lang="en-GB" sz="2000" dirty="0" err="1"/>
              <a:t>NAME_CONTRACT_TYPE_x</a:t>
            </a:r>
            <a:r>
              <a:rPr lang="en-GB" sz="2000" dirty="0"/>
              <a:t>: As per previous application data, Cash loans have greater default as per previous application data</a:t>
            </a:r>
          </a:p>
        </p:txBody>
      </p:sp>
      <p:sp>
        <p:nvSpPr>
          <p:cNvPr id="6" name="Marcador de texto 5"/>
          <p:cNvSpPr>
            <a:spLocks noGrp="1"/>
          </p:cNvSpPr>
          <p:nvPr>
            <p:ph type="body" sz="quarter" idx="14"/>
          </p:nvPr>
        </p:nvSpPr>
        <p:spPr>
          <a:xfrm>
            <a:off x="290178" y="4076700"/>
            <a:ext cx="11657074" cy="2633727"/>
          </a:xfrm>
        </p:spPr>
        <p:txBody>
          <a:bodyPr>
            <a:normAutofit/>
          </a:bodyPr>
          <a:lstStyle/>
          <a:p>
            <a:pPr marL="0" indent="0">
              <a:lnSpc>
                <a:spcPct val="150000"/>
              </a:lnSpc>
              <a:buNone/>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51</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FF44F767-E857-4D0C-9448-51573965039D}"/>
              </a:ext>
            </a:extLst>
          </p:cNvPr>
          <p:cNvPicPr>
            <a:picLocks noChangeAspect="1"/>
          </p:cNvPicPr>
          <p:nvPr/>
        </p:nvPicPr>
        <p:blipFill>
          <a:blip r:embed="rId3"/>
          <a:stretch>
            <a:fillRect/>
          </a:stretch>
        </p:blipFill>
        <p:spPr>
          <a:xfrm>
            <a:off x="290178" y="1317521"/>
            <a:ext cx="11657073" cy="5361154"/>
          </a:xfrm>
          <a:prstGeom prst="rect">
            <a:avLst/>
          </a:prstGeom>
        </p:spPr>
      </p:pic>
    </p:spTree>
    <p:extLst>
      <p:ext uri="{BB962C8B-B14F-4D97-AF65-F5344CB8AC3E}">
        <p14:creationId xmlns:p14="http://schemas.microsoft.com/office/powerpoint/2010/main" val="39875943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0178" y="233298"/>
            <a:ext cx="11252793" cy="404877"/>
          </a:xfrm>
        </p:spPr>
        <p:txBody>
          <a:bodyPr>
            <a:normAutofit/>
          </a:bodyPr>
          <a:lstStyle/>
          <a:p>
            <a:r>
              <a:rPr lang="en-GB" sz="2000" dirty="0"/>
              <a:t>NAME_CONTRACT_STATUS: Refused offers had more percentage of defaults as per previous application data</a:t>
            </a:r>
          </a:p>
        </p:txBody>
      </p:sp>
      <p:sp>
        <p:nvSpPr>
          <p:cNvPr id="6" name="Marcador de texto 5"/>
          <p:cNvSpPr>
            <a:spLocks noGrp="1"/>
          </p:cNvSpPr>
          <p:nvPr>
            <p:ph type="body" sz="quarter" idx="14"/>
          </p:nvPr>
        </p:nvSpPr>
        <p:spPr>
          <a:xfrm>
            <a:off x="290178" y="4076700"/>
            <a:ext cx="11657074" cy="2633727"/>
          </a:xfrm>
        </p:spPr>
        <p:txBody>
          <a:bodyPr>
            <a:normAutofit/>
          </a:bodyPr>
          <a:lstStyle/>
          <a:p>
            <a:pPr marL="0" indent="0">
              <a:lnSpc>
                <a:spcPct val="150000"/>
              </a:lnSpc>
              <a:buNone/>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52</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D10E302A-C5A3-4F2A-BF8B-BE418D259562}"/>
              </a:ext>
            </a:extLst>
          </p:cNvPr>
          <p:cNvPicPr>
            <a:picLocks noChangeAspect="1"/>
          </p:cNvPicPr>
          <p:nvPr/>
        </p:nvPicPr>
        <p:blipFill>
          <a:blip r:embed="rId3"/>
          <a:stretch>
            <a:fillRect/>
          </a:stretch>
        </p:blipFill>
        <p:spPr>
          <a:xfrm>
            <a:off x="51290" y="930276"/>
            <a:ext cx="12134850" cy="5438775"/>
          </a:xfrm>
          <a:prstGeom prst="rect">
            <a:avLst/>
          </a:prstGeom>
        </p:spPr>
      </p:pic>
    </p:spTree>
    <p:extLst>
      <p:ext uri="{BB962C8B-B14F-4D97-AF65-F5344CB8AC3E}">
        <p14:creationId xmlns:p14="http://schemas.microsoft.com/office/powerpoint/2010/main" val="2759689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3"/>
            <a:ext cx="11252793" cy="404877"/>
          </a:xfrm>
        </p:spPr>
        <p:txBody>
          <a:bodyPr>
            <a:normAutofit/>
          </a:bodyPr>
          <a:lstStyle/>
          <a:p>
            <a:r>
              <a:rPr lang="en-GB" sz="2000" dirty="0"/>
              <a:t>NAME_CLIENT_TYPE: Refreshed offers have lesser defaults as compared to other categories</a:t>
            </a:r>
          </a:p>
        </p:txBody>
      </p:sp>
      <p:sp>
        <p:nvSpPr>
          <p:cNvPr id="6" name="Marcador de texto 5"/>
          <p:cNvSpPr>
            <a:spLocks noGrp="1"/>
          </p:cNvSpPr>
          <p:nvPr>
            <p:ph type="body" sz="quarter" idx="14"/>
          </p:nvPr>
        </p:nvSpPr>
        <p:spPr>
          <a:xfrm>
            <a:off x="290178" y="4076700"/>
            <a:ext cx="11657074" cy="2633727"/>
          </a:xfrm>
        </p:spPr>
        <p:txBody>
          <a:bodyPr>
            <a:normAutofit/>
          </a:bodyPr>
          <a:lstStyle/>
          <a:p>
            <a:pPr marL="0" indent="0">
              <a:lnSpc>
                <a:spcPct val="150000"/>
              </a:lnSpc>
              <a:buNone/>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53</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BF35C84A-A8A0-4912-8D7D-279BC4419D90}"/>
              </a:ext>
            </a:extLst>
          </p:cNvPr>
          <p:cNvPicPr>
            <a:picLocks noChangeAspect="1"/>
          </p:cNvPicPr>
          <p:nvPr/>
        </p:nvPicPr>
        <p:blipFill>
          <a:blip r:embed="rId3"/>
          <a:stretch>
            <a:fillRect/>
          </a:stretch>
        </p:blipFill>
        <p:spPr>
          <a:xfrm>
            <a:off x="131504" y="1357312"/>
            <a:ext cx="12134850" cy="5438775"/>
          </a:xfrm>
          <a:prstGeom prst="rect">
            <a:avLst/>
          </a:prstGeom>
        </p:spPr>
      </p:pic>
    </p:spTree>
    <p:extLst>
      <p:ext uri="{BB962C8B-B14F-4D97-AF65-F5344CB8AC3E}">
        <p14:creationId xmlns:p14="http://schemas.microsoft.com/office/powerpoint/2010/main" val="12996415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47572"/>
            <a:ext cx="11252793" cy="1112159"/>
          </a:xfrm>
        </p:spPr>
        <p:txBody>
          <a:bodyPr>
            <a:normAutofit fontScale="90000"/>
          </a:bodyPr>
          <a:lstStyle/>
          <a:p>
            <a:r>
              <a:rPr lang="en-GB" sz="2000" dirty="0"/>
              <a:t>PRODUCT_COMBINATION:</a:t>
            </a:r>
            <a:br>
              <a:rPr lang="en-GB" sz="2000" dirty="0"/>
            </a:br>
            <a:r>
              <a:rPr lang="en-US" sz="2000" dirty="0"/>
              <a:t>Cash Sheet, Cash sheet high, Cash X-sell high, Cash street low, Cash --&gt; more  defaults as per previous app data</a:t>
            </a:r>
            <a:br>
              <a:rPr lang="en-US" sz="2000" dirty="0"/>
            </a:br>
            <a:r>
              <a:rPr lang="en-US" sz="2000" dirty="0"/>
              <a:t>POS Household without internet, Cash X-sell </a:t>
            </a:r>
            <a:r>
              <a:rPr lang="en-US" sz="2000" dirty="0" err="1"/>
              <a:t>low,Cash</a:t>
            </a:r>
            <a:r>
              <a:rPr lang="en-US" sz="2000" dirty="0"/>
              <a:t> sheet middle, POS industry with internet, POS household with internet, Cash </a:t>
            </a:r>
            <a:r>
              <a:rPr lang="en-US" sz="2000" dirty="0" err="1"/>
              <a:t>Xsell</a:t>
            </a:r>
            <a:r>
              <a:rPr lang="en-US" sz="2000" dirty="0"/>
              <a:t> with middle, POS industry without internet --&gt; Lesser defaults </a:t>
            </a:r>
            <a:r>
              <a:rPr lang="en-GB" sz="2000" dirty="0"/>
              <a:t> as per current app data</a:t>
            </a:r>
          </a:p>
        </p:txBody>
      </p:sp>
      <p:sp>
        <p:nvSpPr>
          <p:cNvPr id="6" name="Marcador de texto 5"/>
          <p:cNvSpPr>
            <a:spLocks noGrp="1"/>
          </p:cNvSpPr>
          <p:nvPr>
            <p:ph type="body" sz="quarter" idx="14"/>
          </p:nvPr>
        </p:nvSpPr>
        <p:spPr>
          <a:xfrm>
            <a:off x="290178" y="4076700"/>
            <a:ext cx="11657074" cy="2633727"/>
          </a:xfrm>
        </p:spPr>
        <p:txBody>
          <a:bodyPr>
            <a:normAutofit/>
          </a:bodyPr>
          <a:lstStyle/>
          <a:p>
            <a:pPr marL="0" indent="0">
              <a:lnSpc>
                <a:spcPct val="150000"/>
              </a:lnSpc>
              <a:buNone/>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54</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9E5106D6-D0FC-42B3-BC5A-6FF7B4DAA2AF}"/>
              </a:ext>
            </a:extLst>
          </p:cNvPr>
          <p:cNvPicPr>
            <a:picLocks noChangeAspect="1"/>
          </p:cNvPicPr>
          <p:nvPr/>
        </p:nvPicPr>
        <p:blipFill>
          <a:blip r:embed="rId3"/>
          <a:stretch>
            <a:fillRect/>
          </a:stretch>
        </p:blipFill>
        <p:spPr>
          <a:xfrm>
            <a:off x="131504" y="1313233"/>
            <a:ext cx="12135075" cy="5450695"/>
          </a:xfrm>
          <a:prstGeom prst="rect">
            <a:avLst/>
          </a:prstGeom>
        </p:spPr>
      </p:pic>
    </p:spTree>
    <p:extLst>
      <p:ext uri="{BB962C8B-B14F-4D97-AF65-F5344CB8AC3E}">
        <p14:creationId xmlns:p14="http://schemas.microsoft.com/office/powerpoint/2010/main" val="2463973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0178" y="449231"/>
            <a:ext cx="11252793" cy="404877"/>
          </a:xfrm>
        </p:spPr>
        <p:txBody>
          <a:bodyPr>
            <a:normAutofit/>
          </a:bodyPr>
          <a:lstStyle/>
          <a:p>
            <a:r>
              <a:rPr lang="en-GB" sz="2000" dirty="0"/>
              <a:t>CODE_REJECT_REASON: LMIT, SCO, HC reject reasons of previous application have higher default rates</a:t>
            </a:r>
          </a:p>
        </p:txBody>
      </p:sp>
      <p:sp>
        <p:nvSpPr>
          <p:cNvPr id="6" name="Marcador de texto 5"/>
          <p:cNvSpPr>
            <a:spLocks noGrp="1"/>
          </p:cNvSpPr>
          <p:nvPr>
            <p:ph type="body" sz="quarter" idx="14"/>
          </p:nvPr>
        </p:nvSpPr>
        <p:spPr>
          <a:xfrm>
            <a:off x="290178" y="4076700"/>
            <a:ext cx="11657074" cy="2633727"/>
          </a:xfrm>
        </p:spPr>
        <p:txBody>
          <a:bodyPr>
            <a:normAutofit/>
          </a:bodyPr>
          <a:lstStyle/>
          <a:p>
            <a:pPr marL="0" indent="0">
              <a:lnSpc>
                <a:spcPct val="150000"/>
              </a:lnSpc>
              <a:buNone/>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55</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112BCAB2-D3FD-4357-A13C-B0399522F293}"/>
              </a:ext>
            </a:extLst>
          </p:cNvPr>
          <p:cNvPicPr>
            <a:picLocks noChangeAspect="1"/>
          </p:cNvPicPr>
          <p:nvPr/>
        </p:nvPicPr>
        <p:blipFill>
          <a:blip r:embed="rId3"/>
          <a:stretch>
            <a:fillRect/>
          </a:stretch>
        </p:blipFill>
        <p:spPr>
          <a:xfrm>
            <a:off x="244748" y="1367491"/>
            <a:ext cx="11906250" cy="5324475"/>
          </a:xfrm>
          <a:prstGeom prst="rect">
            <a:avLst/>
          </a:prstGeom>
        </p:spPr>
      </p:pic>
    </p:spTree>
    <p:extLst>
      <p:ext uri="{BB962C8B-B14F-4D97-AF65-F5344CB8AC3E}">
        <p14:creationId xmlns:p14="http://schemas.microsoft.com/office/powerpoint/2010/main" val="3549912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0178" y="347122"/>
            <a:ext cx="11252793" cy="633953"/>
          </a:xfrm>
        </p:spPr>
        <p:txBody>
          <a:bodyPr>
            <a:normAutofit fontScale="90000"/>
          </a:bodyPr>
          <a:lstStyle/>
          <a:p>
            <a:r>
              <a:rPr lang="en-GB" sz="2000" dirty="0"/>
              <a:t>NAME_CASH_LOAN_PURPOSE: Repairs, Others and Urgent needs as loan purposes of previous applications had higher default rates</a:t>
            </a:r>
          </a:p>
        </p:txBody>
      </p:sp>
      <p:sp>
        <p:nvSpPr>
          <p:cNvPr id="6" name="Marcador de texto 5"/>
          <p:cNvSpPr>
            <a:spLocks noGrp="1"/>
          </p:cNvSpPr>
          <p:nvPr>
            <p:ph type="body" sz="quarter" idx="14"/>
          </p:nvPr>
        </p:nvSpPr>
        <p:spPr>
          <a:xfrm>
            <a:off x="290178" y="4076700"/>
            <a:ext cx="11657074" cy="2633727"/>
          </a:xfrm>
        </p:spPr>
        <p:txBody>
          <a:bodyPr>
            <a:normAutofit/>
          </a:bodyPr>
          <a:lstStyle/>
          <a:p>
            <a:pPr marL="0" indent="0">
              <a:lnSpc>
                <a:spcPct val="150000"/>
              </a:lnSpc>
              <a:buNone/>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56</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7D1BD8A1-BFA4-4F42-B558-C44E256C015F}"/>
              </a:ext>
            </a:extLst>
          </p:cNvPr>
          <p:cNvPicPr>
            <a:picLocks noChangeAspect="1"/>
          </p:cNvPicPr>
          <p:nvPr/>
        </p:nvPicPr>
        <p:blipFill>
          <a:blip r:embed="rId3"/>
          <a:stretch>
            <a:fillRect/>
          </a:stretch>
        </p:blipFill>
        <p:spPr>
          <a:xfrm>
            <a:off x="290178" y="1179036"/>
            <a:ext cx="11657074" cy="5448300"/>
          </a:xfrm>
          <a:prstGeom prst="rect">
            <a:avLst/>
          </a:prstGeom>
        </p:spPr>
      </p:pic>
    </p:spTree>
    <p:extLst>
      <p:ext uri="{BB962C8B-B14F-4D97-AF65-F5344CB8AC3E}">
        <p14:creationId xmlns:p14="http://schemas.microsoft.com/office/powerpoint/2010/main" val="9999161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200" dirty="0"/>
              <a:t>Summary : whom to offer loans</a:t>
            </a:r>
          </a:p>
        </p:txBody>
      </p:sp>
      <p:sp>
        <p:nvSpPr>
          <p:cNvPr id="6" name="Marcador de texto 5"/>
          <p:cNvSpPr>
            <a:spLocks noGrp="1"/>
          </p:cNvSpPr>
          <p:nvPr>
            <p:ph type="body" sz="quarter" idx="14"/>
          </p:nvPr>
        </p:nvSpPr>
        <p:spPr>
          <a:xfrm>
            <a:off x="420158" y="1025538"/>
            <a:ext cx="10583122" cy="5283190"/>
          </a:xfrm>
        </p:spPr>
        <p:txBody>
          <a:bodyPr>
            <a:normAutofit/>
          </a:bodyPr>
          <a:lstStyle/>
          <a:p>
            <a:pPr marL="285750" indent="-285750">
              <a:lnSpc>
                <a:spcPct val="150000"/>
              </a:lnSpc>
              <a:buFont typeface="Arial" panose="020B0604020202020204" pitchFamily="34" charset="0"/>
              <a:buChar char="•"/>
            </a:pPr>
            <a:r>
              <a:rPr lang="en-GB" sz="1600" dirty="0"/>
              <a:t>Revolving loans have less default chances, so the bank can focus to grow on the revolving loan segment.</a:t>
            </a:r>
          </a:p>
          <a:p>
            <a:pPr marL="285750" indent="-285750">
              <a:lnSpc>
                <a:spcPct val="150000"/>
              </a:lnSpc>
              <a:buFont typeface="Arial" panose="020B0604020202020204" pitchFamily="34" charset="0"/>
              <a:buChar char="•"/>
            </a:pPr>
            <a:r>
              <a:rPr lang="en-GB" sz="1600" dirty="0"/>
              <a:t> Men should be scrutinized more as compared to women before approving a loan</a:t>
            </a:r>
          </a:p>
          <a:p>
            <a:pPr marL="285750" indent="-285750">
              <a:lnSpc>
                <a:spcPct val="150000"/>
              </a:lnSpc>
              <a:buFont typeface="Arial" panose="020B0604020202020204" pitchFamily="34" charset="0"/>
              <a:buChar char="•"/>
            </a:pPr>
            <a:r>
              <a:rPr lang="en-GB" sz="1600" dirty="0"/>
              <a:t>Serve cash loans to Pensioner and State servant &amp; revolving loans to working class</a:t>
            </a:r>
          </a:p>
          <a:p>
            <a:pPr marL="285750" indent="-285750">
              <a:lnSpc>
                <a:spcPct val="150000"/>
              </a:lnSpc>
              <a:buFont typeface="Arial" panose="020B0604020202020204" pitchFamily="34" charset="0"/>
              <a:buChar char="•"/>
            </a:pPr>
            <a:r>
              <a:rPr lang="en-GB" sz="1600" dirty="0"/>
              <a:t>As with higher education the customer is less likely to default, they can be provided more cash loans</a:t>
            </a:r>
          </a:p>
          <a:p>
            <a:pPr marL="285750" indent="-285750">
              <a:lnSpc>
                <a:spcPct val="150000"/>
              </a:lnSpc>
              <a:buFont typeface="Arial" panose="020B0604020202020204" pitchFamily="34" charset="0"/>
              <a:buChar char="•"/>
            </a:pPr>
            <a:r>
              <a:rPr lang="en-GB" sz="1600" dirty="0"/>
              <a:t>Widowed customers are a safer class to offer credits.</a:t>
            </a:r>
          </a:p>
          <a:p>
            <a:pPr marL="285750" indent="-285750">
              <a:lnSpc>
                <a:spcPct val="150000"/>
              </a:lnSpc>
              <a:buFont typeface="Arial" panose="020B0604020202020204" pitchFamily="34" charset="0"/>
              <a:buChar char="•"/>
            </a:pPr>
            <a:r>
              <a:rPr lang="en-US" sz="1600" dirty="0"/>
              <a:t>Trade type 4 and industry type 12 are safest organizations to offer loans</a:t>
            </a:r>
          </a:p>
          <a:p>
            <a:pPr marL="285750" indent="-285750">
              <a:lnSpc>
                <a:spcPct val="150000"/>
              </a:lnSpc>
              <a:buFont typeface="Arial" panose="020B0604020202020204" pitchFamily="34" charset="0"/>
              <a:buChar char="•"/>
            </a:pPr>
            <a:r>
              <a:rPr lang="en-GB" sz="1600" dirty="0"/>
              <a:t>senior citizens above 60 </a:t>
            </a:r>
            <a:r>
              <a:rPr lang="en-US" sz="1600" dirty="0"/>
              <a:t>are the least risky in terms of age category</a:t>
            </a:r>
          </a:p>
          <a:p>
            <a:pPr marL="285750" indent="-285750">
              <a:lnSpc>
                <a:spcPct val="150000"/>
              </a:lnSpc>
              <a:buFont typeface="Arial" panose="020B0604020202020204" pitchFamily="34" charset="0"/>
              <a:buChar char="•"/>
            </a:pPr>
            <a:r>
              <a:rPr lang="en-GB" sz="1600" dirty="0"/>
              <a:t>Customers with 0-1 children have a lower percentage of default</a:t>
            </a:r>
          </a:p>
          <a:p>
            <a:pPr marL="285750" indent="-285750">
              <a:lnSpc>
                <a:spcPct val="150000"/>
              </a:lnSpc>
              <a:buFont typeface="Arial" panose="020B0604020202020204" pitchFamily="34" charset="0"/>
              <a:buChar char="•"/>
            </a:pPr>
            <a:r>
              <a:rPr lang="en-GB" sz="1600" dirty="0"/>
              <a:t>Applications with refreshed offers have lesser defaults as compared to other categories</a:t>
            </a:r>
            <a:endParaRPr lang="en-US" sz="1600" dirty="0"/>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lang="en-GB" sz="1600"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57</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Tree>
    <p:extLst>
      <p:ext uri="{BB962C8B-B14F-4D97-AF65-F5344CB8AC3E}">
        <p14:creationId xmlns:p14="http://schemas.microsoft.com/office/powerpoint/2010/main" val="2299185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200" dirty="0"/>
              <a:t>Summary : whom not to offer loans</a:t>
            </a:r>
          </a:p>
        </p:txBody>
      </p:sp>
      <p:sp>
        <p:nvSpPr>
          <p:cNvPr id="6" name="Marcador de texto 5"/>
          <p:cNvSpPr>
            <a:spLocks noGrp="1"/>
          </p:cNvSpPr>
          <p:nvPr>
            <p:ph type="body" sz="quarter" idx="14"/>
          </p:nvPr>
        </p:nvSpPr>
        <p:spPr>
          <a:xfrm>
            <a:off x="420158" y="1025538"/>
            <a:ext cx="10034482" cy="5521999"/>
          </a:xfrm>
        </p:spPr>
        <p:txBody>
          <a:bodyPr>
            <a:normAutofit/>
          </a:bodyPr>
          <a:lstStyle/>
          <a:p>
            <a:pPr marL="285750" indent="-285750">
              <a:lnSpc>
                <a:spcPct val="150000"/>
              </a:lnSpc>
              <a:buFont typeface="Arial" panose="020B0604020202020204" pitchFamily="34" charset="0"/>
              <a:buChar char="•"/>
            </a:pPr>
            <a:r>
              <a:rPr lang="en-GB" sz="1600" dirty="0"/>
              <a:t>Reduce loan offers for purposes like Repairs, Others and Urgent needs</a:t>
            </a:r>
          </a:p>
          <a:p>
            <a:pPr marL="285750" indent="-285750">
              <a:lnSpc>
                <a:spcPct val="150000"/>
              </a:lnSpc>
              <a:buFont typeface="Arial" panose="020B0604020202020204" pitchFamily="34" charset="0"/>
              <a:buChar char="•"/>
            </a:pPr>
            <a:r>
              <a:rPr lang="en-GB" sz="1600" dirty="0"/>
              <a:t>Loan offers to Customers having secondary or lower secondary education should be reduced</a:t>
            </a:r>
          </a:p>
          <a:p>
            <a:pPr marL="285750" indent="-285750">
              <a:lnSpc>
                <a:spcPct val="150000"/>
              </a:lnSpc>
              <a:buFont typeface="Arial" panose="020B0604020202020204" pitchFamily="34" charset="0"/>
              <a:buChar char="•"/>
            </a:pPr>
            <a:r>
              <a:rPr lang="en-GB" sz="1600" dirty="0"/>
              <a:t>Single/Unmarried &amp; civil marriage should be scrutinized more as compared to other family classes.</a:t>
            </a:r>
          </a:p>
          <a:p>
            <a:pPr marL="285750" indent="-285750">
              <a:lnSpc>
                <a:spcPct val="150000"/>
              </a:lnSpc>
              <a:buFont typeface="Arial" panose="020B0604020202020204" pitchFamily="34" charset="0"/>
              <a:buChar char="•"/>
            </a:pPr>
            <a:r>
              <a:rPr lang="en-GB" sz="1600" dirty="0"/>
              <a:t> Customers who stay in rented apartments and with parents, have a higher chance of defaulting on a credit.</a:t>
            </a:r>
          </a:p>
          <a:p>
            <a:pPr marL="285750" indent="-285750">
              <a:lnSpc>
                <a:spcPct val="150000"/>
              </a:lnSpc>
              <a:buFont typeface="Arial" panose="020B0604020202020204" pitchFamily="34" charset="0"/>
              <a:buChar char="•"/>
            </a:pPr>
            <a:r>
              <a:rPr lang="en-GB" sz="1600" dirty="0"/>
              <a:t>Customers from Region rating 3 have a higher possibility of defaulting on a loan</a:t>
            </a:r>
          </a:p>
          <a:p>
            <a:pPr marL="285750" indent="-285750">
              <a:lnSpc>
                <a:spcPct val="150000"/>
              </a:lnSpc>
              <a:buFont typeface="Arial" panose="020B0604020202020204" pitchFamily="34" charset="0"/>
              <a:buChar char="•"/>
            </a:pPr>
            <a:r>
              <a:rPr lang="en-US" sz="1600" dirty="0"/>
              <a:t>Customers who are registered in city and do not live in the city, are at a higher risk of default.</a:t>
            </a:r>
          </a:p>
          <a:p>
            <a:pPr marL="285750" indent="-285750">
              <a:lnSpc>
                <a:spcPct val="150000"/>
              </a:lnSpc>
              <a:buFont typeface="Arial" panose="020B0604020202020204" pitchFamily="34" charset="0"/>
              <a:buChar char="•"/>
            </a:pPr>
            <a:r>
              <a:rPr lang="en-US" sz="1600" dirty="0"/>
              <a:t>Customers who are registered in city and do not stay in the city are at a higher risk of defaulting.</a:t>
            </a:r>
          </a:p>
          <a:p>
            <a:pPr marL="285750" indent="-285750">
              <a:lnSpc>
                <a:spcPct val="150000"/>
              </a:lnSpc>
              <a:buFont typeface="Arial" panose="020B0604020202020204" pitchFamily="34" charset="0"/>
              <a:buChar char="•"/>
            </a:pPr>
            <a:r>
              <a:rPr lang="en-US" sz="1600" dirty="0"/>
              <a:t>Customers who are registered in city and do not work in the city are at a higher risk of defaulting.</a:t>
            </a:r>
          </a:p>
          <a:p>
            <a:pPr marL="285750" indent="-285750">
              <a:lnSpc>
                <a:spcPct val="150000"/>
              </a:lnSpc>
              <a:buFont typeface="Arial" panose="020B0604020202020204" pitchFamily="34" charset="0"/>
              <a:buChar char="•"/>
            </a:pPr>
            <a:r>
              <a:rPr lang="en-US" sz="1600" dirty="0"/>
              <a:t>Customers who live in the city and do not work in the city are at a higher risk of default</a:t>
            </a:r>
          </a:p>
          <a:p>
            <a:pPr marL="285750" indent="-285750">
              <a:lnSpc>
                <a:spcPct val="150000"/>
              </a:lnSpc>
              <a:buFont typeface="Arial" panose="020B0604020202020204" pitchFamily="34" charset="0"/>
              <a:buChar char="•"/>
            </a:pPr>
            <a:r>
              <a:rPr lang="en-US" sz="1600" dirty="0"/>
              <a:t>Low-skill </a:t>
            </a:r>
            <a:r>
              <a:rPr lang="en-US" sz="1600" dirty="0" err="1"/>
              <a:t>labour</a:t>
            </a:r>
            <a:r>
              <a:rPr lang="en-US" sz="1600" dirty="0"/>
              <a:t> , cooking staff, Drivers are more likely to default on a loan as compared to other skills.</a:t>
            </a:r>
          </a:p>
          <a:p>
            <a:pPr marL="285750" indent="-285750">
              <a:lnSpc>
                <a:spcPct val="150000"/>
              </a:lnSpc>
              <a:buFont typeface="Arial" panose="020B0604020202020204" pitchFamily="34" charset="0"/>
              <a:buChar char="•"/>
            </a:pPr>
            <a:r>
              <a:rPr lang="en-US" sz="1600" dirty="0"/>
              <a:t>Customers having low to medium incomes should be screened, for credit ratings</a:t>
            </a:r>
          </a:p>
          <a:p>
            <a:pPr marL="0" indent="0">
              <a:lnSpc>
                <a:spcPct val="150000"/>
              </a:lnSpc>
              <a:buNone/>
            </a:pPr>
            <a:endParaRPr lang="en-US" sz="1600" dirty="0"/>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58</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Tree>
    <p:extLst>
      <p:ext uri="{BB962C8B-B14F-4D97-AF65-F5344CB8AC3E}">
        <p14:creationId xmlns:p14="http://schemas.microsoft.com/office/powerpoint/2010/main" val="39401057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03695"/>
            <a:ext cx="11252793" cy="499620"/>
          </a:xfrm>
        </p:spPr>
        <p:txBody>
          <a:bodyPr>
            <a:normAutofit fontScale="90000"/>
          </a:bodyPr>
          <a:lstStyle/>
          <a:p>
            <a:r>
              <a:rPr lang="en-GB" sz="3200" dirty="0"/>
              <a:t>Summary : whom not to offer loans</a:t>
            </a:r>
          </a:p>
        </p:txBody>
      </p:sp>
      <p:sp>
        <p:nvSpPr>
          <p:cNvPr id="6" name="Marcador de texto 5"/>
          <p:cNvSpPr>
            <a:spLocks noGrp="1"/>
          </p:cNvSpPr>
          <p:nvPr>
            <p:ph type="body" sz="quarter" idx="14"/>
          </p:nvPr>
        </p:nvSpPr>
        <p:spPr>
          <a:xfrm>
            <a:off x="420158" y="603315"/>
            <a:ext cx="10034482" cy="6024021"/>
          </a:xfrm>
        </p:spPr>
        <p:txBody>
          <a:bodyPr>
            <a:normAutofit/>
          </a:bodyPr>
          <a:lstStyle/>
          <a:p>
            <a:pPr marL="285750" indent="-285750">
              <a:lnSpc>
                <a:spcPct val="150000"/>
              </a:lnSpc>
              <a:buFont typeface="Arial" panose="020B0604020202020204" pitchFamily="34" charset="0"/>
              <a:buChar char="•"/>
            </a:pPr>
            <a:r>
              <a:rPr lang="en-GB" sz="1600" dirty="0"/>
              <a:t>Low and medium category credits, </a:t>
            </a:r>
            <a:r>
              <a:rPr lang="en-GB" sz="1600" dirty="0" err="1"/>
              <a:t>i.e</a:t>
            </a:r>
            <a:r>
              <a:rPr lang="en-GB" sz="1600" dirty="0"/>
              <a:t> credit amount in the range of 20:60 %</a:t>
            </a:r>
            <a:r>
              <a:rPr lang="en-GB" sz="1600" dirty="0" err="1"/>
              <a:t>ile</a:t>
            </a:r>
            <a:r>
              <a:rPr lang="en-GB" sz="1600" dirty="0"/>
              <a:t> have the highest possibility of default</a:t>
            </a:r>
          </a:p>
          <a:p>
            <a:pPr marL="285750" indent="-285750">
              <a:lnSpc>
                <a:spcPct val="150000"/>
              </a:lnSpc>
              <a:buFont typeface="Arial" panose="020B0604020202020204" pitchFamily="34" charset="0"/>
              <a:buChar char="•"/>
            </a:pPr>
            <a:r>
              <a:rPr lang="en-GB" sz="1600" dirty="0"/>
              <a:t>High annuity amounts in the range of 60-80%ile have the highest possibility of default</a:t>
            </a:r>
          </a:p>
          <a:p>
            <a:pPr marL="285750" indent="-285750">
              <a:lnSpc>
                <a:spcPct val="150000"/>
              </a:lnSpc>
              <a:buFont typeface="Arial" panose="020B0604020202020204" pitchFamily="34" charset="0"/>
              <a:buChar char="•"/>
            </a:pPr>
            <a:r>
              <a:rPr lang="en-US" sz="1600" dirty="0"/>
              <a:t>Customers who are registered in the city and not do not live in the city have a significantly higher chance of default</a:t>
            </a:r>
          </a:p>
          <a:p>
            <a:pPr marL="285750" indent="-285750">
              <a:lnSpc>
                <a:spcPct val="150000"/>
              </a:lnSpc>
              <a:buFont typeface="Arial" panose="020B0604020202020204" pitchFamily="34" charset="0"/>
              <a:buChar char="•"/>
            </a:pPr>
            <a:r>
              <a:rPr lang="en-GB" sz="1600" dirty="0"/>
              <a:t>Goods amount in the range of 40-60%ile have a higher possibility of default</a:t>
            </a:r>
          </a:p>
          <a:p>
            <a:pPr marL="285750" indent="-285750">
              <a:lnSpc>
                <a:spcPct val="150000"/>
              </a:lnSpc>
              <a:buFont typeface="Arial" panose="020B0604020202020204" pitchFamily="34" charset="0"/>
              <a:buChar char="•"/>
            </a:pPr>
            <a:r>
              <a:rPr lang="en-GB" sz="1600" dirty="0"/>
              <a:t>senior citizens above 60 </a:t>
            </a:r>
            <a:r>
              <a:rPr lang="en-US" sz="1600" dirty="0"/>
              <a:t>are the least risky in terms of age category</a:t>
            </a:r>
          </a:p>
          <a:p>
            <a:pPr marL="285750" indent="-285750">
              <a:lnSpc>
                <a:spcPct val="150000"/>
              </a:lnSpc>
              <a:buFont typeface="Arial" panose="020B0604020202020204" pitchFamily="34" charset="0"/>
              <a:buChar char="•"/>
            </a:pPr>
            <a:r>
              <a:rPr lang="en-GB" sz="1600" dirty="0"/>
              <a:t>Customers in the age range of 19-35 have higher %age of defaulting</a:t>
            </a:r>
          </a:p>
          <a:p>
            <a:pPr marL="285750" indent="-285750">
              <a:lnSpc>
                <a:spcPct val="150000"/>
              </a:lnSpc>
              <a:buFont typeface="Arial" panose="020B0604020202020204" pitchFamily="34" charset="0"/>
              <a:buChar char="•"/>
            </a:pPr>
            <a:r>
              <a:rPr lang="en-US" sz="1600" dirty="0"/>
              <a:t>There is a more likely scenario of default when the customer changes his registration immediately application.</a:t>
            </a:r>
          </a:p>
          <a:p>
            <a:pPr marL="285750" indent="-285750">
              <a:lnSpc>
                <a:spcPct val="150000"/>
              </a:lnSpc>
              <a:buFont typeface="Arial" panose="020B0604020202020204" pitchFamily="34" charset="0"/>
              <a:buChar char="•"/>
            </a:pPr>
            <a:r>
              <a:rPr lang="en-GB" sz="1600" dirty="0"/>
              <a:t>Customers residing in regions with population from 0.2 to1.2 mil, have a slightly higher chance of default.</a:t>
            </a:r>
          </a:p>
          <a:p>
            <a:pPr marL="285750" indent="-285750">
              <a:lnSpc>
                <a:spcPct val="150000"/>
              </a:lnSpc>
              <a:buFont typeface="Arial" panose="020B0604020202020204" pitchFamily="34" charset="0"/>
              <a:buChar char="•"/>
            </a:pPr>
            <a:r>
              <a:rPr lang="en-GB" sz="1600" dirty="0"/>
              <a:t>We can see between 0:0.1 in credit income ratio, </a:t>
            </a:r>
            <a:r>
              <a:rPr lang="en-GB" sz="1600" dirty="0" err="1"/>
              <a:t>i.e</a:t>
            </a:r>
            <a:r>
              <a:rPr lang="en-GB" sz="1600" dirty="0"/>
              <a:t> when income is greater than credit, there is a very less possibility of default.</a:t>
            </a:r>
          </a:p>
          <a:p>
            <a:pPr marL="285750" indent="-285750">
              <a:lnSpc>
                <a:spcPct val="150000"/>
              </a:lnSpc>
              <a:buFont typeface="Arial" panose="020B0604020202020204" pitchFamily="34" charset="0"/>
              <a:buChar char="•"/>
            </a:pPr>
            <a:r>
              <a:rPr lang="en-GB" sz="1600" dirty="0"/>
              <a:t>Customers with Refused offers had more percentage of defaults as per previous application data</a:t>
            </a:r>
          </a:p>
          <a:p>
            <a:pPr marL="285750" indent="-285750">
              <a:lnSpc>
                <a:spcPct val="150000"/>
              </a:lnSpc>
              <a:buFont typeface="Arial" panose="020B0604020202020204" pitchFamily="34" charset="0"/>
              <a:buChar char="•"/>
            </a:pPr>
            <a:r>
              <a:rPr lang="en-GB" sz="1600" dirty="0"/>
              <a:t>Bank should avoid offering loans to individuals whose </a:t>
            </a:r>
            <a:r>
              <a:rPr lang="en-GB" sz="1600" dirty="0" err="1"/>
              <a:t>prev</a:t>
            </a:r>
            <a:r>
              <a:rPr lang="en-GB" sz="1600" dirty="0"/>
              <a:t> application was/were rejected with LMIT, SCO, HC codes</a:t>
            </a:r>
          </a:p>
          <a:p>
            <a:pPr marL="285750" indent="-285750">
              <a:lnSpc>
                <a:spcPct val="150000"/>
              </a:lnSpc>
              <a:buFont typeface="Arial" panose="020B0604020202020204" pitchFamily="34" charset="0"/>
              <a:buChar char="•"/>
            </a:pPr>
            <a:endParaRPr lang="en-GB" sz="1600" dirty="0"/>
          </a:p>
          <a:p>
            <a:pPr marL="0" indent="0">
              <a:lnSpc>
                <a:spcPct val="150000"/>
              </a:lnSpc>
              <a:buNone/>
            </a:pPr>
            <a:endParaRPr lang="en-GB" sz="1600" dirty="0"/>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lang="en-GB" sz="1600" b="1" dirty="0"/>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59</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Tree>
    <p:extLst>
      <p:ext uri="{BB962C8B-B14F-4D97-AF65-F5344CB8AC3E}">
        <p14:creationId xmlns:p14="http://schemas.microsoft.com/office/powerpoint/2010/main" val="226871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NAME_CONTRACT_TYPE</a:t>
            </a:r>
          </a:p>
        </p:txBody>
      </p:sp>
      <p:sp>
        <p:nvSpPr>
          <p:cNvPr id="6" name="Marcador de texto 5"/>
          <p:cNvSpPr>
            <a:spLocks noGrp="1"/>
          </p:cNvSpPr>
          <p:nvPr>
            <p:ph type="body" sz="quarter" idx="14"/>
          </p:nvPr>
        </p:nvSpPr>
        <p:spPr>
          <a:xfrm>
            <a:off x="268225" y="4994729"/>
            <a:ext cx="11355023" cy="1313999"/>
          </a:xfrm>
        </p:spPr>
        <p:txBody>
          <a:bodyPr>
            <a:normAutofit/>
          </a:bodyPr>
          <a:lstStyle/>
          <a:p>
            <a:pPr marL="285750" indent="-285750">
              <a:lnSpc>
                <a:spcPct val="150000"/>
              </a:lnSpc>
              <a:buFont typeface="Arial" panose="020B0604020202020204" pitchFamily="34" charset="0"/>
              <a:buChar char="•"/>
            </a:pPr>
            <a:r>
              <a:rPr lang="en-GB" sz="1600" b="1" dirty="0"/>
              <a:t>Revolving loans do not have strict annuities associated, hence it is expected to have less percentage of default as compared to Cash Loans. </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6</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2" name="Picture 1">
            <a:extLst>
              <a:ext uri="{FF2B5EF4-FFF2-40B4-BE49-F238E27FC236}">
                <a16:creationId xmlns:a16="http://schemas.microsoft.com/office/drawing/2014/main" id="{9BFE837E-D9EB-4265-8FC7-41D71D12CB66}"/>
              </a:ext>
            </a:extLst>
          </p:cNvPr>
          <p:cNvPicPr>
            <a:picLocks noChangeAspect="1"/>
          </p:cNvPicPr>
          <p:nvPr/>
        </p:nvPicPr>
        <p:blipFill>
          <a:blip r:embed="rId3"/>
          <a:stretch>
            <a:fillRect/>
          </a:stretch>
        </p:blipFill>
        <p:spPr>
          <a:xfrm>
            <a:off x="844976" y="1050927"/>
            <a:ext cx="7372350" cy="3714750"/>
          </a:xfrm>
          <a:prstGeom prst="rect">
            <a:avLst/>
          </a:prstGeom>
        </p:spPr>
      </p:pic>
    </p:spTree>
    <p:extLst>
      <p:ext uri="{BB962C8B-B14F-4D97-AF65-F5344CB8AC3E}">
        <p14:creationId xmlns:p14="http://schemas.microsoft.com/office/powerpoint/2010/main" val="387847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226" y="117609"/>
            <a:ext cx="11252793" cy="596766"/>
          </a:xfrm>
        </p:spPr>
        <p:txBody>
          <a:bodyPr>
            <a:normAutofit/>
          </a:bodyPr>
          <a:lstStyle/>
          <a:p>
            <a:r>
              <a:rPr lang="en-GB" sz="2000" b="1" dirty="0"/>
              <a:t>Cash Loans vs Revolving Loans : Revolving loans have lower chances of default</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7</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pic>
        <p:nvPicPr>
          <p:cNvPr id="11" name="Picture 10">
            <a:extLst>
              <a:ext uri="{FF2B5EF4-FFF2-40B4-BE49-F238E27FC236}">
                <a16:creationId xmlns:a16="http://schemas.microsoft.com/office/drawing/2014/main" id="{8531C362-389B-4694-9628-188A058DD199}"/>
              </a:ext>
            </a:extLst>
          </p:cNvPr>
          <p:cNvPicPr>
            <a:picLocks noChangeAspect="1"/>
          </p:cNvPicPr>
          <p:nvPr/>
        </p:nvPicPr>
        <p:blipFill>
          <a:blip r:embed="rId3"/>
          <a:stretch>
            <a:fillRect/>
          </a:stretch>
        </p:blipFill>
        <p:spPr>
          <a:xfrm>
            <a:off x="557212" y="714375"/>
            <a:ext cx="10703687" cy="6076950"/>
          </a:xfrm>
          <a:prstGeom prst="rect">
            <a:avLst/>
          </a:prstGeom>
        </p:spPr>
      </p:pic>
    </p:spTree>
    <p:extLst>
      <p:ext uri="{BB962C8B-B14F-4D97-AF65-F5344CB8AC3E}">
        <p14:creationId xmlns:p14="http://schemas.microsoft.com/office/powerpoint/2010/main" val="365715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73981" y="120965"/>
            <a:ext cx="10194172" cy="459051"/>
          </a:xfrm>
        </p:spPr>
        <p:txBody>
          <a:bodyPr vert="horz" lIns="91440" tIns="45720" rIns="91440" bIns="45720" rtlCol="0" anchor="ctr">
            <a:noAutofit/>
          </a:bodyPr>
          <a:lstStyle/>
          <a:p>
            <a:pPr>
              <a:lnSpc>
                <a:spcPct val="90000"/>
              </a:lnSpc>
            </a:pPr>
            <a:r>
              <a:rPr lang="en-US" sz="2000" b="1" dirty="0">
                <a:solidFill>
                  <a:schemeClr val="tx1"/>
                </a:solidFill>
              </a:rPr>
              <a:t>CODE_GENDER: </a:t>
            </a:r>
            <a:r>
              <a:rPr lang="en-US" sz="2000" dirty="0">
                <a:solidFill>
                  <a:schemeClr val="tx1"/>
                </a:solidFill>
              </a:rPr>
              <a:t>Men are more likely to default as compared to women (10:7)</a:t>
            </a:r>
          </a:p>
        </p:txBody>
      </p:sp>
      <p:sp>
        <p:nvSpPr>
          <p:cNvPr id="6" name="Marcador de texto 5"/>
          <p:cNvSpPr>
            <a:spLocks noGrp="1"/>
          </p:cNvSpPr>
          <p:nvPr>
            <p:ph type="body" sz="quarter" idx="14"/>
          </p:nvPr>
        </p:nvSpPr>
        <p:spPr>
          <a:xfrm>
            <a:off x="6598303" y="1731257"/>
            <a:ext cx="4941425" cy="372665"/>
          </a:xfrm>
        </p:spPr>
        <p:txBody>
          <a:bodyPr vert="horz" lIns="91440" tIns="45720" rIns="91440" bIns="45720" rtlCol="0" anchor="ctr">
            <a:normAutofit/>
          </a:bodyPr>
          <a:lstStyle/>
          <a:p>
            <a:pPr marL="0" indent="-228600">
              <a:lnSpc>
                <a:spcPct val="90000"/>
              </a:lnSpc>
              <a:buFont typeface="Arial" panose="020B0604020202020204" pitchFamily="34" charset="0"/>
              <a:buChar char="•"/>
            </a:pPr>
            <a:r>
              <a:rPr lang="en-US" sz="2000" b="1" dirty="0">
                <a:solidFill>
                  <a:schemeClr val="tx1"/>
                </a:solidFill>
              </a:rPr>
              <a:t>Distribution of Target Variable for Males</a:t>
            </a:r>
          </a:p>
        </p:txBody>
      </p:sp>
      <p:sp>
        <p:nvSpPr>
          <p:cNvPr id="15" name="Rectangle 1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B53F23-926F-4CD4-B067-965F6568F0B2}"/>
              </a:ext>
            </a:extLst>
          </p:cNvPr>
          <p:cNvPicPr>
            <a:picLocks noChangeAspect="1"/>
          </p:cNvPicPr>
          <p:nvPr/>
        </p:nvPicPr>
        <p:blipFill>
          <a:blip r:embed="rId3"/>
          <a:stretch>
            <a:fillRect/>
          </a:stretch>
        </p:blipFill>
        <p:spPr>
          <a:xfrm>
            <a:off x="1306650" y="2742397"/>
            <a:ext cx="3643395" cy="3291840"/>
          </a:xfrm>
          <a:prstGeom prst="rect">
            <a:avLst/>
          </a:prstGeom>
        </p:spPr>
      </p:pic>
      <p:sp>
        <p:nvSpPr>
          <p:cNvPr id="1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E17264C-2E5E-43ED-AE2E-5FB2B099A464}"/>
              </a:ext>
            </a:extLst>
          </p:cNvPr>
          <p:cNvPicPr>
            <a:picLocks noChangeAspect="1"/>
          </p:cNvPicPr>
          <p:nvPr/>
        </p:nvPicPr>
        <p:blipFill>
          <a:blip r:embed="rId4"/>
          <a:stretch>
            <a:fillRect/>
          </a:stretch>
        </p:blipFill>
        <p:spPr>
          <a:xfrm>
            <a:off x="7128262" y="2742397"/>
            <a:ext cx="4068566" cy="3291840"/>
          </a:xfrm>
          <a:prstGeom prst="rect">
            <a:avLst/>
          </a:prstGeom>
        </p:spPr>
      </p:pic>
      <p:sp>
        <p:nvSpPr>
          <p:cNvPr id="3" name="Footer Placeholder 2"/>
          <p:cNvSpPr>
            <a:spLocks noGrp="1"/>
          </p:cNvSpPr>
          <p:nvPr>
            <p:ph type="ftr" sz="quarter" idx="3"/>
          </p:nvPr>
        </p:nvSpPr>
        <p:spPr>
          <a:xfrm>
            <a:off x="4038600" y="6356350"/>
            <a:ext cx="4114800" cy="365125"/>
          </a:xfrm>
        </p:spPr>
        <p:txBody>
          <a:bodyPr vert="horz" lIns="91440" tIns="45720" rIns="91440" bIns="45720" rtlCol="0" anchor="ctr">
            <a:normAutofit/>
          </a:bodyPr>
          <a:lstStyle/>
          <a:p>
            <a:pPr algn="ctr">
              <a:spcAft>
                <a:spcPts val="600"/>
              </a:spcAft>
            </a:pPr>
            <a:r>
              <a:rPr lang="en-US" sz="1200" kern="1200">
                <a:solidFill>
                  <a:srgbClr val="595959"/>
                </a:solidFill>
                <a:latin typeface="+mn-lt"/>
                <a:ea typeface="+mn-ea"/>
                <a:cs typeface="+mn-cs"/>
              </a:rPr>
              <a:t>© Amadeus IT Group and its affiliates and subsidiaries</a:t>
            </a:r>
          </a:p>
        </p:txBody>
      </p:sp>
      <p:sp>
        <p:nvSpPr>
          <p:cNvPr id="10" name="Marcador de número de diapositiva 9"/>
          <p:cNvSpPr>
            <a:spLocks noGrp="1"/>
          </p:cNvSpPr>
          <p:nvPr>
            <p:ph type="sldNum" sz="quarter" idx="4"/>
          </p:nvPr>
        </p:nvSpPr>
        <p:spPr>
          <a:xfrm>
            <a:off x="10853928" y="6356350"/>
            <a:ext cx="685800" cy="365125"/>
          </a:xfrm>
        </p:spPr>
        <p:txBody>
          <a:bodyPr vert="horz" lIns="91440" tIns="45720" rIns="91440" bIns="45720" rtlCol="0" anchor="ctr">
            <a:normAutofit/>
          </a:bodyPr>
          <a:lstStyle/>
          <a:p>
            <a:pPr algn="r">
              <a:spcAft>
                <a:spcPts val="600"/>
              </a:spcAft>
            </a:pPr>
            <a:fld id="{E57627FB-D816-4EA7-98E3-793F2D9BC93A}" type="slidenum">
              <a:rPr lang="en-US" sz="1200">
                <a:solidFill>
                  <a:srgbClr val="595959"/>
                </a:solidFill>
                <a:latin typeface="+mn-lt"/>
              </a:rPr>
              <a:pPr algn="r">
                <a:spcAft>
                  <a:spcPts val="600"/>
                </a:spcAft>
              </a:pPr>
              <a:t>8</a:t>
            </a:fld>
            <a:endParaRPr lang="en-US" sz="1200">
              <a:solidFill>
                <a:srgbClr val="595959"/>
              </a:solidFill>
              <a:latin typeface="+mn-lt"/>
            </a:endParaRPr>
          </a:p>
        </p:txBody>
      </p:sp>
      <p:sp>
        <p:nvSpPr>
          <p:cNvPr id="11" name="Marcador de texto 5">
            <a:extLst>
              <a:ext uri="{FF2B5EF4-FFF2-40B4-BE49-F238E27FC236}">
                <a16:creationId xmlns:a16="http://schemas.microsoft.com/office/drawing/2014/main" id="{3357BA68-58CC-48CE-BC07-785B9AFCE13A}"/>
              </a:ext>
            </a:extLst>
          </p:cNvPr>
          <p:cNvSpPr txBox="1">
            <a:spLocks/>
          </p:cNvSpPr>
          <p:nvPr/>
        </p:nvSpPr>
        <p:spPr>
          <a:xfrm>
            <a:off x="659756" y="1135876"/>
            <a:ext cx="4941425" cy="1605083"/>
          </a:xfrm>
          <a:prstGeom prst="rect">
            <a:avLst/>
          </a:prstGeom>
        </p:spPr>
        <p:txBody>
          <a:bodyPr vert="horz" lIns="91440" tIns="45720" rIns="91440" bIns="45720" rtlCol="0" anchor="ctr">
            <a:normAutofit/>
          </a:bodyPr>
          <a:lstStyle>
            <a:lvl1pPr marL="342900" indent="-342900" algn="l" defTabSz="914400" rtl="0" eaLnBrk="1" latinLnBrk="0" hangingPunct="1">
              <a:lnSpc>
                <a:spcPct val="100000"/>
              </a:lnSpc>
              <a:spcBef>
                <a:spcPts val="1000"/>
              </a:spcBef>
              <a:buClr>
                <a:schemeClr val="accent2"/>
              </a:buClr>
              <a:buSzPct val="100000"/>
              <a:buFont typeface="+mj-lt"/>
              <a:buAutoNum type="arabicPeriod"/>
              <a:defRPr sz="2100" kern="1200" baseline="0">
                <a:solidFill>
                  <a:srgbClr val="323232"/>
                </a:solidFill>
                <a:latin typeface="+mn-lt"/>
                <a:ea typeface="+mn-ea"/>
                <a:cs typeface="+mn-cs"/>
              </a:defRPr>
            </a:lvl1pPr>
            <a:lvl2pPr marL="25715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514312"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771468"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028624"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228600">
              <a:lnSpc>
                <a:spcPct val="90000"/>
              </a:lnSpc>
              <a:buFont typeface="Arial" panose="020B0604020202020204" pitchFamily="34" charset="0"/>
              <a:buChar char="•"/>
            </a:pPr>
            <a:r>
              <a:rPr lang="en-US" sz="2000" b="1" dirty="0">
                <a:solidFill>
                  <a:schemeClr val="tx1"/>
                </a:solidFill>
              </a:rPr>
              <a:t>Distribution of Target Variable for Males</a:t>
            </a:r>
          </a:p>
        </p:txBody>
      </p:sp>
      <p:pic>
        <p:nvPicPr>
          <p:cNvPr id="7" name="Picture 6">
            <a:extLst>
              <a:ext uri="{FF2B5EF4-FFF2-40B4-BE49-F238E27FC236}">
                <a16:creationId xmlns:a16="http://schemas.microsoft.com/office/drawing/2014/main" id="{F7626C87-2497-4162-82DE-461166CC8243}"/>
              </a:ext>
            </a:extLst>
          </p:cNvPr>
          <p:cNvPicPr>
            <a:picLocks noChangeAspect="1"/>
          </p:cNvPicPr>
          <p:nvPr/>
        </p:nvPicPr>
        <p:blipFill>
          <a:blip r:embed="rId5"/>
          <a:stretch>
            <a:fillRect/>
          </a:stretch>
        </p:blipFill>
        <p:spPr>
          <a:xfrm>
            <a:off x="0" y="580016"/>
            <a:ext cx="12192000" cy="6334125"/>
          </a:xfrm>
          <a:prstGeom prst="rect">
            <a:avLst/>
          </a:prstGeom>
        </p:spPr>
      </p:pic>
    </p:spTree>
    <p:extLst>
      <p:ext uri="{BB962C8B-B14F-4D97-AF65-F5344CB8AC3E}">
        <p14:creationId xmlns:p14="http://schemas.microsoft.com/office/powerpoint/2010/main" val="424462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0178" y="2578861"/>
            <a:ext cx="11252793" cy="404877"/>
          </a:xfrm>
        </p:spPr>
        <p:txBody>
          <a:bodyPr>
            <a:normAutofit fontScale="90000"/>
          </a:bodyPr>
          <a:lstStyle/>
          <a:p>
            <a:r>
              <a:rPr lang="en-GB" dirty="0"/>
              <a:t>Categorical ordered/unordered features analysis</a:t>
            </a:r>
          </a:p>
        </p:txBody>
      </p:sp>
      <p:sp>
        <p:nvSpPr>
          <p:cNvPr id="10" name="Marcador de número de diapositiva 9"/>
          <p:cNvSpPr>
            <a:spLocks noGrp="1"/>
          </p:cNvSpPr>
          <p:nvPr>
            <p:ph type="sldNum" sz="quarter" idx="4"/>
          </p:nvPr>
        </p:nvSpPr>
        <p:spPr/>
        <p:txBody>
          <a:bodyPr/>
          <a:lstStyle/>
          <a:p>
            <a:fld id="{E57627FB-D816-4EA7-98E3-793F2D9BC93A}" type="slidenum">
              <a:rPr lang="en-GB" smtClean="0"/>
              <a:pPr/>
              <a:t>9</a:t>
            </a:fld>
            <a:endParaRPr lang="en-GB" dirty="0"/>
          </a:p>
        </p:txBody>
      </p:sp>
      <p:sp>
        <p:nvSpPr>
          <p:cNvPr id="3" name="Footer Placeholder 2"/>
          <p:cNvSpPr>
            <a:spLocks noGrp="1"/>
          </p:cNvSpPr>
          <p:nvPr>
            <p:ph type="ftr" sz="quarter" idx="3"/>
          </p:nvPr>
        </p:nvSpPr>
        <p:spPr/>
        <p:txBody>
          <a:bodyPr/>
          <a:lstStyle/>
          <a:p>
            <a:r>
              <a:rPr lang="en-GB" dirty="0"/>
              <a:t>© Amadeus IT Group and its affiliates and subsidiaries</a:t>
            </a:r>
          </a:p>
        </p:txBody>
      </p:sp>
    </p:spTree>
    <p:extLst>
      <p:ext uri="{BB962C8B-B14F-4D97-AF65-F5344CB8AC3E}">
        <p14:creationId xmlns:p14="http://schemas.microsoft.com/office/powerpoint/2010/main" val="4114341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DCDA1F189F234D9C9FF2F23A1EFE59" ma:contentTypeVersion="14" ma:contentTypeDescription="Create a new document." ma:contentTypeScope="" ma:versionID="816bd44ba7089658596d82473f2b7b11">
  <xsd:schema xmlns:xsd="http://www.w3.org/2001/XMLSchema" xmlns:xs="http://www.w3.org/2001/XMLSchema" xmlns:p="http://schemas.microsoft.com/office/2006/metadata/properties" xmlns:ns3="d788c4cd-ceb2-4da1-a935-e9d5cc5ee672" xmlns:ns4="bd9e12fd-e533-4973-863d-5250eecea3d0" targetNamespace="http://schemas.microsoft.com/office/2006/metadata/properties" ma:root="true" ma:fieldsID="127e818456e14fd3b54b4e519b10ad32" ns3:_="" ns4:_="">
    <xsd:import namespace="d788c4cd-ceb2-4da1-a935-e9d5cc5ee672"/>
    <xsd:import namespace="bd9e12fd-e533-4973-863d-5250eecea3d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88c4cd-ceb2-4da1-a935-e9d5cc5ee6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d9e12fd-e533-4973-863d-5250eecea3d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6642D5-A58E-4EE4-BA8D-2E6DF77252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88c4cd-ceb2-4da1-a935-e9d5cc5ee672"/>
    <ds:schemaRef ds:uri="bd9e12fd-e533-4973-863d-5250eecea3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651075-2A7D-43B5-B17F-23F961CF2611}">
  <ds:schemaRefs>
    <ds:schemaRef ds:uri="http://schemas.microsoft.com/sharepoint/v3/contenttype/forms"/>
  </ds:schemaRefs>
</ds:datastoreItem>
</file>

<file path=customXml/itemProps3.xml><?xml version="1.0" encoding="utf-8"?>
<ds:datastoreItem xmlns:ds="http://schemas.openxmlformats.org/officeDocument/2006/customXml" ds:itemID="{81BF1FD8-3BC8-40A2-A1F3-B31EA1364AE3}">
  <ds:schemaRefs>
    <ds:schemaRef ds:uri="http://purl.org/dc/elements/1.1/"/>
    <ds:schemaRef ds:uri="http://schemas.microsoft.com/office/2006/metadata/properties"/>
    <ds:schemaRef ds:uri="bd9e12fd-e533-4973-863d-5250eecea3d0"/>
    <ds:schemaRef ds:uri="http://purl.org/dc/terms/"/>
    <ds:schemaRef ds:uri="d788c4cd-ceb2-4da1-a935-e9d5cc5ee672"/>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96</TotalTime>
  <Words>2749</Words>
  <Application>Microsoft Office PowerPoint</Application>
  <PresentationFormat>Widescreen</PresentationFormat>
  <Paragraphs>318</Paragraphs>
  <Slides>59</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Introduction</vt:lpstr>
      <vt:lpstr>Business Objectives</vt:lpstr>
      <vt:lpstr>application_data.csv</vt:lpstr>
      <vt:lpstr>Steps for Data Cleanup/Data Handling/Outlier Analysis/Sanity Checks</vt:lpstr>
      <vt:lpstr>TARGET – Imbalanced Dataset</vt:lpstr>
      <vt:lpstr>NAME_CONTRACT_TYPE</vt:lpstr>
      <vt:lpstr>Cash Loans vs Revolving Loans : Revolving loans have lower chances of default</vt:lpstr>
      <vt:lpstr>CODE_GENDER: Men are more likely to default as compared to women (10:7)</vt:lpstr>
      <vt:lpstr>Categorical ordered/unordered features analysis</vt:lpstr>
      <vt:lpstr>NAME_CONTRACT_TYPE: Cash Loans have a slight higher possibility of default as compared to revolving loans</vt:lpstr>
      <vt:lpstr>PowerPoint Presentation</vt:lpstr>
      <vt:lpstr>NAME_INCOME_TYPE: Pensioner and State servant have less chances of default, working class has higher possibility of default</vt:lpstr>
      <vt:lpstr>NAME_EDUCATION_TYPE: Lower Secondary and secondary customers are at a higher chance of default. Whereas Higher education customers are at a lower risk</vt:lpstr>
      <vt:lpstr>NAME_FAMILY_STATUS : Single/Unmarried &amp; civil marriage have a higher chance of default. Where as widow customers are a safer class of customers</vt:lpstr>
      <vt:lpstr>NAME_HOUSING_TYPE  : Customers who stay in rented apartments and with parents, have a higher chance of defaulting on a credit.</vt:lpstr>
      <vt:lpstr>REGION_RATING_CLIENT: Customers from Region rating 3 have a higher possibility of defaulting on a loan, whereas from Region rating 1 have the least possibility.</vt:lpstr>
      <vt:lpstr>REGION_RATING_CLIENT_W_CITY: Customers with rating 3 have a higher possibility of default, whereas from rating 1 is least</vt:lpstr>
      <vt:lpstr>REG_CITY_NOT_LIVE_CITY: Customers who are registered in city and do not live in the city, are at a higher risk of default.</vt:lpstr>
      <vt:lpstr>REG_CITY_NOT_WORK_CITY: Customers who are registered in city and do not work in the city are at a higher risk of defaulting.</vt:lpstr>
      <vt:lpstr>LIVE_CITY_NOT_WORK_CITY: Customers who live in the city and do not work in the city are at a higher risk of default</vt:lpstr>
      <vt:lpstr>ORGANIZATION_TYPE: Low-skill labour , cookin staff, Drivers customers are more likely to default on a loan. Trade type 4 and industry type 12 least.</vt:lpstr>
      <vt:lpstr>AMT_INCOME_RANGE: Customers having incomes from 0:50 %ile i.e very low to medium, are more susceptible to default</vt:lpstr>
      <vt:lpstr>AMT_CREDIT_RANGE: Low and medium category credits, i.e credit amount in the range of 20:60 %ile have the highest possibility of default</vt:lpstr>
      <vt:lpstr>AMT_ANNUITY_RANGE: High annuity amounts in the range of 60-80%ile have the highest possibility of default</vt:lpstr>
      <vt:lpstr>REG_CITY_NOT_LIVE_CITY: Customers who are registered in the city and not do not live in the city have a significantly higher chance of default</vt:lpstr>
      <vt:lpstr>AMT_GOODS_RANGE: Goods amount in the range of 40-60%ile have a higher possibility of default</vt:lpstr>
      <vt:lpstr>Age_Years_RANGE: Customers in the age range of 19-35 have higher %age of defaulting, whereas  senior citizens above 60 have the least.</vt:lpstr>
      <vt:lpstr>Years_Employed_Range: Customers in the employment range of 0-10 yrs have a slight higher chance of default, whereas in the risk reduces post the range of 20 yrs.</vt:lpstr>
      <vt:lpstr>Numerical Features Analysis</vt:lpstr>
      <vt:lpstr>CNT_CHILDREN: Customers with 0-1 children have a lower percentage of default</vt:lpstr>
      <vt:lpstr>There is a more likely scenario of default when the customer changes his registration before application.</vt:lpstr>
      <vt:lpstr>CNT_FAM_MEMBERS: From the right hand side plot, I can see that for family members 3-4, there is a slight increase in chances of default. For higher family members, the graph is not clearly visible</vt:lpstr>
      <vt:lpstr>REGION_POPULATION_RELATIVE: Customers residing in regions with population from 0.2 to1.2 mil, have a slightly higher chance of default.</vt:lpstr>
      <vt:lpstr>CREDIT_INCOME_RATIO: We can see between 0:0.1 in credit income ratio, i.e when income is greater than credit, there is a very less possibility of default.</vt:lpstr>
      <vt:lpstr>CREDIT_ANNUITY_RATIO: When credit to annuity ratio is around 10 or 35, there is a drop in rate of defaults.</vt:lpstr>
      <vt:lpstr>AMOUNTCREDIT_GOODSPRICE_RATIO: When AMOUNTCREDIT_GOODSPRICE_RATIO is at 1.05 and around 1.35. There are no defaults.</vt:lpstr>
      <vt:lpstr>Top 10 corr for TARGET 0</vt:lpstr>
      <vt:lpstr>PowerPoint Presentation</vt:lpstr>
      <vt:lpstr>Top 10 corr for TARGET 1</vt:lpstr>
      <vt:lpstr>PowerPoint Presentation</vt:lpstr>
      <vt:lpstr>Bi/MultiVariate Analysis</vt:lpstr>
      <vt:lpstr>('AMT_GOODS_PRICE in Ks','AMT_CREDIT in Ks’) : For crdeit amount &lt;500k and Goods price &lt;1 mil, there are significantly less defaulters</vt:lpstr>
      <vt:lpstr>('AMT_ANNUITY in Ks','AMT_GOODS_PRICE in Ks’) : Less defaulters in highlighted region</vt:lpstr>
      <vt:lpstr>('AMT_CREDIT in Ks’ , 'CREDIT_ANNUITY_RATIO’): Less defaulters in highlighted region</vt:lpstr>
      <vt:lpstr>('CREDIT_INCOME_RATIO','CREDIT_ANNUITY_RATIO’) : Less defaulters in highlighted region</vt:lpstr>
      <vt:lpstr>MultiVariate Analysis wrt entire dataset</vt:lpstr>
      <vt:lpstr>MultiVariate Analysis wrt Target 1</vt:lpstr>
      <vt:lpstr>MultiVariate Analysis wrt Target 0</vt:lpstr>
      <vt:lpstr>previous_application.csv</vt:lpstr>
      <vt:lpstr>application_data.csv</vt:lpstr>
      <vt:lpstr>NAME_CONTRACT_TYPE_x: As per previous application data, Cash loans have greater default as per previous application data</vt:lpstr>
      <vt:lpstr>NAME_CONTRACT_STATUS: Refused offers had more percentage of defaults as per previous application data</vt:lpstr>
      <vt:lpstr>NAME_CLIENT_TYPE: Refreshed offers have lesser defaults as compared to other categories</vt:lpstr>
      <vt:lpstr>PRODUCT_COMBINATION: Cash Sheet, Cash sheet high, Cash X-sell high, Cash street low, Cash --&gt; more  defaults as per previous app data POS Household without internet, Cash X-sell low,Cash sheet middle, POS industry with internet, POS household with internet, Cash Xsell with middle, POS industry without internet --&gt; Lesser defaults  as per current app data</vt:lpstr>
      <vt:lpstr>CODE_REJECT_REASON: LMIT, SCO, HC reject reasons of previous application have higher default rates</vt:lpstr>
      <vt:lpstr>NAME_CASH_LOAN_PURPOSE: Repairs, Others and Urgent needs as loan purposes of previous applications had higher default rates</vt:lpstr>
      <vt:lpstr>Summary : whom to offer loans</vt:lpstr>
      <vt:lpstr>Summary : whom not to offer loans</vt:lpstr>
      <vt:lpstr>Summary : whom not to offer loans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Kallola PRADHAN</dc:creator>
  <cp:lastModifiedBy>Kallola PRADHAN</cp:lastModifiedBy>
  <cp:revision>1</cp:revision>
  <dcterms:created xsi:type="dcterms:W3CDTF">2021-11-03T12:12:04Z</dcterms:created>
  <dcterms:modified xsi:type="dcterms:W3CDTF">2021-11-03T16:41:17Z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b9220-a04a-4f06-aab9-80cbe5287fb3_Enabled">
    <vt:lpwstr>True</vt:lpwstr>
  </property>
  <property fmtid="{D5CDD505-2E9C-101B-9397-08002B2CF9AE}" pid="3" name="MSIP_Label_d2db9220-a04a-4f06-aab9-80cbe5287fb3_SiteId">
    <vt:lpwstr>b3f4f7c2-72ce-4192-aba4-d6c7719b5766</vt:lpwstr>
  </property>
  <property fmtid="{D5CDD505-2E9C-101B-9397-08002B2CF9AE}" pid="4" name="MSIP_Label_d2db9220-a04a-4f06-aab9-80cbe5287fb3_Owner">
    <vt:lpwstr>kallola.pradhan@amadeus.com</vt:lpwstr>
  </property>
  <property fmtid="{D5CDD505-2E9C-101B-9397-08002B2CF9AE}" pid="5" name="MSIP_Label_d2db9220-a04a-4f06-aab9-80cbe5287fb3_SetDate">
    <vt:lpwstr>2021-11-03T12:36:54.2614120Z</vt:lpwstr>
  </property>
  <property fmtid="{D5CDD505-2E9C-101B-9397-08002B2CF9AE}" pid="6" name="MSIP_Label_d2db9220-a04a-4f06-aab9-80cbe5287fb3_Name">
    <vt:lpwstr>Restricted</vt:lpwstr>
  </property>
  <property fmtid="{D5CDD505-2E9C-101B-9397-08002B2CF9AE}" pid="7" name="MSIP_Label_d2db9220-a04a-4f06-aab9-80cbe5287fb3_Application">
    <vt:lpwstr>Microsoft Azure Information Protection</vt:lpwstr>
  </property>
  <property fmtid="{D5CDD505-2E9C-101B-9397-08002B2CF9AE}" pid="8" name="MSIP_Label_d2db9220-a04a-4f06-aab9-80cbe5287fb3_ActionId">
    <vt:lpwstr>98026047-1a9b-4c4f-bfb4-b96c04738856</vt:lpwstr>
  </property>
  <property fmtid="{D5CDD505-2E9C-101B-9397-08002B2CF9AE}" pid="9" name="MSIP_Label_d2db9220-a04a-4f06-aab9-80cbe5287fb3_Extended_MSFT_Method">
    <vt:lpwstr>Automatic</vt:lpwstr>
  </property>
  <property fmtid="{D5CDD505-2E9C-101B-9397-08002B2CF9AE}" pid="10" name="Sensitivity">
    <vt:lpwstr>Restricted</vt:lpwstr>
  </property>
</Properties>
</file>