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58" r:id="rId2"/>
    <p:sldId id="374" r:id="rId3"/>
    <p:sldId id="376" r:id="rId4"/>
    <p:sldId id="396" r:id="rId5"/>
    <p:sldId id="397" r:id="rId6"/>
    <p:sldId id="398" r:id="rId7"/>
    <p:sldId id="399" r:id="rId8"/>
    <p:sldId id="400" r:id="rId9"/>
    <p:sldId id="401" r:id="rId10"/>
    <p:sldId id="402" r:id="rId11"/>
    <p:sldId id="403" r:id="rId12"/>
    <p:sldId id="378" r:id="rId13"/>
    <p:sldId id="379" r:id="rId14"/>
    <p:sldId id="380" r:id="rId15"/>
    <p:sldId id="377"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111" d="100"/>
          <a:sy n="111" d="100"/>
        </p:scale>
        <p:origin x="600" y="96"/>
      </p:cViewPr>
      <p:guideLst>
        <p:guide orient="horz" pos="2251"/>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77D5B7-2983-543B-2EEB-DF368A4032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13FC15-863F-5555-2F94-2AF93D51C4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251E7E-A05F-4922-992A-7FB0ABB9E5A6}" type="datetimeFigureOut">
              <a:rPr lang="en-IN" smtClean="0"/>
              <a:t>10-11-2023</a:t>
            </a:fld>
            <a:endParaRPr lang="en-IN"/>
          </a:p>
        </p:txBody>
      </p:sp>
      <p:sp>
        <p:nvSpPr>
          <p:cNvPr id="4" name="Footer Placeholder 3">
            <a:extLst>
              <a:ext uri="{FF2B5EF4-FFF2-40B4-BE49-F238E27FC236}">
                <a16:creationId xmlns:a16="http://schemas.microsoft.com/office/drawing/2014/main" id="{2A09D6B3-69F4-E13A-3BF1-BE47B8D97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6D22727-B59E-89C1-84BF-DD362170C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C63644-6792-406A-A43C-A027FBFE4002}" type="slidenum">
              <a:rPr lang="en-IN" smtClean="0"/>
              <a:t>‹#›</a:t>
            </a:fld>
            <a:endParaRPr lang="en-IN"/>
          </a:p>
        </p:txBody>
      </p:sp>
    </p:spTree>
    <p:extLst>
      <p:ext uri="{BB962C8B-B14F-4D97-AF65-F5344CB8AC3E}">
        <p14:creationId xmlns:p14="http://schemas.microsoft.com/office/powerpoint/2010/main" val="110158150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DF816-0E00-4766-BE45-790CAFEA46D2}" type="datetimeFigureOut">
              <a:rPr lang="en-IN" smtClean="0"/>
              <a:t>10-11-2023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A637F7-F73D-4444-97DE-3A49A9B6B383}" type="slidenum">
              <a:rPr lang="en-IN" smtClean="0"/>
              <a:t>‹#›</a:t>
            </a:fld>
            <a:endParaRPr lang="en-IN"/>
          </a:p>
        </p:txBody>
      </p:sp>
    </p:spTree>
    <p:extLst>
      <p:ext uri="{BB962C8B-B14F-4D97-AF65-F5344CB8AC3E}">
        <p14:creationId xmlns:p14="http://schemas.microsoft.com/office/powerpoint/2010/main" val="415878524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DDDDD293-8181-4E4A-827D-CC3D486CA2C7}" type="datetime1">
              <a:rPr lang="en-IN" smtClean="0"/>
              <a:t>10-11-2023</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8D083974-113C-4D22-A38D-6EB5928A8EBF}" type="datetime1">
              <a:rPr lang="en-IN" smtClean="0"/>
              <a:t>10-11-2023</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9F9F5485-E2A0-4291-AC61-F07A1BA18AC8}" type="datetime1">
              <a:rPr lang="en-IN" smtClean="0"/>
              <a:t>10-11-2023</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8B6A0426-4859-4A1D-BB78-0BD21FE652A4}" type="datetime1">
              <a:rPr lang="en-IN" smtClean="0"/>
              <a:t>10-11-2023</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pic>
        <p:nvPicPr>
          <p:cNvPr id="7" name="Picture 6"/>
          <p:cNvPicPr>
            <a:picLocks noChangeAspect="1"/>
          </p:cNvPicPr>
          <p:nvPr userDrawn="1"/>
        </p:nvPicPr>
        <p:blipFill>
          <a:blip r:embed="rId2"/>
          <a:stretch>
            <a:fillRect/>
          </a:stretch>
        </p:blipFill>
        <p:spPr>
          <a:xfrm>
            <a:off x="10515354" y="172984"/>
            <a:ext cx="1542422" cy="792549"/>
          </a:xfrm>
          <a:prstGeom prst="rect">
            <a:avLst/>
          </a:prstGeom>
        </p:spPr>
      </p:pic>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1B331B60-60C4-4BC6-867B-3E014109B986}" type="datetime1">
              <a:rPr lang="en-IN" smtClean="0"/>
              <a:t>10-11-2023</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AB94CC94-EE30-4591-9B27-01FF13CDEF5D}" type="datetime1">
              <a:rPr lang="en-IN" smtClean="0"/>
              <a:t>10-11-2023</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017FDAAF-45B6-4F9C-B662-BA814192BBF2}" type="datetime1">
              <a:rPr lang="en-IN" smtClean="0"/>
              <a:t>10-11-2023</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965EA10F-40C8-4F42-88EA-4684A1618D22}" type="datetime1">
              <a:rPr lang="en-IN" smtClean="0"/>
              <a:t>10-11-2023</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54CB0B8E-B752-4847-82B4-FA427D2EE8D8}" type="datetime1">
              <a:rPr lang="en-IN" smtClean="0"/>
              <a:t>10-11-2023</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7F76C8FA-E5BA-4227-BD69-739801EF1BE8}" type="datetime1">
              <a:rPr lang="en-IN" smtClean="0"/>
              <a:t>10-11-2023</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5C460356-BB1A-4A21-8866-1FE5BE33F715}" type="datetime1">
              <a:rPr lang="en-IN" smtClean="0"/>
              <a:t>10-11-2023</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17C7C-AC11-4B57-802C-00164592463F}" type="datetime1">
              <a:rPr lang="en-IN" smtClean="0"/>
              <a:t>10-11-2023</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0" y="1838781"/>
            <a:ext cx="11308195" cy="646331"/>
          </a:xfrm>
          <a:prstGeom prst="rect">
            <a:avLst/>
          </a:prstGeom>
        </p:spPr>
        <p:txBody>
          <a:bodyPr wrap="square">
            <a:spAutoFit/>
          </a:bodyPr>
          <a:lstStyle/>
          <a:p>
            <a:r>
              <a:rPr lang="en-US" sz="3600" b="1" cap="all" dirty="0"/>
              <a:t>DATA STRUCTURES AND ITS APPLICATIONS (UE22CS252A)</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IN" sz="3600" b="1" dirty="0">
                <a:solidFill>
                  <a:schemeClr val="accent2">
                    <a:lumMod val="75000"/>
                  </a:schemeClr>
                </a:solidFill>
              </a:rPr>
              <a:t>Mini Project </a:t>
            </a: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652676"/>
            <a:ext cx="11181522" cy="12684"/>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512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99D799-D64E-48A9-262C-9936DE27A89A}"/>
              </a:ext>
            </a:extLst>
          </p:cNvPr>
          <p:cNvSpPr txBox="1"/>
          <p:nvPr/>
        </p:nvSpPr>
        <p:spPr>
          <a:xfrm>
            <a:off x="63260" y="897147"/>
            <a:ext cx="12128740" cy="6001643"/>
          </a:xfrm>
          <a:prstGeom prst="rect">
            <a:avLst/>
          </a:prstGeom>
          <a:noFill/>
        </p:spPr>
        <p:txBody>
          <a:bodyPr wrap="square" rtlCol="0">
            <a:spAutoFit/>
          </a:bodyPr>
          <a:lstStyle/>
          <a:p>
            <a:r>
              <a:rPr lang="en-US" sz="2400" b="1" dirty="0"/>
              <a:t>Explanation of Tic-Tac-Toe:-</a:t>
            </a:r>
          </a:p>
          <a:p>
            <a:r>
              <a:rPr lang="en-US" dirty="0"/>
              <a:t>This C program implements a 3x3 Tic-Tac-Toe game using structures and arrays. The `</a:t>
            </a:r>
            <a:r>
              <a:rPr lang="en-US" dirty="0" err="1"/>
              <a:t>TicTacToe</a:t>
            </a:r>
            <a:r>
              <a:rPr lang="en-US" dirty="0"/>
              <a:t>` structure represents the game board, and functions are defined to initialize the board, display it, allow players (X and O) to make moves, and check for a winning condition or a draw after each move. The program utilizes a 2D array to store the game board. The main loop of the game prompts players for input in the form of row and column coordinates, validates the input, and updates the board accordingly. The game continues until there is a winner or a draw, and the final board state is displayed. The code demonstrates the use of structures, arrays, loops, conditionals, and user input handling in a simple game scenario.</a:t>
            </a:r>
          </a:p>
          <a:p>
            <a:r>
              <a:rPr lang="en-US" dirty="0"/>
              <a:t>1. Header Files and Constants:</a:t>
            </a:r>
          </a:p>
          <a:p>
            <a:r>
              <a:rPr lang="en-US" dirty="0"/>
              <a:t>   - Includes standard input-output and </a:t>
            </a:r>
            <a:r>
              <a:rPr lang="en-US" dirty="0" err="1"/>
              <a:t>boolean</a:t>
            </a:r>
            <a:r>
              <a:rPr lang="en-US" dirty="0"/>
              <a:t> header files.</a:t>
            </a:r>
          </a:p>
          <a:p>
            <a:r>
              <a:rPr lang="en-US" dirty="0"/>
              <a:t>   - Defines a constant `SIZE` as 3 for the Tic-Tac-Toe board dimensions.</a:t>
            </a:r>
          </a:p>
          <a:p>
            <a:r>
              <a:rPr lang="en-US" dirty="0"/>
              <a:t>2. Structure Definition:</a:t>
            </a:r>
          </a:p>
          <a:p>
            <a:r>
              <a:rPr lang="en-US" dirty="0"/>
              <a:t>   - Defines a structure `</a:t>
            </a:r>
            <a:r>
              <a:rPr lang="en-US" dirty="0" err="1"/>
              <a:t>TicTacToe</a:t>
            </a:r>
            <a:r>
              <a:rPr lang="en-US" dirty="0"/>
              <a:t>` with a 2D array to represent the game board.</a:t>
            </a:r>
          </a:p>
          <a:p>
            <a:r>
              <a:rPr lang="en-US" dirty="0"/>
              <a:t>3. Function to Initialize the Board:</a:t>
            </a:r>
          </a:p>
          <a:p>
            <a:r>
              <a:rPr lang="en-US" dirty="0"/>
              <a:t>   - `</a:t>
            </a:r>
            <a:r>
              <a:rPr lang="en-US" dirty="0" err="1"/>
              <a:t>initBoard</a:t>
            </a:r>
            <a:r>
              <a:rPr lang="en-US" dirty="0"/>
              <a:t>` initializes each cell of the board to ‘.</a:t>
            </a:r>
          </a:p>
          <a:p>
            <a:r>
              <a:rPr lang="en-US" dirty="0"/>
              <a:t>4. Function to Display the Board:</a:t>
            </a:r>
          </a:p>
          <a:p>
            <a:r>
              <a:rPr lang="en-US" dirty="0"/>
              <a:t>   - `</a:t>
            </a:r>
            <a:r>
              <a:rPr lang="en-US" dirty="0" err="1"/>
              <a:t>displayBoard</a:t>
            </a:r>
            <a:r>
              <a:rPr lang="en-US" dirty="0"/>
              <a:t>` shows the current state of the Tic-Tac-Toe board with row and column separators.</a:t>
            </a:r>
          </a:p>
          <a:p>
            <a:r>
              <a:rPr lang="en-US" dirty="0"/>
              <a:t>5.Function to Check for a Win:</a:t>
            </a:r>
          </a:p>
          <a:p>
            <a:r>
              <a:rPr lang="en-US" dirty="0"/>
              <a:t>   - `</a:t>
            </a:r>
            <a:r>
              <a:rPr lang="en-US" dirty="0" err="1"/>
              <a:t>checkWin</a:t>
            </a:r>
            <a:r>
              <a:rPr lang="en-US" dirty="0"/>
              <a:t>` examines rows, columns, and diagonals to determine if a player has won.</a:t>
            </a:r>
          </a:p>
          <a:p>
            <a:r>
              <a:rPr lang="en-US" dirty="0"/>
              <a:t>6.Function to Make a Move:</a:t>
            </a:r>
          </a:p>
          <a:p>
            <a:r>
              <a:rPr lang="en-US" dirty="0"/>
              <a:t>   - `</a:t>
            </a:r>
            <a:r>
              <a:rPr lang="en-US" dirty="0" err="1"/>
              <a:t>makeMove</a:t>
            </a:r>
            <a:r>
              <a:rPr lang="en-US" dirty="0"/>
              <a:t>` updates the board with the player's move if the cell is empty, otherwise prints an error message.</a:t>
            </a:r>
          </a:p>
          <a:p>
            <a:endParaRPr lang="en-US" dirty="0"/>
          </a:p>
        </p:txBody>
      </p:sp>
    </p:spTree>
    <p:extLst>
      <p:ext uri="{BB962C8B-B14F-4D97-AF65-F5344CB8AC3E}">
        <p14:creationId xmlns:p14="http://schemas.microsoft.com/office/powerpoint/2010/main" val="3261590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99D799-D64E-48A9-262C-9936DE27A89A}"/>
              </a:ext>
            </a:extLst>
          </p:cNvPr>
          <p:cNvSpPr txBox="1"/>
          <p:nvPr/>
        </p:nvSpPr>
        <p:spPr>
          <a:xfrm>
            <a:off x="31630" y="879894"/>
            <a:ext cx="12128740" cy="3416320"/>
          </a:xfrm>
          <a:prstGeom prst="rect">
            <a:avLst/>
          </a:prstGeom>
          <a:noFill/>
        </p:spPr>
        <p:txBody>
          <a:bodyPr wrap="square" rtlCol="0">
            <a:spAutoFit/>
          </a:bodyPr>
          <a:lstStyle/>
          <a:p>
            <a:r>
              <a:rPr lang="en-US" dirty="0"/>
              <a:t>7. Main Function:</a:t>
            </a:r>
          </a:p>
          <a:p>
            <a:r>
              <a:rPr lang="en-US" dirty="0"/>
              <a:t>   - Creates a `</a:t>
            </a:r>
            <a:r>
              <a:rPr lang="en-US" dirty="0" err="1"/>
              <a:t>TicTacToe</a:t>
            </a:r>
            <a:r>
              <a:rPr lang="en-US" dirty="0"/>
              <a:t>` structure for the game board.</a:t>
            </a:r>
          </a:p>
          <a:p>
            <a:r>
              <a:rPr lang="en-US" dirty="0"/>
              <a:t>   - Initializes the board and sets up variables for the current player, total moves, and game status.</a:t>
            </a:r>
          </a:p>
          <a:p>
            <a:r>
              <a:rPr lang="en-US" dirty="0"/>
              <a:t>8. Game Loop:</a:t>
            </a:r>
          </a:p>
          <a:p>
            <a:r>
              <a:rPr lang="en-US" dirty="0"/>
              <a:t>   - Displays the current board.</a:t>
            </a:r>
          </a:p>
          <a:p>
            <a:r>
              <a:rPr lang="en-US" dirty="0"/>
              <a:t>   - Takes input from the current player for the row and column.</a:t>
            </a:r>
          </a:p>
          <a:p>
            <a:r>
              <a:rPr lang="en-US" dirty="0"/>
              <a:t>   - Validates input, updates the board with the player's move.</a:t>
            </a:r>
          </a:p>
          <a:p>
            <a:r>
              <a:rPr lang="en-US" dirty="0"/>
              <a:t>   - Checks for win or draw conditions and updates the game status.</a:t>
            </a:r>
          </a:p>
          <a:p>
            <a:r>
              <a:rPr lang="en-US" dirty="0"/>
              <a:t>9. Final Display:</a:t>
            </a:r>
          </a:p>
          <a:p>
            <a:r>
              <a:rPr lang="en-US" dirty="0"/>
              <a:t>   - Displays the final state of the Tic-Tac-Toe board.</a:t>
            </a:r>
          </a:p>
          <a:p>
            <a:r>
              <a:rPr lang="en-US" dirty="0"/>
              <a:t>10.Return Statement:</a:t>
            </a:r>
          </a:p>
          <a:p>
            <a:r>
              <a:rPr lang="en-US" dirty="0"/>
              <a:t>    - Indicates successful program execution.</a:t>
            </a:r>
          </a:p>
        </p:txBody>
      </p:sp>
    </p:spTree>
    <p:extLst>
      <p:ext uri="{BB962C8B-B14F-4D97-AF65-F5344CB8AC3E}">
        <p14:creationId xmlns:p14="http://schemas.microsoft.com/office/powerpoint/2010/main" val="666806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3838757" y="122444"/>
            <a:ext cx="6368932" cy="461665"/>
          </a:xfrm>
          <a:prstGeom prst="rect">
            <a:avLst/>
          </a:prstGeom>
          <a:noFill/>
        </p:spPr>
        <p:txBody>
          <a:bodyPr wrap="square" rtlCol="0">
            <a:spAutoFit/>
          </a:bodyPr>
          <a:lstStyle/>
          <a:p>
            <a:r>
              <a:rPr lang="en-IN" sz="2400" dirty="0">
                <a:latin typeface="Arial Black" panose="020B0A04020102020204" pitchFamily="34" charset="0"/>
              </a:rPr>
              <a:t>CASINO GAME OUTPUT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043" y="584109"/>
            <a:ext cx="7153520" cy="203013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27" y="2753576"/>
            <a:ext cx="4227584" cy="18944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855" y="2744973"/>
            <a:ext cx="3602521" cy="190300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2023" y="2744973"/>
            <a:ext cx="3935505" cy="190300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8333" y="4733965"/>
            <a:ext cx="4523703" cy="19654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51544" y="4733965"/>
            <a:ext cx="4692048" cy="1986552"/>
          </a:xfrm>
          <a:prstGeom prst="rect">
            <a:avLst/>
          </a:prstGeom>
        </p:spPr>
      </p:pic>
    </p:spTree>
    <p:extLst>
      <p:ext uri="{BB962C8B-B14F-4D97-AF65-F5344CB8AC3E}">
        <p14:creationId xmlns:p14="http://schemas.microsoft.com/office/powerpoint/2010/main" val="95638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4315" y="333239"/>
            <a:ext cx="4245428" cy="461665"/>
          </a:xfrm>
          <a:prstGeom prst="rect">
            <a:avLst/>
          </a:prstGeom>
          <a:noFill/>
        </p:spPr>
        <p:txBody>
          <a:bodyPr wrap="square" rtlCol="0">
            <a:spAutoFit/>
          </a:bodyPr>
          <a:lstStyle/>
          <a:p>
            <a:r>
              <a:rPr lang="en-IN" sz="2400" dirty="0">
                <a:latin typeface="Arial Black" panose="020B0A04020102020204" pitchFamily="34" charset="0"/>
              </a:rPr>
              <a:t>SNAKE GAME OUTPUT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578" y="1058879"/>
            <a:ext cx="7011008" cy="5113463"/>
          </a:xfrm>
          <a:prstGeom prst="rect">
            <a:avLst/>
          </a:prstGeom>
        </p:spPr>
      </p:pic>
      <p:sp>
        <p:nvSpPr>
          <p:cNvPr id="4" name="TextBox 3"/>
          <p:cNvSpPr txBox="1"/>
          <p:nvPr/>
        </p:nvSpPr>
        <p:spPr>
          <a:xfrm>
            <a:off x="10217021" y="3246278"/>
            <a:ext cx="652807" cy="369332"/>
          </a:xfrm>
          <a:prstGeom prst="rect">
            <a:avLst/>
          </a:prstGeom>
          <a:noFill/>
        </p:spPr>
        <p:txBody>
          <a:bodyPr wrap="none" rtlCol="0">
            <a:spAutoFit/>
          </a:bodyPr>
          <a:lstStyle/>
          <a:p>
            <a:r>
              <a:rPr lang="en-IN" dirty="0"/>
              <a:t>Food</a:t>
            </a:r>
          </a:p>
        </p:txBody>
      </p:sp>
      <p:cxnSp>
        <p:nvCxnSpPr>
          <p:cNvPr id="6" name="Straight Arrow Connector 5"/>
          <p:cNvCxnSpPr/>
          <p:nvPr/>
        </p:nvCxnSpPr>
        <p:spPr>
          <a:xfrm flipV="1">
            <a:off x="6932646" y="3430945"/>
            <a:ext cx="3284375" cy="105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58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3062" y="354563"/>
            <a:ext cx="4495333" cy="523220"/>
          </a:xfrm>
          <a:prstGeom prst="rect">
            <a:avLst/>
          </a:prstGeom>
          <a:noFill/>
        </p:spPr>
        <p:txBody>
          <a:bodyPr wrap="none" rtlCol="0">
            <a:spAutoFit/>
          </a:bodyPr>
          <a:lstStyle/>
          <a:p>
            <a:r>
              <a:rPr lang="en-IN" sz="2800" dirty="0">
                <a:latin typeface="Arial Black" panose="020B0A04020102020204" pitchFamily="34" charset="0"/>
              </a:rPr>
              <a:t>TIC TAC TOE OUTPUT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906" y="949124"/>
            <a:ext cx="8790022" cy="5423684"/>
          </a:xfrm>
          <a:prstGeom prst="rect">
            <a:avLst/>
          </a:prstGeom>
        </p:spPr>
      </p:pic>
    </p:spTree>
    <p:extLst>
      <p:ext uri="{BB962C8B-B14F-4D97-AF65-F5344CB8AC3E}">
        <p14:creationId xmlns:p14="http://schemas.microsoft.com/office/powerpoint/2010/main" val="2307564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60439" y="993192"/>
            <a:ext cx="6198025" cy="5681522"/>
          </a:xfrm>
          <a:prstGeom prst="rect">
            <a:avLst/>
          </a:prstGeom>
        </p:spPr>
      </p:pic>
      <p:sp>
        <p:nvSpPr>
          <p:cNvPr id="3" name="TextBox 2"/>
          <p:cNvSpPr txBox="1"/>
          <p:nvPr/>
        </p:nvSpPr>
        <p:spPr>
          <a:xfrm>
            <a:off x="4432042" y="373224"/>
            <a:ext cx="3659976" cy="523220"/>
          </a:xfrm>
          <a:prstGeom prst="rect">
            <a:avLst/>
          </a:prstGeom>
          <a:noFill/>
        </p:spPr>
        <p:txBody>
          <a:bodyPr wrap="none" rtlCol="0">
            <a:spAutoFit/>
          </a:bodyPr>
          <a:lstStyle/>
          <a:p>
            <a:r>
              <a:rPr lang="en-IN" sz="2800" dirty="0">
                <a:latin typeface="Arial Black" panose="020B0A04020102020204" pitchFamily="34" charset="0"/>
              </a:rPr>
              <a:t>CONNET4 OUPUT</a:t>
            </a:r>
          </a:p>
        </p:txBody>
      </p:sp>
    </p:spTree>
    <p:extLst>
      <p:ext uri="{BB962C8B-B14F-4D97-AF65-F5344CB8AC3E}">
        <p14:creationId xmlns:p14="http://schemas.microsoft.com/office/powerpoint/2010/main" val="1381816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2B8E20-C1A9-0FE9-D625-F08D85F7EE21}"/>
              </a:ext>
            </a:extLst>
          </p:cNvPr>
          <p:cNvSpPr/>
          <p:nvPr/>
        </p:nvSpPr>
        <p:spPr>
          <a:xfrm>
            <a:off x="207034" y="111991"/>
            <a:ext cx="31277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Code used</a:t>
            </a:r>
          </a:p>
        </p:txBody>
      </p:sp>
      <p:pic>
        <p:nvPicPr>
          <p:cNvPr id="6" name="Picture 5">
            <a:extLst>
              <a:ext uri="{FF2B5EF4-FFF2-40B4-BE49-F238E27FC236}">
                <a16:creationId xmlns:a16="http://schemas.microsoft.com/office/drawing/2014/main" id="{498AB47D-B8FF-3B3E-A803-9A4465268AE9}"/>
              </a:ext>
            </a:extLst>
          </p:cNvPr>
          <p:cNvPicPr>
            <a:picLocks noChangeAspect="1"/>
          </p:cNvPicPr>
          <p:nvPr/>
        </p:nvPicPr>
        <p:blipFill>
          <a:blip r:embed="rId2"/>
          <a:stretch>
            <a:fillRect/>
          </a:stretch>
        </p:blipFill>
        <p:spPr>
          <a:xfrm>
            <a:off x="69011" y="993999"/>
            <a:ext cx="5512280" cy="5864001"/>
          </a:xfrm>
          <a:prstGeom prst="rect">
            <a:avLst/>
          </a:prstGeom>
        </p:spPr>
      </p:pic>
      <p:pic>
        <p:nvPicPr>
          <p:cNvPr id="8" name="Picture 7">
            <a:extLst>
              <a:ext uri="{FF2B5EF4-FFF2-40B4-BE49-F238E27FC236}">
                <a16:creationId xmlns:a16="http://schemas.microsoft.com/office/drawing/2014/main" id="{92094781-2BB9-A857-2D9B-F7B6BB01BDFE}"/>
              </a:ext>
            </a:extLst>
          </p:cNvPr>
          <p:cNvPicPr>
            <a:picLocks noChangeAspect="1"/>
          </p:cNvPicPr>
          <p:nvPr/>
        </p:nvPicPr>
        <p:blipFill>
          <a:blip r:embed="rId3"/>
          <a:stretch>
            <a:fillRect/>
          </a:stretch>
        </p:blipFill>
        <p:spPr>
          <a:xfrm>
            <a:off x="5581292" y="993999"/>
            <a:ext cx="6541698" cy="5864001"/>
          </a:xfrm>
          <a:prstGeom prst="rect">
            <a:avLst/>
          </a:prstGeom>
        </p:spPr>
      </p:pic>
    </p:spTree>
    <p:extLst>
      <p:ext uri="{BB962C8B-B14F-4D97-AF65-F5344CB8AC3E}">
        <p14:creationId xmlns:p14="http://schemas.microsoft.com/office/powerpoint/2010/main" val="176471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FC93DD2-CE8A-0A88-693D-2AEC09B583A7}"/>
              </a:ext>
            </a:extLst>
          </p:cNvPr>
          <p:cNvPicPr>
            <a:picLocks noChangeAspect="1"/>
          </p:cNvPicPr>
          <p:nvPr/>
        </p:nvPicPr>
        <p:blipFill>
          <a:blip r:embed="rId2"/>
          <a:stretch>
            <a:fillRect/>
          </a:stretch>
        </p:blipFill>
        <p:spPr>
          <a:xfrm>
            <a:off x="-66133" y="854015"/>
            <a:ext cx="6162133" cy="6003985"/>
          </a:xfrm>
          <a:prstGeom prst="rect">
            <a:avLst/>
          </a:prstGeom>
        </p:spPr>
      </p:pic>
      <p:pic>
        <p:nvPicPr>
          <p:cNvPr id="11" name="Picture 10">
            <a:extLst>
              <a:ext uri="{FF2B5EF4-FFF2-40B4-BE49-F238E27FC236}">
                <a16:creationId xmlns:a16="http://schemas.microsoft.com/office/drawing/2014/main" id="{4344365B-B901-8621-4F2F-5B1982B68A82}"/>
              </a:ext>
            </a:extLst>
          </p:cNvPr>
          <p:cNvPicPr>
            <a:picLocks noChangeAspect="1"/>
          </p:cNvPicPr>
          <p:nvPr/>
        </p:nvPicPr>
        <p:blipFill>
          <a:blip r:embed="rId3"/>
          <a:stretch>
            <a:fillRect/>
          </a:stretch>
        </p:blipFill>
        <p:spPr>
          <a:xfrm>
            <a:off x="5403012" y="854014"/>
            <a:ext cx="6788988" cy="6003985"/>
          </a:xfrm>
          <a:prstGeom prst="rect">
            <a:avLst/>
          </a:prstGeom>
        </p:spPr>
      </p:pic>
    </p:spTree>
    <p:extLst>
      <p:ext uri="{BB962C8B-B14F-4D97-AF65-F5344CB8AC3E}">
        <p14:creationId xmlns:p14="http://schemas.microsoft.com/office/powerpoint/2010/main" val="3426547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BE8E99-B19D-FC3F-56F2-C887769A2FE4}"/>
              </a:ext>
            </a:extLst>
          </p:cNvPr>
          <p:cNvPicPr>
            <a:picLocks noChangeAspect="1"/>
          </p:cNvPicPr>
          <p:nvPr/>
        </p:nvPicPr>
        <p:blipFill>
          <a:blip r:embed="rId2"/>
          <a:stretch>
            <a:fillRect/>
          </a:stretch>
        </p:blipFill>
        <p:spPr>
          <a:xfrm>
            <a:off x="0" y="931653"/>
            <a:ext cx="5978106" cy="5926347"/>
          </a:xfrm>
          <a:prstGeom prst="rect">
            <a:avLst/>
          </a:prstGeom>
        </p:spPr>
      </p:pic>
      <p:pic>
        <p:nvPicPr>
          <p:cNvPr id="8" name="Picture 7">
            <a:extLst>
              <a:ext uri="{FF2B5EF4-FFF2-40B4-BE49-F238E27FC236}">
                <a16:creationId xmlns:a16="http://schemas.microsoft.com/office/drawing/2014/main" id="{BE346BE7-0335-65B3-A81B-3B6F71976CBD}"/>
              </a:ext>
            </a:extLst>
          </p:cNvPr>
          <p:cNvPicPr>
            <a:picLocks noChangeAspect="1"/>
          </p:cNvPicPr>
          <p:nvPr/>
        </p:nvPicPr>
        <p:blipFill>
          <a:blip r:embed="rId3"/>
          <a:stretch>
            <a:fillRect/>
          </a:stretch>
        </p:blipFill>
        <p:spPr>
          <a:xfrm>
            <a:off x="5207147" y="931653"/>
            <a:ext cx="6984854" cy="5926347"/>
          </a:xfrm>
          <a:prstGeom prst="rect">
            <a:avLst/>
          </a:prstGeom>
        </p:spPr>
      </p:pic>
    </p:spTree>
    <p:extLst>
      <p:ext uri="{BB962C8B-B14F-4D97-AF65-F5344CB8AC3E}">
        <p14:creationId xmlns:p14="http://schemas.microsoft.com/office/powerpoint/2010/main" val="1261345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5D724D-1092-90C0-07A1-2DFCF2B78B36}"/>
              </a:ext>
            </a:extLst>
          </p:cNvPr>
          <p:cNvPicPr>
            <a:picLocks noChangeAspect="1"/>
          </p:cNvPicPr>
          <p:nvPr/>
        </p:nvPicPr>
        <p:blipFill>
          <a:blip r:embed="rId2"/>
          <a:stretch>
            <a:fillRect/>
          </a:stretch>
        </p:blipFill>
        <p:spPr>
          <a:xfrm>
            <a:off x="0" y="923026"/>
            <a:ext cx="5719313" cy="5934974"/>
          </a:xfrm>
          <a:prstGeom prst="rect">
            <a:avLst/>
          </a:prstGeom>
        </p:spPr>
      </p:pic>
      <p:pic>
        <p:nvPicPr>
          <p:cNvPr id="5" name="Picture 4">
            <a:extLst>
              <a:ext uri="{FF2B5EF4-FFF2-40B4-BE49-F238E27FC236}">
                <a16:creationId xmlns:a16="http://schemas.microsoft.com/office/drawing/2014/main" id="{53C17133-5563-ADFC-E29F-AA580952D811}"/>
              </a:ext>
            </a:extLst>
          </p:cNvPr>
          <p:cNvPicPr>
            <a:picLocks noChangeAspect="1"/>
          </p:cNvPicPr>
          <p:nvPr/>
        </p:nvPicPr>
        <p:blipFill>
          <a:blip r:embed="rId3"/>
          <a:stretch>
            <a:fillRect/>
          </a:stretch>
        </p:blipFill>
        <p:spPr>
          <a:xfrm>
            <a:off x="5719313" y="923026"/>
            <a:ext cx="6472687" cy="5934974"/>
          </a:xfrm>
          <a:prstGeom prst="rect">
            <a:avLst/>
          </a:prstGeom>
        </p:spPr>
      </p:pic>
    </p:spTree>
    <p:extLst>
      <p:ext uri="{BB962C8B-B14F-4D97-AF65-F5344CB8AC3E}">
        <p14:creationId xmlns:p14="http://schemas.microsoft.com/office/powerpoint/2010/main" val="97920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Project Title &amp; Team Members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19ACE3A-CD2A-4699-895B-974FCF453F17}"/>
              </a:ext>
            </a:extLst>
          </p:cNvPr>
          <p:cNvSpPr txBox="1"/>
          <p:nvPr/>
        </p:nvSpPr>
        <p:spPr>
          <a:xfrm>
            <a:off x="308430" y="1681787"/>
            <a:ext cx="10351089" cy="461665"/>
          </a:xfrm>
          <a:prstGeom prst="rect">
            <a:avLst/>
          </a:prstGeom>
          <a:noFill/>
        </p:spPr>
        <p:txBody>
          <a:bodyPr wrap="square" rtlCol="0">
            <a:spAutoFit/>
          </a:bodyPr>
          <a:lstStyle/>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Title</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9ACE3A-CD2A-4699-895B-974FCF453F17}"/>
              </a:ext>
            </a:extLst>
          </p:cNvPr>
          <p:cNvSpPr txBox="1"/>
          <p:nvPr/>
        </p:nvSpPr>
        <p:spPr>
          <a:xfrm>
            <a:off x="132839" y="3593413"/>
            <a:ext cx="10351089" cy="461665"/>
          </a:xfrm>
          <a:prstGeom prst="rect">
            <a:avLst/>
          </a:prstGeom>
          <a:noFill/>
        </p:spPr>
        <p:txBody>
          <a:bodyPr wrap="square" rtlCol="0">
            <a:spAutoFit/>
          </a:bodyPr>
          <a:lstStyle/>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Team Members (SRN Name)</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A27F59-BC67-EFB7-3941-FABED49D3D8F}"/>
              </a:ext>
            </a:extLst>
          </p:cNvPr>
          <p:cNvSpPr txBox="1"/>
          <p:nvPr/>
        </p:nvSpPr>
        <p:spPr>
          <a:xfrm>
            <a:off x="299498" y="2067374"/>
            <a:ext cx="5184476" cy="461665"/>
          </a:xfrm>
          <a:prstGeom prst="rect">
            <a:avLst/>
          </a:prstGeom>
          <a:noFill/>
        </p:spPr>
        <p:txBody>
          <a:bodyPr wrap="square" rtlCol="0">
            <a:spAutoFit/>
          </a:bodyPr>
          <a:lstStyle/>
          <a:p>
            <a:r>
              <a:rPr lang="en-IN" sz="2400" b="1" dirty="0"/>
              <a:t>Game</a:t>
            </a:r>
            <a:r>
              <a:rPr lang="en-IN" b="1" dirty="0"/>
              <a:t> </a:t>
            </a:r>
            <a:r>
              <a:rPr lang="en-IN" sz="2400" b="1" dirty="0"/>
              <a:t>Hub</a:t>
            </a:r>
          </a:p>
        </p:txBody>
      </p:sp>
      <p:sp>
        <p:nvSpPr>
          <p:cNvPr id="7" name="TextBox 6">
            <a:extLst>
              <a:ext uri="{FF2B5EF4-FFF2-40B4-BE49-F238E27FC236}">
                <a16:creationId xmlns:a16="http://schemas.microsoft.com/office/drawing/2014/main" id="{A901698C-7B10-CAF0-2BE1-908A3271FF12}"/>
              </a:ext>
            </a:extLst>
          </p:cNvPr>
          <p:cNvSpPr txBox="1"/>
          <p:nvPr/>
        </p:nvSpPr>
        <p:spPr>
          <a:xfrm>
            <a:off x="279370" y="4055078"/>
            <a:ext cx="4827468" cy="1200329"/>
          </a:xfrm>
          <a:prstGeom prst="rect">
            <a:avLst/>
          </a:prstGeom>
          <a:noFill/>
        </p:spPr>
        <p:txBody>
          <a:bodyPr wrap="square" rtlCol="0">
            <a:spAutoFit/>
          </a:bodyPr>
          <a:lstStyle/>
          <a:p>
            <a:r>
              <a:rPr lang="en-IN" dirty="0"/>
              <a:t>Ketan Kancharla PES2UG22CS263</a:t>
            </a:r>
            <a:br>
              <a:rPr lang="en-IN" dirty="0"/>
            </a:br>
            <a:r>
              <a:rPr lang="en-IN" dirty="0"/>
              <a:t>Lalith V </a:t>
            </a:r>
            <a:r>
              <a:rPr lang="en-IN" dirty="0" err="1"/>
              <a:t>Selvakumar</a:t>
            </a:r>
            <a:r>
              <a:rPr lang="en-IN" dirty="0"/>
              <a:t> PES2UG22CS279</a:t>
            </a:r>
            <a:br>
              <a:rPr lang="en-IN" dirty="0"/>
            </a:br>
            <a:r>
              <a:rPr lang="en-IN" dirty="0"/>
              <a:t>Prajval </a:t>
            </a:r>
            <a:r>
              <a:rPr lang="en-IN" dirty="0" err="1"/>
              <a:t>Kurumeti</a:t>
            </a:r>
            <a:r>
              <a:rPr lang="en-IN" dirty="0"/>
              <a:t> PES2UG22CS274</a:t>
            </a:r>
            <a:br>
              <a:rPr lang="en-IN" dirty="0"/>
            </a:br>
            <a:r>
              <a:rPr lang="en-IN" dirty="0"/>
              <a:t>Manasa K PES2UG22CS297</a:t>
            </a:r>
          </a:p>
        </p:txBody>
      </p:sp>
    </p:spTree>
    <p:extLst>
      <p:ext uri="{BB962C8B-B14F-4D97-AF65-F5344CB8AC3E}">
        <p14:creationId xmlns:p14="http://schemas.microsoft.com/office/powerpoint/2010/main" val="1661544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BECEE4-9F81-451A-756F-FB402336D1FE}"/>
              </a:ext>
            </a:extLst>
          </p:cNvPr>
          <p:cNvPicPr>
            <a:picLocks noChangeAspect="1"/>
          </p:cNvPicPr>
          <p:nvPr/>
        </p:nvPicPr>
        <p:blipFill>
          <a:blip r:embed="rId2"/>
          <a:stretch>
            <a:fillRect/>
          </a:stretch>
        </p:blipFill>
        <p:spPr>
          <a:xfrm>
            <a:off x="1" y="1085222"/>
            <a:ext cx="6212792" cy="5772778"/>
          </a:xfrm>
          <a:prstGeom prst="rect">
            <a:avLst/>
          </a:prstGeom>
        </p:spPr>
      </p:pic>
      <p:pic>
        <p:nvPicPr>
          <p:cNvPr id="5" name="Picture 4">
            <a:extLst>
              <a:ext uri="{FF2B5EF4-FFF2-40B4-BE49-F238E27FC236}">
                <a16:creationId xmlns:a16="http://schemas.microsoft.com/office/drawing/2014/main" id="{79036F91-5133-5FCB-2647-4995C928274A}"/>
              </a:ext>
            </a:extLst>
          </p:cNvPr>
          <p:cNvPicPr>
            <a:picLocks noChangeAspect="1"/>
          </p:cNvPicPr>
          <p:nvPr/>
        </p:nvPicPr>
        <p:blipFill>
          <a:blip r:embed="rId3"/>
          <a:stretch>
            <a:fillRect/>
          </a:stretch>
        </p:blipFill>
        <p:spPr>
          <a:xfrm>
            <a:off x="6212793" y="1085222"/>
            <a:ext cx="5979207" cy="5772778"/>
          </a:xfrm>
          <a:prstGeom prst="rect">
            <a:avLst/>
          </a:prstGeom>
        </p:spPr>
      </p:pic>
    </p:spTree>
    <p:extLst>
      <p:ext uri="{BB962C8B-B14F-4D97-AF65-F5344CB8AC3E}">
        <p14:creationId xmlns:p14="http://schemas.microsoft.com/office/powerpoint/2010/main" val="1610580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E44996-8EB4-F407-AFEA-CCC71308E3F0}"/>
              </a:ext>
            </a:extLst>
          </p:cNvPr>
          <p:cNvPicPr>
            <a:picLocks noChangeAspect="1"/>
          </p:cNvPicPr>
          <p:nvPr/>
        </p:nvPicPr>
        <p:blipFill>
          <a:blip r:embed="rId2"/>
          <a:stretch>
            <a:fillRect/>
          </a:stretch>
        </p:blipFill>
        <p:spPr>
          <a:xfrm>
            <a:off x="-71084" y="1025494"/>
            <a:ext cx="6317930" cy="5850140"/>
          </a:xfrm>
          <a:prstGeom prst="rect">
            <a:avLst/>
          </a:prstGeom>
        </p:spPr>
      </p:pic>
      <p:pic>
        <p:nvPicPr>
          <p:cNvPr id="7" name="Picture 6">
            <a:extLst>
              <a:ext uri="{FF2B5EF4-FFF2-40B4-BE49-F238E27FC236}">
                <a16:creationId xmlns:a16="http://schemas.microsoft.com/office/drawing/2014/main" id="{813C34A9-76E0-FABD-FA63-C7E45FC6ED24}"/>
              </a:ext>
            </a:extLst>
          </p:cNvPr>
          <p:cNvPicPr>
            <a:picLocks noChangeAspect="1"/>
          </p:cNvPicPr>
          <p:nvPr/>
        </p:nvPicPr>
        <p:blipFill>
          <a:blip r:embed="rId3"/>
          <a:stretch>
            <a:fillRect/>
          </a:stretch>
        </p:blipFill>
        <p:spPr>
          <a:xfrm>
            <a:off x="5948915" y="1025494"/>
            <a:ext cx="6243085" cy="5832506"/>
          </a:xfrm>
          <a:prstGeom prst="rect">
            <a:avLst/>
          </a:prstGeom>
        </p:spPr>
      </p:pic>
    </p:spTree>
    <p:extLst>
      <p:ext uri="{BB962C8B-B14F-4D97-AF65-F5344CB8AC3E}">
        <p14:creationId xmlns:p14="http://schemas.microsoft.com/office/powerpoint/2010/main" val="363204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98EE0-D262-E789-1738-C660C1664EB3}"/>
              </a:ext>
            </a:extLst>
          </p:cNvPr>
          <p:cNvPicPr>
            <a:picLocks noChangeAspect="1"/>
          </p:cNvPicPr>
          <p:nvPr/>
        </p:nvPicPr>
        <p:blipFill>
          <a:blip r:embed="rId2"/>
          <a:stretch>
            <a:fillRect/>
          </a:stretch>
        </p:blipFill>
        <p:spPr>
          <a:xfrm>
            <a:off x="0" y="897308"/>
            <a:ext cx="7007551" cy="5960692"/>
          </a:xfrm>
          <a:prstGeom prst="rect">
            <a:avLst/>
          </a:prstGeom>
        </p:spPr>
      </p:pic>
      <p:pic>
        <p:nvPicPr>
          <p:cNvPr id="7" name="Picture 6">
            <a:extLst>
              <a:ext uri="{FF2B5EF4-FFF2-40B4-BE49-F238E27FC236}">
                <a16:creationId xmlns:a16="http://schemas.microsoft.com/office/drawing/2014/main" id="{B4F538A9-F2A7-F62C-B9D9-29600242973E}"/>
              </a:ext>
            </a:extLst>
          </p:cNvPr>
          <p:cNvPicPr>
            <a:picLocks noChangeAspect="1"/>
          </p:cNvPicPr>
          <p:nvPr/>
        </p:nvPicPr>
        <p:blipFill>
          <a:blip r:embed="rId3"/>
          <a:stretch>
            <a:fillRect/>
          </a:stretch>
        </p:blipFill>
        <p:spPr>
          <a:xfrm>
            <a:off x="6768270" y="1153682"/>
            <a:ext cx="5423730" cy="5704317"/>
          </a:xfrm>
          <a:prstGeom prst="rect">
            <a:avLst/>
          </a:prstGeom>
        </p:spPr>
      </p:pic>
    </p:spTree>
    <p:extLst>
      <p:ext uri="{BB962C8B-B14F-4D97-AF65-F5344CB8AC3E}">
        <p14:creationId xmlns:p14="http://schemas.microsoft.com/office/powerpoint/2010/main" val="697257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01EAEB-ADB4-ACA3-0854-3BFCB5ABDAED}"/>
              </a:ext>
            </a:extLst>
          </p:cNvPr>
          <p:cNvPicPr>
            <a:picLocks noChangeAspect="1"/>
          </p:cNvPicPr>
          <p:nvPr/>
        </p:nvPicPr>
        <p:blipFill>
          <a:blip r:embed="rId2"/>
          <a:stretch>
            <a:fillRect/>
          </a:stretch>
        </p:blipFill>
        <p:spPr>
          <a:xfrm>
            <a:off x="0" y="955759"/>
            <a:ext cx="6095999" cy="5917963"/>
          </a:xfrm>
          <a:prstGeom prst="rect">
            <a:avLst/>
          </a:prstGeom>
        </p:spPr>
      </p:pic>
      <p:pic>
        <p:nvPicPr>
          <p:cNvPr id="5" name="Picture 4">
            <a:extLst>
              <a:ext uri="{FF2B5EF4-FFF2-40B4-BE49-F238E27FC236}">
                <a16:creationId xmlns:a16="http://schemas.microsoft.com/office/drawing/2014/main" id="{B4AF6C7C-0DE2-A4C1-114D-F3C93DB5EA5C}"/>
              </a:ext>
            </a:extLst>
          </p:cNvPr>
          <p:cNvPicPr>
            <a:picLocks noChangeAspect="1"/>
          </p:cNvPicPr>
          <p:nvPr/>
        </p:nvPicPr>
        <p:blipFill>
          <a:blip r:embed="rId3"/>
          <a:stretch>
            <a:fillRect/>
          </a:stretch>
        </p:blipFill>
        <p:spPr>
          <a:xfrm>
            <a:off x="4708733" y="955759"/>
            <a:ext cx="7483267" cy="5917963"/>
          </a:xfrm>
          <a:prstGeom prst="rect">
            <a:avLst/>
          </a:prstGeom>
        </p:spPr>
      </p:pic>
    </p:spTree>
    <p:extLst>
      <p:ext uri="{BB962C8B-B14F-4D97-AF65-F5344CB8AC3E}">
        <p14:creationId xmlns:p14="http://schemas.microsoft.com/office/powerpoint/2010/main" val="611618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EF9584-BAEE-BDB4-45F4-BEB533E6F797}"/>
              </a:ext>
            </a:extLst>
          </p:cNvPr>
          <p:cNvPicPr>
            <a:picLocks noChangeAspect="1"/>
          </p:cNvPicPr>
          <p:nvPr/>
        </p:nvPicPr>
        <p:blipFill>
          <a:blip r:embed="rId2"/>
          <a:stretch>
            <a:fillRect/>
          </a:stretch>
        </p:blipFill>
        <p:spPr>
          <a:xfrm>
            <a:off x="1" y="1008404"/>
            <a:ext cx="6571715" cy="5849596"/>
          </a:xfrm>
          <a:prstGeom prst="rect">
            <a:avLst/>
          </a:prstGeom>
        </p:spPr>
      </p:pic>
      <p:pic>
        <p:nvPicPr>
          <p:cNvPr id="5" name="Picture 4">
            <a:extLst>
              <a:ext uri="{FF2B5EF4-FFF2-40B4-BE49-F238E27FC236}">
                <a16:creationId xmlns:a16="http://schemas.microsoft.com/office/drawing/2014/main" id="{70FF5B87-60B9-6D34-6634-BF44C48710AE}"/>
              </a:ext>
            </a:extLst>
          </p:cNvPr>
          <p:cNvPicPr>
            <a:picLocks noChangeAspect="1"/>
          </p:cNvPicPr>
          <p:nvPr/>
        </p:nvPicPr>
        <p:blipFill>
          <a:blip r:embed="rId3"/>
          <a:stretch>
            <a:fillRect/>
          </a:stretch>
        </p:blipFill>
        <p:spPr>
          <a:xfrm>
            <a:off x="6571716" y="1008404"/>
            <a:ext cx="5620284" cy="5849596"/>
          </a:xfrm>
          <a:prstGeom prst="rect">
            <a:avLst/>
          </a:prstGeom>
        </p:spPr>
      </p:pic>
    </p:spTree>
    <p:extLst>
      <p:ext uri="{BB962C8B-B14F-4D97-AF65-F5344CB8AC3E}">
        <p14:creationId xmlns:p14="http://schemas.microsoft.com/office/powerpoint/2010/main" val="1023543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91691B-8413-B497-3D11-C0A467C24E42}"/>
              </a:ext>
            </a:extLst>
          </p:cNvPr>
          <p:cNvPicPr>
            <a:picLocks noChangeAspect="1"/>
          </p:cNvPicPr>
          <p:nvPr/>
        </p:nvPicPr>
        <p:blipFill>
          <a:blip r:embed="rId2"/>
          <a:stretch>
            <a:fillRect/>
          </a:stretch>
        </p:blipFill>
        <p:spPr>
          <a:xfrm>
            <a:off x="-74373" y="940036"/>
            <a:ext cx="5999766" cy="5973951"/>
          </a:xfrm>
          <a:prstGeom prst="rect">
            <a:avLst/>
          </a:prstGeom>
        </p:spPr>
      </p:pic>
      <p:pic>
        <p:nvPicPr>
          <p:cNvPr id="5" name="Picture 4">
            <a:extLst>
              <a:ext uri="{FF2B5EF4-FFF2-40B4-BE49-F238E27FC236}">
                <a16:creationId xmlns:a16="http://schemas.microsoft.com/office/drawing/2014/main" id="{7507CE00-AE9B-9ABC-EE95-E4238CB68DCB}"/>
              </a:ext>
            </a:extLst>
          </p:cNvPr>
          <p:cNvPicPr>
            <a:picLocks noChangeAspect="1"/>
          </p:cNvPicPr>
          <p:nvPr/>
        </p:nvPicPr>
        <p:blipFill>
          <a:blip r:embed="rId3"/>
          <a:stretch>
            <a:fillRect/>
          </a:stretch>
        </p:blipFill>
        <p:spPr>
          <a:xfrm>
            <a:off x="5925392" y="940036"/>
            <a:ext cx="6266607" cy="5973951"/>
          </a:xfrm>
          <a:prstGeom prst="rect">
            <a:avLst/>
          </a:prstGeom>
        </p:spPr>
      </p:pic>
    </p:spTree>
    <p:extLst>
      <p:ext uri="{BB962C8B-B14F-4D97-AF65-F5344CB8AC3E}">
        <p14:creationId xmlns:p14="http://schemas.microsoft.com/office/powerpoint/2010/main" val="2327999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4602F5-AB7B-5DA0-6661-299D5CF67A69}"/>
              </a:ext>
            </a:extLst>
          </p:cNvPr>
          <p:cNvPicPr>
            <a:picLocks noChangeAspect="1"/>
          </p:cNvPicPr>
          <p:nvPr/>
        </p:nvPicPr>
        <p:blipFill>
          <a:blip r:embed="rId2"/>
          <a:stretch>
            <a:fillRect/>
          </a:stretch>
        </p:blipFill>
        <p:spPr>
          <a:xfrm>
            <a:off x="0" y="982766"/>
            <a:ext cx="7061200" cy="5875234"/>
          </a:xfrm>
          <a:prstGeom prst="rect">
            <a:avLst/>
          </a:prstGeom>
        </p:spPr>
      </p:pic>
      <p:pic>
        <p:nvPicPr>
          <p:cNvPr id="5" name="Picture 4">
            <a:extLst>
              <a:ext uri="{FF2B5EF4-FFF2-40B4-BE49-F238E27FC236}">
                <a16:creationId xmlns:a16="http://schemas.microsoft.com/office/drawing/2014/main" id="{4B78C308-369C-91E1-E49B-CC8BBAF96F95}"/>
              </a:ext>
            </a:extLst>
          </p:cNvPr>
          <p:cNvPicPr>
            <a:picLocks noChangeAspect="1"/>
          </p:cNvPicPr>
          <p:nvPr/>
        </p:nvPicPr>
        <p:blipFill>
          <a:blip r:embed="rId3"/>
          <a:stretch>
            <a:fillRect/>
          </a:stretch>
        </p:blipFill>
        <p:spPr>
          <a:xfrm>
            <a:off x="7061200" y="982766"/>
            <a:ext cx="5578219" cy="5875234"/>
          </a:xfrm>
          <a:prstGeom prst="rect">
            <a:avLst/>
          </a:prstGeom>
        </p:spPr>
      </p:pic>
    </p:spTree>
    <p:extLst>
      <p:ext uri="{BB962C8B-B14F-4D97-AF65-F5344CB8AC3E}">
        <p14:creationId xmlns:p14="http://schemas.microsoft.com/office/powerpoint/2010/main" val="4141435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308DA1-B622-9B46-6322-5E43C105E6FA}"/>
              </a:ext>
            </a:extLst>
          </p:cNvPr>
          <p:cNvPicPr>
            <a:picLocks noChangeAspect="1"/>
          </p:cNvPicPr>
          <p:nvPr/>
        </p:nvPicPr>
        <p:blipFill>
          <a:blip r:embed="rId2"/>
          <a:stretch>
            <a:fillRect/>
          </a:stretch>
        </p:blipFill>
        <p:spPr>
          <a:xfrm>
            <a:off x="0" y="992038"/>
            <a:ext cx="12192000" cy="5865962"/>
          </a:xfrm>
          <a:prstGeom prst="rect">
            <a:avLst/>
          </a:prstGeom>
        </p:spPr>
      </p:pic>
    </p:spTree>
    <p:extLst>
      <p:ext uri="{BB962C8B-B14F-4D97-AF65-F5344CB8AC3E}">
        <p14:creationId xmlns:p14="http://schemas.microsoft.com/office/powerpoint/2010/main" val="4257320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B4A704-95E8-BDDE-8B0F-97B7238CAE56}"/>
              </a:ext>
            </a:extLst>
          </p:cNvPr>
          <p:cNvPicPr>
            <a:picLocks noChangeAspect="1"/>
          </p:cNvPicPr>
          <p:nvPr/>
        </p:nvPicPr>
        <p:blipFill>
          <a:blip r:embed="rId2"/>
          <a:stretch>
            <a:fillRect/>
          </a:stretch>
        </p:blipFill>
        <p:spPr>
          <a:xfrm>
            <a:off x="-1" y="1078302"/>
            <a:ext cx="6340415" cy="5779697"/>
          </a:xfrm>
          <a:prstGeom prst="rect">
            <a:avLst/>
          </a:prstGeom>
        </p:spPr>
      </p:pic>
      <p:pic>
        <p:nvPicPr>
          <p:cNvPr id="5" name="Picture 4">
            <a:extLst>
              <a:ext uri="{FF2B5EF4-FFF2-40B4-BE49-F238E27FC236}">
                <a16:creationId xmlns:a16="http://schemas.microsoft.com/office/drawing/2014/main" id="{DC95C65D-5573-8890-DA77-BE9693F63DA1}"/>
              </a:ext>
            </a:extLst>
          </p:cNvPr>
          <p:cNvPicPr>
            <a:picLocks noChangeAspect="1"/>
          </p:cNvPicPr>
          <p:nvPr/>
        </p:nvPicPr>
        <p:blipFill>
          <a:blip r:embed="rId3"/>
          <a:stretch>
            <a:fillRect/>
          </a:stretch>
        </p:blipFill>
        <p:spPr>
          <a:xfrm>
            <a:off x="5382124" y="1078302"/>
            <a:ext cx="6809875" cy="5779698"/>
          </a:xfrm>
          <a:prstGeom prst="rect">
            <a:avLst/>
          </a:prstGeom>
        </p:spPr>
      </p:pic>
    </p:spTree>
    <p:extLst>
      <p:ext uri="{BB962C8B-B14F-4D97-AF65-F5344CB8AC3E}">
        <p14:creationId xmlns:p14="http://schemas.microsoft.com/office/powerpoint/2010/main" val="291163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28AC22-C05D-AA86-DF02-920EED363116}"/>
              </a:ext>
            </a:extLst>
          </p:cNvPr>
          <p:cNvPicPr>
            <a:picLocks noChangeAspect="1"/>
          </p:cNvPicPr>
          <p:nvPr/>
        </p:nvPicPr>
        <p:blipFill>
          <a:blip r:embed="rId2"/>
          <a:stretch>
            <a:fillRect/>
          </a:stretch>
        </p:blipFill>
        <p:spPr>
          <a:xfrm>
            <a:off x="0" y="983410"/>
            <a:ext cx="6866626" cy="5874589"/>
          </a:xfrm>
          <a:prstGeom prst="rect">
            <a:avLst/>
          </a:prstGeom>
        </p:spPr>
      </p:pic>
      <p:pic>
        <p:nvPicPr>
          <p:cNvPr id="5" name="Picture 4">
            <a:extLst>
              <a:ext uri="{FF2B5EF4-FFF2-40B4-BE49-F238E27FC236}">
                <a16:creationId xmlns:a16="http://schemas.microsoft.com/office/drawing/2014/main" id="{5F7E3FC4-9E56-80B6-B9B2-AEFBFE6B5F19}"/>
              </a:ext>
            </a:extLst>
          </p:cNvPr>
          <p:cNvPicPr>
            <a:picLocks noChangeAspect="1"/>
          </p:cNvPicPr>
          <p:nvPr/>
        </p:nvPicPr>
        <p:blipFill>
          <a:blip r:embed="rId3"/>
          <a:stretch>
            <a:fillRect/>
          </a:stretch>
        </p:blipFill>
        <p:spPr>
          <a:xfrm>
            <a:off x="6096000" y="983410"/>
            <a:ext cx="6096000" cy="5874590"/>
          </a:xfrm>
          <a:prstGeom prst="rect">
            <a:avLst/>
          </a:prstGeom>
        </p:spPr>
      </p:pic>
    </p:spTree>
    <p:extLst>
      <p:ext uri="{BB962C8B-B14F-4D97-AF65-F5344CB8AC3E}">
        <p14:creationId xmlns:p14="http://schemas.microsoft.com/office/powerpoint/2010/main" val="40112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C12F73-56EF-C66F-796D-2BE63B80C62B}"/>
              </a:ext>
            </a:extLst>
          </p:cNvPr>
          <p:cNvSpPr/>
          <p:nvPr/>
        </p:nvSpPr>
        <p:spPr>
          <a:xfrm>
            <a:off x="276686" y="-8475"/>
            <a:ext cx="259814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Synopsis</a:t>
            </a:r>
          </a:p>
        </p:txBody>
      </p:sp>
      <p:sp>
        <p:nvSpPr>
          <p:cNvPr id="4" name="TextBox 3">
            <a:extLst>
              <a:ext uri="{FF2B5EF4-FFF2-40B4-BE49-F238E27FC236}">
                <a16:creationId xmlns:a16="http://schemas.microsoft.com/office/drawing/2014/main" id="{93A5313C-86A0-5C81-B2AA-40CCB6491FFA}"/>
              </a:ext>
            </a:extLst>
          </p:cNvPr>
          <p:cNvSpPr txBox="1"/>
          <p:nvPr/>
        </p:nvSpPr>
        <p:spPr>
          <a:xfrm>
            <a:off x="276686" y="1139141"/>
            <a:ext cx="11826174" cy="5601533"/>
          </a:xfrm>
          <a:prstGeom prst="rect">
            <a:avLst/>
          </a:prstGeom>
          <a:noFill/>
        </p:spPr>
        <p:txBody>
          <a:bodyPr wrap="square" rtlCol="0">
            <a:spAutoFit/>
          </a:bodyPr>
          <a:lstStyle/>
          <a:p>
            <a:r>
              <a:rPr lang="en-IN" sz="2800" b="1" dirty="0"/>
              <a:t>About:-</a:t>
            </a:r>
            <a:r>
              <a:rPr lang="en-IN" sz="1600" b="1" dirty="0"/>
              <a:t> </a:t>
            </a:r>
            <a:r>
              <a:rPr lang="en-IN" dirty="0"/>
              <a:t>This Project is on  a Game Hub which will include 4 objectively and functionally different games which are fun to play either with others or alone.  In this project we have included a Casino game , Connect-4 , Tic-Tac-Toe and the Snake game where you can select which game you want to play and when you are done with the game you can switch to a different game. </a:t>
            </a:r>
            <a:br>
              <a:rPr lang="en-IN" dirty="0"/>
            </a:br>
            <a:br>
              <a:rPr lang="en-IN" dirty="0"/>
            </a:br>
            <a:r>
              <a:rPr lang="en-IN" sz="2400" b="1" dirty="0"/>
              <a:t>Explanation on the selection of a game:-</a:t>
            </a:r>
            <a:br>
              <a:rPr lang="en-IN" sz="2400" b="1" dirty="0"/>
            </a:br>
            <a:r>
              <a:rPr lang="en-IN" dirty="0"/>
              <a:t>In the code we used a switch case function where it allows you to select between 1-4 for a game from the list. </a:t>
            </a:r>
          </a:p>
          <a:p>
            <a:r>
              <a:rPr lang="en-US" dirty="0"/>
              <a:t>The switch statement is used to perform different actions based on the value of choice. Here's what each case does:</a:t>
            </a:r>
          </a:p>
          <a:p>
            <a:r>
              <a:rPr lang="en-US" dirty="0"/>
              <a:t>case 1: Calls a function casino() which presumably represents a casino game.</a:t>
            </a:r>
          </a:p>
          <a:p>
            <a:r>
              <a:rPr lang="en-US" dirty="0"/>
              <a:t>case 2: Calls a function connect4() for playing Connect Four.</a:t>
            </a:r>
          </a:p>
          <a:p>
            <a:r>
              <a:rPr lang="en-US" dirty="0"/>
              <a:t>case 3: Calls a function snake() for playing the Snake game.</a:t>
            </a:r>
          </a:p>
          <a:p>
            <a:r>
              <a:rPr lang="en-US" dirty="0"/>
              <a:t>case 4: Calls a function </a:t>
            </a:r>
            <a:r>
              <a:rPr lang="en-US" dirty="0" err="1"/>
              <a:t>tic_tac_toe</a:t>
            </a:r>
            <a:r>
              <a:rPr lang="en-US" dirty="0"/>
              <a:t>() for playing Tic-Tac-Toe.</a:t>
            </a:r>
          </a:p>
          <a:p>
            <a:r>
              <a:rPr lang="en-US" dirty="0"/>
              <a:t>case 5: Displays a message and returns 0, which effectively quits the program.</a:t>
            </a:r>
            <a:br>
              <a:rPr lang="en-US" dirty="0"/>
            </a:br>
            <a:r>
              <a:rPr lang="en-US" dirty="0"/>
              <a:t>If the user enters a number other than 1, 2, 3, 4, or 5, the default case is executed. It prints a message, "Please enter a valid choice."</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56200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Contribution of each Team Member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19ACE3A-CD2A-4699-895B-974FCF453F17}"/>
              </a:ext>
            </a:extLst>
          </p:cNvPr>
          <p:cNvSpPr txBox="1"/>
          <p:nvPr/>
        </p:nvSpPr>
        <p:spPr>
          <a:xfrm>
            <a:off x="308430" y="1681787"/>
            <a:ext cx="10351089" cy="461665"/>
          </a:xfrm>
          <a:prstGeom prst="rect">
            <a:avLst/>
          </a:prstGeom>
          <a:noFill/>
        </p:spPr>
        <p:txBody>
          <a:bodyPr wrap="square" rtlCol="0">
            <a:spAutoFit/>
          </a:bodyPr>
          <a:lstStyle/>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This should be last slide mentioning contribution of each member</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8C63D2E-A44E-5A56-1438-7D3B35F7A79F}"/>
              </a:ext>
            </a:extLst>
          </p:cNvPr>
          <p:cNvSpPr txBox="1"/>
          <p:nvPr/>
        </p:nvSpPr>
        <p:spPr>
          <a:xfrm>
            <a:off x="308430" y="2225615"/>
            <a:ext cx="11457999" cy="1569660"/>
          </a:xfrm>
          <a:prstGeom prst="rect">
            <a:avLst/>
          </a:prstGeom>
          <a:noFill/>
        </p:spPr>
        <p:txBody>
          <a:bodyPr wrap="square" rtlCol="0">
            <a:spAutoFit/>
          </a:bodyPr>
          <a:lstStyle/>
          <a:p>
            <a:r>
              <a:rPr lang="en-IN" sz="2400" b="1" dirty="0"/>
              <a:t>Prajval:-  Casino game, Switch case and ppt</a:t>
            </a:r>
          </a:p>
          <a:p>
            <a:r>
              <a:rPr lang="en-IN" sz="2400" b="1" dirty="0"/>
              <a:t>Ketan:-  Connect4 game , ppt</a:t>
            </a:r>
          </a:p>
          <a:p>
            <a:r>
              <a:rPr lang="en-IN" sz="2400" b="1" dirty="0"/>
              <a:t>Lalith:-  tic-tac-toe</a:t>
            </a:r>
          </a:p>
          <a:p>
            <a:r>
              <a:rPr lang="en-IN" sz="2400" b="1" dirty="0"/>
              <a:t>Manasa:-  Snake Game</a:t>
            </a:r>
          </a:p>
        </p:txBody>
      </p:sp>
    </p:spTree>
    <p:extLst>
      <p:ext uri="{BB962C8B-B14F-4D97-AF65-F5344CB8AC3E}">
        <p14:creationId xmlns:p14="http://schemas.microsoft.com/office/powerpoint/2010/main" val="1548554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99D799-D64E-48A9-262C-9936DE27A89A}"/>
              </a:ext>
            </a:extLst>
          </p:cNvPr>
          <p:cNvSpPr txBox="1"/>
          <p:nvPr/>
        </p:nvSpPr>
        <p:spPr>
          <a:xfrm>
            <a:off x="0" y="966158"/>
            <a:ext cx="12128740" cy="5724644"/>
          </a:xfrm>
          <a:prstGeom prst="rect">
            <a:avLst/>
          </a:prstGeom>
          <a:noFill/>
        </p:spPr>
        <p:txBody>
          <a:bodyPr wrap="square" rtlCol="0">
            <a:spAutoFit/>
          </a:bodyPr>
          <a:lstStyle/>
          <a:p>
            <a:r>
              <a:rPr lang="en-IN" sz="2400" b="1" dirty="0"/>
              <a:t>Explanation of Casino Game:-</a:t>
            </a:r>
            <a:br>
              <a:rPr lang="en-IN" sz="2400" b="1" dirty="0"/>
            </a:br>
            <a:r>
              <a:rPr lang="en-US" dirty="0"/>
              <a:t>This is a simple text-based casino game implemented in C. The game is called MADZCASINO and offers features such as depositing funds, checking balance, placing bets, viewing a history of operations, and quitting the game with end results. The player interacts with the game through a menu system, and the results are tracked, including the total amount won, lost, and win percentage. </a:t>
            </a:r>
          </a:p>
          <a:p>
            <a:r>
              <a:rPr lang="en-US" dirty="0"/>
              <a:t>Code uses :  </a:t>
            </a:r>
          </a:p>
          <a:p>
            <a:r>
              <a:rPr lang="en-US" dirty="0"/>
              <a:t>- Structures to organize player information </a:t>
            </a:r>
          </a:p>
          <a:p>
            <a:r>
              <a:rPr lang="en-US" dirty="0"/>
              <a:t>- Basic random module : used for generating random numbers </a:t>
            </a:r>
          </a:p>
          <a:p>
            <a:r>
              <a:rPr lang="en-US" dirty="0"/>
              <a:t>- This project includes small animation features using Windows API's sleep function.</a:t>
            </a:r>
          </a:p>
          <a:p>
            <a:r>
              <a:rPr lang="en-US" dirty="0"/>
              <a:t>Functioning :</a:t>
            </a:r>
          </a:p>
          <a:p>
            <a:r>
              <a:rPr lang="en-US" dirty="0"/>
              <a:t>1. Initialization: - The program initializes a casino player by setting default values for various attributes such as the player's name, balance, and history.</a:t>
            </a:r>
          </a:p>
          <a:p>
            <a:r>
              <a:rPr lang="en-US" dirty="0"/>
              <a:t>2. User Interaction Loop: - The program enters a loop where it repeatedly prompts the player to choose from various options, including depositing money, checking balance, placing bets, viewing history, or quitting the game.</a:t>
            </a:r>
          </a:p>
          <a:p>
            <a:r>
              <a:rPr lang="en-US" dirty="0"/>
              <a:t>3. Deposit:- If the player chooses to deposit money, they are prompted to enter an amount, and the program updates the player's balance accordingly. The deposit operation is recorded in the player's history.</a:t>
            </a:r>
          </a:p>
          <a:p>
            <a:r>
              <a:rPr lang="en-US" dirty="0"/>
              <a:t>4. Check Balance:- The player can check their current balance at any time during the game.</a:t>
            </a:r>
          </a:p>
          <a:p>
            <a:r>
              <a:rPr lang="en-US" dirty="0"/>
              <a:t>5. Place a Bet:- The player can place a bet by entering an amount and making a guess between 0 and 21. The outcome of the bet is determined randomly, and the player's balance is adjusted accordingly. The bet operation and result are recorded in the player's history.</a:t>
            </a:r>
          </a:p>
        </p:txBody>
      </p:sp>
    </p:spTree>
    <p:extLst>
      <p:ext uri="{BB962C8B-B14F-4D97-AF65-F5344CB8AC3E}">
        <p14:creationId xmlns:p14="http://schemas.microsoft.com/office/powerpoint/2010/main" val="255736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99D799-D64E-48A9-262C-9936DE27A89A}"/>
              </a:ext>
            </a:extLst>
          </p:cNvPr>
          <p:cNvSpPr txBox="1"/>
          <p:nvPr/>
        </p:nvSpPr>
        <p:spPr>
          <a:xfrm>
            <a:off x="0" y="966158"/>
            <a:ext cx="12128740" cy="2862322"/>
          </a:xfrm>
          <a:prstGeom prst="rect">
            <a:avLst/>
          </a:prstGeom>
          <a:noFill/>
        </p:spPr>
        <p:txBody>
          <a:bodyPr wrap="square" rtlCol="0">
            <a:spAutoFit/>
          </a:bodyPr>
          <a:lstStyle/>
          <a:p>
            <a:r>
              <a:rPr lang="en-US" dirty="0"/>
              <a:t>6. View History:- The player can view a history of their operations, including details such as the type of operation (e.g., deposit, bet) and the result (e.g., win, loss).</a:t>
            </a:r>
          </a:p>
          <a:p>
            <a:r>
              <a:rPr lang="en-US" dirty="0"/>
              <a:t>7. Quitting the Game:- If the player chooses to quit, the program displays final results, including the total balance (whether the player won or lost), the number of wins and losses, and the luck percentage (percentage of wins out of total games played). The program then exits.</a:t>
            </a:r>
          </a:p>
          <a:p>
            <a:r>
              <a:rPr lang="en-US" dirty="0"/>
              <a:t>10.Random Number Generation:- The code uses the `rand()` function to generate random numbers for simulating the outcome of bets.</a:t>
            </a:r>
          </a:p>
          <a:p>
            <a:r>
              <a:rPr lang="en-US" dirty="0"/>
              <a:t>11. Dynamic Memory Allocation:- Dynamic memory allocation is used to create history nodes and duplicate strings for storing operation details.</a:t>
            </a:r>
          </a:p>
          <a:p>
            <a:endParaRPr lang="en-US" dirty="0"/>
          </a:p>
        </p:txBody>
      </p:sp>
    </p:spTree>
    <p:extLst>
      <p:ext uri="{BB962C8B-B14F-4D97-AF65-F5344CB8AC3E}">
        <p14:creationId xmlns:p14="http://schemas.microsoft.com/office/powerpoint/2010/main" val="381029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99D799-D64E-48A9-262C-9936DE27A89A}"/>
              </a:ext>
            </a:extLst>
          </p:cNvPr>
          <p:cNvSpPr txBox="1"/>
          <p:nvPr/>
        </p:nvSpPr>
        <p:spPr>
          <a:xfrm>
            <a:off x="63260" y="879894"/>
            <a:ext cx="12128740" cy="6001643"/>
          </a:xfrm>
          <a:prstGeom prst="rect">
            <a:avLst/>
          </a:prstGeom>
          <a:noFill/>
        </p:spPr>
        <p:txBody>
          <a:bodyPr wrap="square" rtlCol="0">
            <a:spAutoFit/>
          </a:bodyPr>
          <a:lstStyle/>
          <a:p>
            <a:r>
              <a:rPr lang="en-US" sz="2400" b="1" dirty="0"/>
              <a:t>Explanation of Snake Game:-</a:t>
            </a:r>
          </a:p>
          <a:p>
            <a:r>
              <a:rPr lang="en-US" dirty="0"/>
              <a:t>The code includes various libraries for handling input, time, and console functions. It defines constants for arrow key codes, as well as global variables, structures, and function </a:t>
            </a:r>
            <a:r>
              <a:rPr lang="en-US" dirty="0" err="1"/>
              <a:t>prototypes.The</a:t>
            </a:r>
            <a:r>
              <a:rPr lang="en-US" dirty="0"/>
              <a:t> main function initializes the game and sets up the initial state. It creates the snake, the game board border, and initializes the food. The game loop is handled by the Move function, which continuously updates the snake's position based on user </a:t>
            </a:r>
            <a:r>
              <a:rPr lang="en-US" dirty="0" err="1"/>
              <a:t>input.The</a:t>
            </a:r>
            <a:r>
              <a:rPr lang="en-US" dirty="0"/>
              <a:t> snake can move in four directions: UP, DOWN, LEFT, and RIGHT. It grows in length when it consumes food. The game ends if the snake collides with the border or itself. The player has three lives, and the final score is recorded with the player's name, date, and time in a file called "</a:t>
            </a:r>
            <a:r>
              <a:rPr lang="en-US" dirty="0" err="1"/>
              <a:t>record.txt."There</a:t>
            </a:r>
            <a:r>
              <a:rPr lang="en-US" dirty="0"/>
              <a:t> are various utility functions for handling console output, delay, checking collisions, and updating the score. The game also provides instructions for the </a:t>
            </a:r>
            <a:r>
              <a:rPr lang="en-US" dirty="0" err="1"/>
              <a:t>player.In</a:t>
            </a:r>
            <a:r>
              <a:rPr lang="en-US" dirty="0"/>
              <a:t> summary, it's a simple console-based Snake game with basic features and scoring system</a:t>
            </a:r>
          </a:p>
          <a:p>
            <a:endParaRPr lang="en-US" dirty="0"/>
          </a:p>
          <a:p>
            <a:r>
              <a:rPr lang="en-US" dirty="0" err="1"/>
              <a:t>Arrays:bend</a:t>
            </a:r>
            <a:r>
              <a:rPr lang="en-US" dirty="0"/>
              <a:t> array: This array of coordinate structures is used to store the coordinates of bends in the snake. As the snake changes direction, bends occur, and their positions need to be remembered to properly draw the </a:t>
            </a:r>
            <a:r>
              <a:rPr lang="en-US" dirty="0" err="1"/>
              <a:t>snake.body</a:t>
            </a:r>
            <a:r>
              <a:rPr lang="en-US" dirty="0"/>
              <a:t> array: Similar to the bend array, the body array is an array of coordinate structures used to store the positions of the snake's body segments. This array is crucial for maintaining the snake's length and checking for </a:t>
            </a:r>
            <a:r>
              <a:rPr lang="en-US" dirty="0" err="1"/>
              <a:t>collisions.food</a:t>
            </a:r>
            <a:r>
              <a:rPr lang="en-US" dirty="0"/>
              <a:t> array: The food array is used to store the coordinates of the food. This information is essential for checking whether the snake has consumed the food, and if so, generating new coordinates for the next food </a:t>
            </a:r>
            <a:r>
              <a:rPr lang="en-US" dirty="0" err="1"/>
              <a:t>item.Structures:coordinate</a:t>
            </a:r>
            <a:r>
              <a:rPr lang="en-US" dirty="0"/>
              <a:t> structure: This structure is used to represent a 2D coordinate on the game board. It includes attributes for the x and y positions, as well as the direction the snake is moving. Instances of this structure are used for the snake's head, bends, body, and </a:t>
            </a:r>
            <a:r>
              <a:rPr lang="en-US" dirty="0" err="1"/>
              <a:t>food.head</a:t>
            </a:r>
            <a:r>
              <a:rPr lang="en-US" dirty="0"/>
              <a:t> structure: The head structure represents the current position and direction of the snake's head. It is of type coordinate and is used to keep track of the snake's movement</a:t>
            </a:r>
          </a:p>
          <a:p>
            <a:endParaRPr lang="en-US" dirty="0"/>
          </a:p>
          <a:p>
            <a:endParaRPr lang="en-US" dirty="0"/>
          </a:p>
        </p:txBody>
      </p:sp>
    </p:spTree>
    <p:extLst>
      <p:ext uri="{BB962C8B-B14F-4D97-AF65-F5344CB8AC3E}">
        <p14:creationId xmlns:p14="http://schemas.microsoft.com/office/powerpoint/2010/main" val="369811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99D799-D64E-48A9-262C-9936DE27A89A}"/>
              </a:ext>
            </a:extLst>
          </p:cNvPr>
          <p:cNvSpPr txBox="1"/>
          <p:nvPr/>
        </p:nvSpPr>
        <p:spPr>
          <a:xfrm>
            <a:off x="63260" y="879894"/>
            <a:ext cx="12128740" cy="2308324"/>
          </a:xfrm>
          <a:prstGeom prst="rect">
            <a:avLst/>
          </a:prstGeom>
          <a:noFill/>
        </p:spPr>
        <p:txBody>
          <a:bodyPr wrap="square" rtlCol="0">
            <a:spAutoFit/>
          </a:bodyPr>
          <a:lstStyle/>
          <a:p>
            <a:r>
              <a:rPr lang="en-US" dirty="0"/>
              <a:t>When the snake's head reaches the current food position (</a:t>
            </a:r>
            <a:r>
              <a:rPr lang="en-US" dirty="0" err="1"/>
              <a:t>head.x</a:t>
            </a:r>
            <a:r>
              <a:rPr lang="en-US" dirty="0"/>
              <a:t> == </a:t>
            </a:r>
            <a:r>
              <a:rPr lang="en-US" dirty="0" err="1"/>
              <a:t>food.x</a:t>
            </a:r>
            <a:r>
              <a:rPr lang="en-US" dirty="0"/>
              <a:t> &amp;&amp; </a:t>
            </a:r>
            <a:r>
              <a:rPr lang="en-US" dirty="0" err="1"/>
              <a:t>head.y</a:t>
            </a:r>
            <a:r>
              <a:rPr lang="en-US" dirty="0"/>
              <a:t> == </a:t>
            </a:r>
            <a:r>
              <a:rPr lang="en-US" dirty="0" err="1"/>
              <a:t>food.y</a:t>
            </a:r>
            <a:r>
              <a:rPr lang="en-US" dirty="0"/>
              <a:t>), a new food item is generated, and the snake's length is </a:t>
            </a:r>
            <a:r>
              <a:rPr lang="en-US" dirty="0" err="1"/>
              <a:t>increased.The</a:t>
            </a:r>
            <a:r>
              <a:rPr lang="en-US" dirty="0"/>
              <a:t> </a:t>
            </a:r>
            <a:r>
              <a:rPr lang="en-US" dirty="0" err="1"/>
              <a:t>srand</a:t>
            </a:r>
            <a:r>
              <a:rPr lang="en-US" dirty="0"/>
              <a:t>(a) function initializes the random number generator with the current time to ensure a different sequence of random numbers each time the program </a:t>
            </a:r>
            <a:r>
              <a:rPr lang="en-US" dirty="0" err="1"/>
              <a:t>runs.The</a:t>
            </a:r>
            <a:r>
              <a:rPr lang="en-US" dirty="0"/>
              <a:t> rand() % 70 generates a random number between 0 and 69, and similar logic is applied for the y </a:t>
            </a:r>
            <a:r>
              <a:rPr lang="en-US" dirty="0" err="1"/>
              <a:t>coordinate.If</a:t>
            </a:r>
            <a:r>
              <a:rPr lang="en-US" dirty="0"/>
              <a:t> the generated x coordinate is less than or equal to 10, it is adjusted to ensure that the food does not appear too close to the left border. The same adjustment is applied to the y </a:t>
            </a:r>
            <a:r>
              <a:rPr lang="en-US" dirty="0" err="1"/>
              <a:t>coordinate.If</a:t>
            </a:r>
            <a:r>
              <a:rPr lang="en-US" dirty="0"/>
              <a:t> the food's x coordinate is 0, it means that the food needs to be initialized for the first time, so random coordinates are generated as described above.</a:t>
            </a:r>
          </a:p>
          <a:p>
            <a:endParaRPr lang="en-US" dirty="0"/>
          </a:p>
        </p:txBody>
      </p:sp>
    </p:spTree>
    <p:extLst>
      <p:ext uri="{BB962C8B-B14F-4D97-AF65-F5344CB8AC3E}">
        <p14:creationId xmlns:p14="http://schemas.microsoft.com/office/powerpoint/2010/main" val="72436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99D799-D64E-48A9-262C-9936DE27A89A}"/>
              </a:ext>
            </a:extLst>
          </p:cNvPr>
          <p:cNvSpPr txBox="1"/>
          <p:nvPr/>
        </p:nvSpPr>
        <p:spPr>
          <a:xfrm>
            <a:off x="63260" y="879894"/>
            <a:ext cx="12128740" cy="5816977"/>
          </a:xfrm>
          <a:prstGeom prst="rect">
            <a:avLst/>
          </a:prstGeom>
          <a:noFill/>
        </p:spPr>
        <p:txBody>
          <a:bodyPr wrap="square" rtlCol="0">
            <a:spAutoFit/>
          </a:bodyPr>
          <a:lstStyle/>
          <a:p>
            <a:r>
              <a:rPr lang="en-US" sz="2400" b="1" dirty="0"/>
              <a:t>Explanation of Connect-4 :-</a:t>
            </a:r>
            <a:br>
              <a:rPr lang="en-US" sz="2400" b="1" dirty="0"/>
            </a:br>
            <a:r>
              <a:rPr lang="en-US" dirty="0"/>
              <a:t>The code maintains the core functionality of a Connect 4 game, allowing two players to take turns making moves, checking for wins, and ensuring that invalid moves are not allowed. The implementation uses linked lists within each column to handle the placement of pieces. The `</a:t>
            </a:r>
            <a:r>
              <a:rPr lang="en-US" dirty="0" err="1"/>
              <a:t>checkWin</a:t>
            </a:r>
            <a:r>
              <a:rPr lang="en-US" dirty="0"/>
              <a:t>` function is a placeholder and should be implemented to detect winning conditions based on the rules of Connect 4.</a:t>
            </a:r>
          </a:p>
          <a:p>
            <a:endParaRPr lang="en-US" sz="2400" b="1" dirty="0"/>
          </a:p>
          <a:p>
            <a:r>
              <a:rPr lang="en-US" dirty="0"/>
              <a:t>1. Data Structures:</a:t>
            </a:r>
          </a:p>
          <a:p>
            <a:r>
              <a:rPr lang="en-US" dirty="0"/>
              <a:t>  </a:t>
            </a:r>
            <a:r>
              <a:rPr lang="en-US" dirty="0" err="1"/>
              <a:t>Gamecell</a:t>
            </a:r>
            <a:r>
              <a:rPr lang="en-US" dirty="0"/>
              <a:t>: Represents an individual cell on the game board. Each `</a:t>
            </a:r>
            <a:r>
              <a:rPr lang="en-US" dirty="0" err="1"/>
              <a:t>GameCell</a:t>
            </a:r>
            <a:r>
              <a:rPr lang="en-US" dirty="0"/>
              <a:t>` has a `value` to store the player's symbol ('X', 'O', or ' ') and a `next` pointer to link to the next cell in the same column.</a:t>
            </a:r>
          </a:p>
          <a:p>
            <a:r>
              <a:rPr lang="en-US" dirty="0" err="1"/>
              <a:t>GameColumn</a:t>
            </a:r>
            <a:r>
              <a:rPr lang="en-US" dirty="0"/>
              <a:t>: Represents a column on the game board, consisting of `</a:t>
            </a:r>
            <a:r>
              <a:rPr lang="en-US" dirty="0" err="1"/>
              <a:t>GameCell</a:t>
            </a:r>
            <a:r>
              <a:rPr lang="en-US" dirty="0"/>
              <a:t>` linked lists. It includes `head` and `tail` pointers to the first and last cells in the column, respectively.</a:t>
            </a:r>
          </a:p>
          <a:p>
            <a:r>
              <a:rPr lang="en-US" dirty="0"/>
              <a:t>Connect4game: Represents the game itself and contains an array of `</a:t>
            </a:r>
            <a:r>
              <a:rPr lang="en-US" dirty="0" err="1"/>
              <a:t>GameColumn</a:t>
            </a:r>
            <a:r>
              <a:rPr lang="en-US" dirty="0"/>
              <a:t>` structures to create the game board.</a:t>
            </a:r>
          </a:p>
          <a:p>
            <a:r>
              <a:rPr lang="en-US" dirty="0"/>
              <a:t>2. Initialization:</a:t>
            </a:r>
          </a:p>
          <a:p>
            <a:r>
              <a:rPr lang="en-US" dirty="0" err="1"/>
              <a:t>initializeGame</a:t>
            </a:r>
            <a:r>
              <a:rPr lang="en-US" dirty="0"/>
              <a:t>(): Initializes the Connect 4 game board. It allocates memory for the `Connect4Game` structure and initializes each column's `head` and `tail` pointers to `NULL`.</a:t>
            </a:r>
          </a:p>
          <a:p>
            <a:r>
              <a:rPr lang="en-US" dirty="0"/>
              <a:t>3. Printing the Game Board:</a:t>
            </a:r>
          </a:p>
          <a:p>
            <a:r>
              <a:rPr lang="en-US" dirty="0" err="1"/>
              <a:t>printBoard</a:t>
            </a:r>
            <a:r>
              <a:rPr lang="en-US" dirty="0"/>
              <a:t>(Connect4Game* game): Prints the current state of the game board. It iterates through each row and column, printing the value of each cell. After each cell is printed, the `head` pointer for that column is moved to the next cell to ensure correct output formatting.</a:t>
            </a:r>
          </a:p>
          <a:p>
            <a:endParaRPr lang="en-US" dirty="0"/>
          </a:p>
        </p:txBody>
      </p:sp>
    </p:spTree>
    <p:extLst>
      <p:ext uri="{BB962C8B-B14F-4D97-AF65-F5344CB8AC3E}">
        <p14:creationId xmlns:p14="http://schemas.microsoft.com/office/powerpoint/2010/main" val="372545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99D799-D64E-48A9-262C-9936DE27A89A}"/>
              </a:ext>
            </a:extLst>
          </p:cNvPr>
          <p:cNvSpPr txBox="1"/>
          <p:nvPr/>
        </p:nvSpPr>
        <p:spPr>
          <a:xfrm>
            <a:off x="63260" y="879894"/>
            <a:ext cx="12128740" cy="5078313"/>
          </a:xfrm>
          <a:prstGeom prst="rect">
            <a:avLst/>
          </a:prstGeom>
          <a:noFill/>
        </p:spPr>
        <p:txBody>
          <a:bodyPr wrap="square" rtlCol="0">
            <a:spAutoFit/>
          </a:bodyPr>
          <a:lstStyle/>
          <a:p>
            <a:r>
              <a:rPr lang="en-US" dirty="0"/>
              <a:t>4. Valid Move Check:</a:t>
            </a:r>
          </a:p>
          <a:p>
            <a:r>
              <a:rPr lang="en-US" dirty="0" err="1"/>
              <a:t>isValidMove</a:t>
            </a:r>
            <a:r>
              <a:rPr lang="en-US" dirty="0"/>
              <a:t>(Connect4Game* game, int col): Checks if a player's move (column selection) is valid. It verifies that the selected column is within bounds (1-7) and that the column is not already full. It ensures the player cannot make a move in a full column.</a:t>
            </a:r>
          </a:p>
          <a:p>
            <a:r>
              <a:rPr lang="en-US" dirty="0"/>
              <a:t>5. Making a Move:</a:t>
            </a:r>
          </a:p>
          <a:p>
            <a:r>
              <a:rPr lang="en-US" dirty="0"/>
              <a:t> </a:t>
            </a:r>
            <a:r>
              <a:rPr lang="en-US" dirty="0" err="1"/>
              <a:t>makeMove</a:t>
            </a:r>
            <a:r>
              <a:rPr lang="en-US" dirty="0"/>
              <a:t>(Connect4Game* game, int col, char player): Adds a player's move to the game board. It allocates a new `</a:t>
            </a:r>
            <a:r>
              <a:rPr lang="en-US" dirty="0" err="1"/>
              <a:t>GameCell</a:t>
            </a:r>
            <a:r>
              <a:rPr lang="en-US" dirty="0"/>
              <a:t>`, sets its `value` to the current player's symbol, and adds it to the end of the column's linked list. If the column is empty, it updates both the `head` and `tail` pointers.</a:t>
            </a:r>
          </a:p>
          <a:p>
            <a:r>
              <a:rPr lang="en-US" dirty="0"/>
              <a:t>6. Checking for a Win:</a:t>
            </a:r>
          </a:p>
          <a:p>
            <a:r>
              <a:rPr lang="en-US" dirty="0" err="1"/>
              <a:t>checkWin</a:t>
            </a:r>
            <a:r>
              <a:rPr lang="en-US" dirty="0"/>
              <a:t>(Connect4Game* game, char player): Placeholder function for checking if the game has been won by the current player. This function can be implemented to check for winning conditions as needed.</a:t>
            </a:r>
          </a:p>
          <a:p>
            <a:r>
              <a:rPr lang="en-US" dirty="0"/>
              <a:t>7. Main Game Loop:</a:t>
            </a:r>
          </a:p>
          <a:p>
            <a:r>
              <a:rPr lang="en-US" dirty="0"/>
              <a:t>   - The game loop allows players to take turns.</a:t>
            </a:r>
          </a:p>
          <a:p>
            <a:r>
              <a:rPr lang="en-US" dirty="0"/>
              <a:t>   - It prints the board, prompts the current player for a move, validates the move, makes the move, and checks for a win or draw.</a:t>
            </a:r>
          </a:p>
          <a:p>
            <a:r>
              <a:rPr lang="en-US" dirty="0"/>
              <a:t>   - If a win or draw condition is met, the game loop exits, and the game ends.</a:t>
            </a:r>
          </a:p>
          <a:p>
            <a:r>
              <a:rPr lang="en-US" dirty="0"/>
              <a:t>8. Memory Deallocation:</a:t>
            </a:r>
          </a:p>
          <a:p>
            <a:r>
              <a:rPr lang="en-US" dirty="0"/>
              <a:t>   - After the game is over, the code frees the allocated memory for the cells in each column's linked list and for        </a:t>
            </a:r>
          </a:p>
          <a:p>
            <a:r>
              <a:rPr lang="en-US" dirty="0"/>
              <a:t>   the`Connect4Game` structure itself.</a:t>
            </a:r>
          </a:p>
          <a:p>
            <a:endParaRPr lang="en-US" dirty="0"/>
          </a:p>
        </p:txBody>
      </p:sp>
    </p:spTree>
    <p:extLst>
      <p:ext uri="{BB962C8B-B14F-4D97-AF65-F5344CB8AC3E}">
        <p14:creationId xmlns:p14="http://schemas.microsoft.com/office/powerpoint/2010/main" val="178985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7682</TotalTime>
  <Words>2382</Words>
  <Application>Microsoft Office PowerPoint</Application>
  <PresentationFormat>Widescreen</PresentationFormat>
  <Paragraphs>99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Ketan K</cp:lastModifiedBy>
  <cp:revision>131</cp:revision>
  <dcterms:created xsi:type="dcterms:W3CDTF">2020-06-03T14:19:11Z</dcterms:created>
  <dcterms:modified xsi:type="dcterms:W3CDTF">2023-11-10T04:14:34Z</dcterms:modified>
</cp:coreProperties>
</file>