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p>
            <a:endParaRPr lang="en-US" sz="1800" b="0" strike="noStrike" spc="-1">
              <a:solidFill>
                <a:srgbClr val="000000"/>
              </a:solidFill>
              <a:latin typeface="Calibri" panose="020F0502020204030204"/>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0" name="Picture 7" descr="A picture containing shape&#10;&#10;Description automatically generated"/>
          <p:cNvPicPr/>
          <p:nvPr/>
        </p:nvPicPr>
        <p:blipFill>
          <a:blip r:embed="rId13"/>
          <a:stretch>
            <a:fillRect/>
          </a:stretch>
        </p:blipFill>
        <p:spPr>
          <a:xfrm>
            <a:off x="1440" y="0"/>
            <a:ext cx="12188520" cy="6857640"/>
          </a:xfrm>
          <a:prstGeom prst="rect">
            <a:avLst/>
          </a:prstGeom>
          <a:ln w="0">
            <a:noFill/>
          </a:ln>
        </p:spPr>
      </p:pic>
      <p:sp>
        <p:nvSpPr>
          <p:cNvPr id="2"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lang="en-US" sz="6000" b="0" strike="noStrike" spc="-1">
                <a:solidFill>
                  <a:srgbClr val="000000"/>
                </a:solidFill>
                <a:latin typeface="Calibri Light" panose="020F0302020204030204"/>
              </a:rPr>
              <a:t>Click to edit Master title </a:t>
            </a:r>
            <a:r>
              <a:rPr lang="en-US" sz="6000" b="0" strike="noStrike" spc="-1">
                <a:solidFill>
                  <a:srgbClr val="000000"/>
                </a:solidFill>
                <a:latin typeface="Calibri Light" panose="020F0302020204030204"/>
              </a:rPr>
              <a:t>style</a:t>
            </a:r>
            <a:endParaRPr lang="en-US" sz="6000" b="0" strike="noStrike" spc="-1">
              <a:solidFill>
                <a:srgbClr val="000000"/>
              </a:solidFill>
              <a:latin typeface="Calibri" panose="020F0502020204030204"/>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hyperlink" Target="http://www.google.co.in/imgres?imgurl=http://www.servitokss.com/wp-content/uploads/2009/07/man_question_mark.jpg&amp;imgrefurl=http://www.servitokss.com/question-marks/&amp;usg=__OYXhgEceQbIE0NhqDgtdAxnhbus=&amp;h=359&amp;w=286&amp;sz=11&amp;hl=en&amp;start=4&amp;zoom=1&amp;tbnid=RtcmX_DtJpu3_M:&amp;tbnh=121&amp;tbnw=96&amp;prev=/images%3Fq%3DQUESTION%2BMARK%26um%3D1%26hl%3Den%26tbs%3Disch:1&amp;um=1&amp;itbs=1"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3Fq%3DCOMMANDS%2BOF%2BUNIX%2Bimagesize:50x50%26um%3D1%26hl%3Den%26as_st%3Dy%26tbs%3Disch:1&amp;um=1&amp;itbs=1"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3Fq%3DCOMMANDS%2BOF%2BUNIX%2Bimagesize:50x50%26um%3D1%26hl%3Den%26as_st%3Dy%26tbs%3Disch:1&amp;um=1&amp;itbs=1"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1864800" y="900000"/>
            <a:ext cx="7404480" cy="923040"/>
          </a:xfrm>
          <a:prstGeom prst="rect">
            <a:avLst/>
          </a:prstGeom>
          <a:noFill/>
          <a:ln w="0">
            <a:noFill/>
          </a:ln>
        </p:spPr>
        <p:txBody>
          <a:bodyPr anchor="b">
            <a:noAutofit/>
          </a:bodyPr>
          <a:p>
            <a:pPr>
              <a:lnSpc>
                <a:spcPct val="90000"/>
              </a:lnSpc>
              <a:buNone/>
            </a:pPr>
            <a:r>
              <a:rPr lang="en-IN" sz="5400" b="1" strike="noStrike" spc="-1">
                <a:solidFill>
                  <a:srgbClr val="ED7D31"/>
                </a:solidFill>
                <a:latin typeface="Calibri Light" panose="020F0302020204030204"/>
              </a:rPr>
              <a:t>Introduction to Unix OS</a:t>
            </a:r>
            <a:endParaRPr lang="en-US" sz="5400" b="0" strike="noStrike" spc="-1">
              <a:solidFill>
                <a:srgbClr val="000000"/>
              </a:solidFill>
              <a:latin typeface="Calibri" panose="020F0502020204030204"/>
            </a:endParaRPr>
          </a:p>
        </p:txBody>
      </p:sp>
      <p:sp>
        <p:nvSpPr>
          <p:cNvPr id="40" name="PlaceHolder 2"/>
          <p:cNvSpPr>
            <a:spLocks noGrp="1"/>
          </p:cNvSpPr>
          <p:nvPr>
            <p:ph type="subTitle"/>
          </p:nvPr>
        </p:nvSpPr>
        <p:spPr>
          <a:xfrm>
            <a:off x="1339200" y="2061720"/>
            <a:ext cx="10242720" cy="4314960"/>
          </a:xfrm>
          <a:prstGeom prst="rect">
            <a:avLst/>
          </a:prstGeom>
          <a:noFill/>
          <a:ln w="0">
            <a:noFill/>
          </a:ln>
        </p:spPr>
        <p:txBody>
          <a:bodyPr anchor="t">
            <a:normAutofit fontScale="96000"/>
          </a:bodyPr>
          <a:p>
            <a:pPr>
              <a:lnSpc>
                <a:spcPct val="90000"/>
              </a:lnSpc>
              <a:spcBef>
                <a:spcPts val="1000"/>
              </a:spcBef>
              <a:buNone/>
              <a:tabLst>
                <a:tab pos="0" algn="l"/>
              </a:tabLst>
            </a:pPr>
            <a:r>
              <a:rPr lang="en-US" sz="2000" b="1" strike="noStrike" spc="-1">
                <a:solidFill>
                  <a:srgbClr val="000000"/>
                </a:solidFill>
                <a:latin typeface="Times New Roman" panose="02020603050405020304" charset="0"/>
                <a:cs typeface="Times New Roman" panose="02020603050405020304" charset="0"/>
              </a:rPr>
              <a:t>History of UNIX Operating System:</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tabLst>
                <a:tab pos="0" algn="l"/>
              </a:tabLst>
            </a:pPr>
            <a:r>
              <a:rPr lang="en-US" sz="2000" b="0" strike="noStrike" spc="-1">
                <a:solidFill>
                  <a:srgbClr val="000000"/>
                </a:solidFill>
                <a:latin typeface="Times New Roman" panose="02020603050405020304" charset="0"/>
                <a:cs typeface="Times New Roman" panose="02020603050405020304" charset="0"/>
              </a:rPr>
              <a:t>In the 1970s, Brian Kernigham did the project called Unix as the play on Multiplexed Information and Computer Service which is abbreviated as Multics.</a:t>
            </a: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tabLst>
                <a:tab pos="0" algn="l"/>
              </a:tabLst>
            </a:pPr>
            <a:r>
              <a:rPr lang="en-US" sz="2000" b="0" strike="noStrike" spc="-1">
                <a:solidFill>
                  <a:srgbClr val="000000"/>
                </a:solidFill>
                <a:latin typeface="Times New Roman" panose="02020603050405020304" charset="0"/>
                <a:cs typeface="Times New Roman" panose="02020603050405020304" charset="0"/>
              </a:rPr>
              <a:t>Unix finally supplied multiple users and it was renamed as the UNIX. In the year of 1980s, the group of AT&amp;T licensed the UNIX system III, and launched the initial version in the year of 1982, for the purpose of commercial avail.</a:t>
            </a:r>
            <a:endParaRPr lang="en-IN" sz="20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tabLst>
                <a:tab pos="0" algn="l"/>
              </a:tabLst>
            </a:pPr>
            <a:r>
              <a:rPr lang="en-US" sz="2000" b="0" strike="noStrike" spc="-1">
                <a:solidFill>
                  <a:srgbClr val="000000"/>
                </a:solidFill>
                <a:latin typeface="Times New Roman" panose="02020603050405020304" charset="0"/>
                <a:cs typeface="Times New Roman" panose="02020603050405020304" charset="0"/>
              </a:rPr>
              <a:t>In 2000, the SCO sold the total UNIX business including assets to the Caldera systems that later transformed its name to the SCO Group.</a:t>
            </a:r>
            <a:endParaRPr lang="en-IN" sz="20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endParaRPr lang="en-IN" sz="23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endParaRPr lang="en-IN" sz="24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IN" sz="2400" b="0" strike="noStrike" spc="-1">
                <a:solidFill>
                  <a:srgbClr val="000000"/>
                </a:solidFill>
                <a:latin typeface="Times New Roman" panose="02020603050405020304" charset="0"/>
                <a:cs typeface="Times New Roman" panose="02020603050405020304" charset="0"/>
              </a:rPr>
              <a:t>	</a:t>
            </a:r>
            <a:endParaRPr lang="en-IN" sz="2400" b="0" strike="noStrike" spc="-1">
              <a:latin typeface="Times New Roman" panose="02020603050405020304" charset="0"/>
              <a:cs typeface="Times New Roman" panose="02020603050405020304" charset="0"/>
            </a:endParaRPr>
          </a:p>
        </p:txBody>
      </p:sp>
      <p:sp>
        <p:nvSpPr>
          <p:cNvPr id="41" name="Rectangle 11"/>
          <p:cNvSpPr/>
          <p:nvPr/>
        </p:nvSpPr>
        <p:spPr>
          <a:xfrm>
            <a:off x="9188280" y="6543360"/>
            <a:ext cx="2806200" cy="249480"/>
          </a:xfrm>
          <a:prstGeom prst="rect">
            <a:avLst/>
          </a:prstGeom>
          <a:noFill/>
          <a:ln w="0">
            <a:solidFill>
              <a:srgbClr val="FFFFFF">
                <a:lumMod val="75000"/>
              </a:srgbClr>
            </a:solidFill>
          </a:ln>
          <a:effectLst>
            <a:outerShdw blurRad="152280" dist="317520" dir="5400000" sx="90000" sy="-19000" rotWithShape="0">
              <a:srgbClr val="000000">
                <a:alpha val="15000"/>
              </a:srgbClr>
            </a:outerShdw>
          </a:effectLst>
        </p:spPr>
        <p:style>
          <a:lnRef idx="0">
            <a:srgbClr val="FFFFFF"/>
          </a:lnRef>
          <a:fillRef idx="0">
            <a:srgbClr val="FFFFFF"/>
          </a:fillRef>
          <a:effectRef idx="0">
            <a:srgbClr val="FFFFFF"/>
          </a:effectRef>
          <a:fontRef idx="minor"/>
        </p:style>
        <p:txBody>
          <a:bodyPr lIns="90000" tIns="45000" rIns="90000" bIns="45000" anchor="t">
            <a:spAutoFit/>
          </a:bodyPr>
          <a:p>
            <a:pPr marL="87630" indent="-87630" algn="ctr">
              <a:lnSpc>
                <a:spcPct val="100000"/>
              </a:lnSpc>
              <a:buNone/>
              <a:tabLst>
                <a:tab pos="0" algn="l"/>
              </a:tabLst>
            </a:pPr>
            <a:r>
              <a:rPr lang="en-US" sz="1050" b="1" strike="noStrike" spc="299">
                <a:solidFill>
                  <a:srgbClr val="808080"/>
                </a:solidFill>
                <a:latin typeface="Roboto"/>
                <a:ea typeface="Roboto"/>
              </a:rPr>
              <a:t>Java Full Stack Program</a:t>
            </a:r>
            <a:endParaRPr lang="en-IN" sz="1050" b="0" strike="noStrike" spc="-1">
              <a:latin typeface="Arial" panose="020B0604020202020204"/>
            </a:endParaRPr>
          </a:p>
        </p:txBody>
      </p:sp>
      <p:pic>
        <p:nvPicPr>
          <p:cNvPr id="42" name="Picture 1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41920" y="188280"/>
            <a:ext cx="8731440" cy="914040"/>
          </a:xfrm>
          <a:prstGeom prst="rect">
            <a:avLst/>
          </a:prstGeom>
          <a:noFill/>
          <a:ln w="0">
            <a:noFill/>
          </a:ln>
        </p:spPr>
        <p:txBody>
          <a:bodyPr anchor="b">
            <a:normAutofit/>
          </a:bodyPr>
          <a:p>
            <a:pPr algn="ctr">
              <a:lnSpc>
                <a:spcPct val="90000"/>
              </a:lnSpc>
              <a:buNone/>
            </a:pPr>
            <a:r>
              <a:rPr lang="en-IN" sz="4000" b="1" strike="noStrike" spc="-1">
                <a:solidFill>
                  <a:srgbClr val="000000"/>
                </a:solidFill>
                <a:latin typeface="Calibri Light" panose="020F0302020204030204"/>
              </a:rPr>
              <a:t>3.2 Relative Pathnames</a:t>
            </a:r>
            <a:endParaRPr lang="en-US" sz="4000" b="0" strike="noStrike" spc="-1">
              <a:solidFill>
                <a:srgbClr val="000000"/>
              </a:solidFill>
              <a:latin typeface="Calibri" panose="020F0502020204030204"/>
            </a:endParaRPr>
          </a:p>
        </p:txBody>
      </p:sp>
      <p:sp>
        <p:nvSpPr>
          <p:cNvPr id="74" name="PlaceHolder 2"/>
          <p:cNvSpPr>
            <a:spLocks noGrp="1"/>
          </p:cNvSpPr>
          <p:nvPr>
            <p:ph type="subTitle"/>
          </p:nvPr>
        </p:nvSpPr>
        <p:spPr>
          <a:xfrm>
            <a:off x="1523880" y="1523880"/>
            <a:ext cx="9143640" cy="3325680"/>
          </a:xfrm>
          <a:prstGeom prst="rect">
            <a:avLst/>
          </a:prstGeom>
          <a:noFill/>
          <a:ln w="0">
            <a:noFill/>
          </a:ln>
        </p:spPr>
        <p:txBody>
          <a:bodyPr anchor="t">
            <a:noAutofit/>
          </a:bodyPr>
          <a:p>
            <a:pPr marL="342900" indent="-342900" algn="just">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charset="0"/>
                <a:cs typeface="Times New Roman" panose="02020603050405020304" charset="0"/>
              </a:rPr>
              <a:t>A relative pathname, on the other hand, specifies the location of a file or directory relative to the current working directory. </a:t>
            </a:r>
            <a:endParaRPr lang="en-IN" sz="2400" b="0" strike="noStrike" spc="-1">
              <a:latin typeface="Times New Roman" panose="02020603050405020304" charset="0"/>
              <a:cs typeface="Times New Roman" panose="02020603050405020304" charset="0"/>
            </a:endParaRPr>
          </a:p>
          <a:p>
            <a:pPr marL="342900" indent="-342900" algn="just">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charset="0"/>
                <a:cs typeface="Times New Roman" panose="02020603050405020304" charset="0"/>
              </a:rPr>
              <a:t>The current working directory is the directory that the user is currently in and is indicated by the shell prompt. </a:t>
            </a:r>
            <a:endParaRPr lang="en-IN" sz="2400" b="0" strike="noStrike" spc="-1">
              <a:latin typeface="Times New Roman" panose="02020603050405020304" charset="0"/>
              <a:cs typeface="Times New Roman" panose="02020603050405020304" charset="0"/>
            </a:endParaRPr>
          </a:p>
          <a:p>
            <a:pPr marL="342900" indent="-342900" algn="just">
              <a:lnSpc>
                <a:spcPct val="90000"/>
              </a:lnSpc>
              <a:spcBef>
                <a:spcPts val="1000"/>
              </a:spcBef>
              <a:buClr>
                <a:srgbClr val="000000"/>
              </a:buClr>
              <a:buFont typeface="Arial" panose="020B0604020202020204"/>
              <a:buChar char="•"/>
            </a:pPr>
            <a:r>
              <a:rPr lang="en-US" sz="2400" b="0" strike="noStrike" spc="-1">
                <a:solidFill>
                  <a:srgbClr val="000000"/>
                </a:solidFill>
                <a:latin typeface="Times New Roman" panose="02020603050405020304" charset="0"/>
                <a:cs typeface="Times New Roman" panose="02020603050405020304" charset="0"/>
              </a:rPr>
              <a:t>Relative pathnames do not start with the "/" symbol. For example, if the current working directory is /usr/bin, the relative pathname "ls" specifies the location of the ls command in the same directory.</a:t>
            </a:r>
            <a:endParaRPr lang="en-IN" sz="2400" b="0" strike="noStrike" spc="-1">
              <a:latin typeface="Times New Roman" panose="02020603050405020304" charset="0"/>
              <a:cs typeface="Times New Roman" panose="02020603050405020304" charset="0"/>
            </a:endParaRPr>
          </a:p>
        </p:txBody>
      </p:sp>
      <p:pic>
        <p:nvPicPr>
          <p:cNvPr id="75"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48200" y="197280"/>
            <a:ext cx="9251280" cy="833400"/>
          </a:xfrm>
          <a:prstGeom prst="rect">
            <a:avLst/>
          </a:prstGeom>
          <a:noFill/>
          <a:ln w="0">
            <a:noFill/>
          </a:ln>
        </p:spPr>
        <p:txBody>
          <a:bodyPr anchor="b">
            <a:normAutofit fontScale="89000"/>
          </a:bodyPr>
          <a:p>
            <a:pPr algn="ctr">
              <a:lnSpc>
                <a:spcPct val="90000"/>
              </a:lnSpc>
              <a:buNone/>
            </a:pPr>
            <a:r>
              <a:rPr lang="en-US" sz="6000" b="1" strike="noStrike" spc="-1">
                <a:solidFill>
                  <a:srgbClr val="ED7D31"/>
                </a:solidFill>
                <a:latin typeface="Calibri Light" panose="020F0302020204030204"/>
              </a:rPr>
              <a:t>Memory Management</a:t>
            </a:r>
            <a:endParaRPr lang="en-US" sz="6000" b="0" strike="noStrike" spc="-1">
              <a:solidFill>
                <a:srgbClr val="000000"/>
              </a:solidFill>
              <a:latin typeface="Calibri" panose="020F0502020204030204"/>
            </a:endParaRPr>
          </a:p>
        </p:txBody>
      </p:sp>
      <p:sp>
        <p:nvSpPr>
          <p:cNvPr id="77" name="PlaceHolder 2"/>
          <p:cNvSpPr>
            <a:spLocks noGrp="1"/>
          </p:cNvSpPr>
          <p:nvPr>
            <p:ph type="subTitle"/>
          </p:nvPr>
        </p:nvSpPr>
        <p:spPr>
          <a:xfrm>
            <a:off x="1523880" y="1236960"/>
            <a:ext cx="9143640" cy="4903200"/>
          </a:xfrm>
          <a:prstGeom prst="rect">
            <a:avLst/>
          </a:prstGeom>
          <a:noFill/>
          <a:ln w="0">
            <a:noFill/>
          </a:ln>
        </p:spPr>
        <p:txBody>
          <a:bodyPr anchor="t">
            <a:normAutofit fontScale="91000"/>
          </a:bodyPr>
          <a:p>
            <a:pPr>
              <a:lnSpc>
                <a:spcPct val="90000"/>
              </a:lnSpc>
              <a:spcBef>
                <a:spcPts val="1000"/>
              </a:spcBef>
              <a:buNone/>
              <a:tabLst>
                <a:tab pos="0" algn="l"/>
              </a:tabLst>
            </a:pPr>
            <a:endParaRPr lang="en-IN" sz="3200" b="0" strike="noStrike" spc="-1">
              <a:latin typeface="Arial" panose="020B0604020202020204"/>
            </a:endParaRPr>
          </a:p>
          <a:p>
            <a:pPr>
              <a:lnSpc>
                <a:spcPct val="90000"/>
              </a:lnSpc>
              <a:spcBef>
                <a:spcPts val="1000"/>
              </a:spcBef>
              <a:buNone/>
              <a:tabLst>
                <a:tab pos="0" algn="l"/>
              </a:tabLst>
            </a:pPr>
            <a:r>
              <a:rPr lang="en-US" sz="3200" b="1" strike="noStrike" spc="-1">
                <a:solidFill>
                  <a:srgbClr val="000000"/>
                </a:solidFill>
                <a:latin typeface="Calibri" panose="020F0502020204030204"/>
              </a:rPr>
              <a:t>Memory</a:t>
            </a:r>
            <a:endParaRPr lang="en-IN" sz="32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Primary memory is a precious resource that frequently cannot contain all active processes in the system</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The memory management system decides which processes should reside (at least partially) in main memory</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It monitors the amount of available primary memory and may periodically write processes to a secondary device called the swap device to provide more space in primary memory</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At a later time, the kernel reads the data from swap device back to main memory</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78"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1523880" y="1228320"/>
            <a:ext cx="9143640" cy="3558600"/>
          </a:xfrm>
          <a:prstGeom prst="rect">
            <a:avLst/>
          </a:prstGeom>
          <a:noFill/>
          <a:ln w="0">
            <a:noFill/>
          </a:ln>
        </p:spPr>
        <p:txBody>
          <a:bodyPr anchor="t">
            <a:normAutofit fontScale="99000"/>
          </a:bodyPr>
          <a:p>
            <a:pPr>
              <a:lnSpc>
                <a:spcPct val="90000"/>
              </a:lnSpc>
              <a:spcBef>
                <a:spcPts val="1000"/>
              </a:spcBef>
              <a:buNone/>
              <a:tabLst>
                <a:tab pos="0" algn="l"/>
              </a:tabLst>
            </a:pPr>
            <a:r>
              <a:rPr lang="en-US" sz="3200" b="1" strike="noStrike" spc="-1">
                <a:solidFill>
                  <a:srgbClr val="000000"/>
                </a:solidFill>
                <a:latin typeface="Calibri" panose="020F0502020204030204"/>
              </a:rPr>
              <a:t>UNIX Memory Management Policies</a:t>
            </a:r>
            <a:endParaRPr lang="en-IN" sz="32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marL="342900" indent="-342900">
              <a:lnSpc>
                <a:spcPct val="90000"/>
              </a:lnSpc>
              <a:spcBef>
                <a:spcPts val="1000"/>
              </a:spcBef>
              <a:buClr>
                <a:srgbClr val="000000"/>
              </a:buClr>
              <a:buFont typeface="Wingdings" panose="05000000000000000000" pitchFamily="2" charset="2"/>
              <a:buChar char=""/>
              <a:tabLst>
                <a:tab pos="0" algn="l"/>
              </a:tabLst>
            </a:pPr>
            <a:r>
              <a:rPr lang="en-US" sz="2400" b="0" strike="noStrike" spc="-1">
                <a:solidFill>
                  <a:srgbClr val="000000"/>
                </a:solidFill>
                <a:latin typeface="Calibri" panose="020F0502020204030204"/>
              </a:rPr>
              <a:t>Swapping</a:t>
            </a:r>
            <a:endParaRPr lang="en-IN" sz="2400" b="0" strike="noStrike" spc="-1">
              <a:latin typeface="Arial" panose="020B0604020202020204"/>
            </a:endParaRPr>
          </a:p>
          <a:p>
            <a:pPr marL="800100" lvl="1" indent="-3429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Easy to implement</a:t>
            </a:r>
            <a:endParaRPr lang="en-IN" sz="2400" b="0" strike="noStrike" spc="-1">
              <a:latin typeface="Arial" panose="020B0604020202020204"/>
            </a:endParaRPr>
          </a:p>
          <a:p>
            <a:pPr marL="800100" lvl="1" indent="-3429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Less system overhead</a:t>
            </a:r>
            <a:endParaRPr lang="en-IN" sz="2400" b="0" strike="noStrike" spc="-1">
              <a:latin typeface="Arial" panose="020B0604020202020204"/>
            </a:endParaRPr>
          </a:p>
          <a:p>
            <a:pPr marL="457200">
              <a:lnSpc>
                <a:spcPct val="90000"/>
              </a:lnSpc>
              <a:spcBef>
                <a:spcPts val="500"/>
              </a:spcBef>
              <a:buNone/>
              <a:tabLst>
                <a:tab pos="0" algn="l"/>
              </a:tabLst>
            </a:pPr>
            <a:endParaRPr lang="en-IN" sz="2400" b="0" strike="noStrike" spc="-1">
              <a:latin typeface="Arial" panose="020B0604020202020204"/>
            </a:endParaRPr>
          </a:p>
          <a:p>
            <a:pPr marL="342900" indent="-342900">
              <a:lnSpc>
                <a:spcPct val="90000"/>
              </a:lnSpc>
              <a:spcBef>
                <a:spcPts val="1000"/>
              </a:spcBef>
              <a:buClr>
                <a:srgbClr val="000000"/>
              </a:buClr>
              <a:buFont typeface="Wingdings" panose="05000000000000000000" pitchFamily="2" charset="2"/>
              <a:buChar char=""/>
              <a:tabLst>
                <a:tab pos="0" algn="l"/>
              </a:tabLst>
            </a:pPr>
            <a:r>
              <a:rPr lang="en-US" sz="2400" b="0" strike="noStrike" spc="-1">
                <a:solidFill>
                  <a:srgbClr val="000000"/>
                </a:solidFill>
                <a:latin typeface="Calibri" panose="020F0502020204030204"/>
              </a:rPr>
              <a:t>Demand Paging</a:t>
            </a:r>
            <a:endParaRPr lang="en-IN" sz="2400" b="0" strike="noStrike" spc="-1">
              <a:latin typeface="Arial" panose="020B0604020202020204"/>
            </a:endParaRPr>
          </a:p>
          <a:p>
            <a:pPr marL="800100" lvl="1" indent="-342900">
              <a:lnSpc>
                <a:spcPct val="90000"/>
              </a:lnSpc>
              <a:spcBef>
                <a:spcPts val="5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Greater flexibility</a:t>
            </a:r>
            <a:endParaRPr lang="en-IN" sz="24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p:txBody>
      </p:sp>
      <p:pic>
        <p:nvPicPr>
          <p:cNvPr id="80"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subTitle"/>
          </p:nvPr>
        </p:nvSpPr>
        <p:spPr>
          <a:xfrm>
            <a:off x="905400" y="977040"/>
            <a:ext cx="10129680" cy="4831560"/>
          </a:xfrm>
          <a:prstGeom prst="rect">
            <a:avLst/>
          </a:prstGeom>
          <a:noFill/>
          <a:ln w="0">
            <a:noFill/>
          </a:ln>
        </p:spPr>
        <p:txBody>
          <a:bodyPr anchor="t">
            <a:normAutofit fontScale="92000"/>
          </a:bodyPr>
          <a:p>
            <a:pPr>
              <a:lnSpc>
                <a:spcPct val="90000"/>
              </a:lnSpc>
              <a:spcBef>
                <a:spcPts val="1000"/>
              </a:spcBef>
              <a:buNone/>
              <a:tabLst>
                <a:tab pos="0" algn="l"/>
              </a:tabLst>
            </a:pPr>
            <a:r>
              <a:rPr lang="en-US" sz="3200" b="1" strike="noStrike" spc="-1">
                <a:solidFill>
                  <a:srgbClr val="000000"/>
                </a:solidFill>
                <a:latin typeface="Calibri" panose="020F0502020204030204"/>
              </a:rPr>
              <a:t>Swapping</a:t>
            </a:r>
            <a:endParaRPr lang="en-IN" sz="32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The swap device is a block device in a configurable section of a disk Kernel</a:t>
            </a:r>
            <a:endParaRPr lang="en-IN" sz="2400" b="0" strike="noStrike" spc="-1">
              <a:latin typeface="Arial" panose="020B0604020202020204"/>
            </a:endParaRPr>
          </a:p>
          <a:p>
            <a:pPr>
              <a:lnSpc>
                <a:spcPct val="80000"/>
              </a:lnSpc>
              <a:spcBef>
                <a:spcPts val="1000"/>
              </a:spcBef>
              <a:buNone/>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allocates contiguous space on the swap device without fragmentation</a:t>
            </a:r>
            <a:endParaRPr lang="en-IN" sz="2400" b="0" strike="noStrike" spc="-1">
              <a:latin typeface="Arial" panose="020B0604020202020204"/>
            </a:endParaRPr>
          </a:p>
          <a:p>
            <a:pPr>
              <a:lnSpc>
                <a:spcPct val="80000"/>
              </a:lnSpc>
              <a:spcBef>
                <a:spcPts val="1000"/>
              </a:spcBef>
              <a:buNone/>
              <a:tabLst>
                <a:tab pos="0" algn="l"/>
              </a:tabLst>
            </a:pPr>
            <a:r>
              <a:rPr lang="en-US" sz="2400" b="0" strike="noStrike" spc="-1">
                <a:solidFill>
                  <a:srgbClr val="000000"/>
                </a:solidFill>
                <a:latin typeface="Calibri" panose="020F0502020204030204"/>
              </a:rPr>
              <a:t>         </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It maintains free space of the swap device in an in-core table, called </a:t>
            </a:r>
            <a:r>
              <a:rPr lang="en-US" sz="2400" b="0" strike="noStrike" spc="-1">
                <a:solidFill>
                  <a:srgbClr val="FF3300"/>
                </a:solidFill>
                <a:latin typeface="Calibri" panose="020F0502020204030204"/>
              </a:rPr>
              <a:t>map</a:t>
            </a:r>
            <a:endParaRPr lang="en-IN" sz="2400" b="0" strike="noStrike" spc="-1">
              <a:latin typeface="Arial" panose="020B0604020202020204"/>
            </a:endParaRPr>
          </a:p>
          <a:p>
            <a:pPr>
              <a:lnSpc>
                <a:spcPct val="80000"/>
              </a:lnSpc>
              <a:spcBef>
                <a:spcPts val="1000"/>
              </a:spcBef>
              <a:buNone/>
              <a:tabLst>
                <a:tab pos="0" algn="l"/>
              </a:tabLst>
            </a:pP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The kernel treats each unit of the swap map as group of disk blocks</a:t>
            </a:r>
            <a:endParaRPr lang="en-IN" sz="2400" b="0" strike="noStrike" spc="-1">
              <a:latin typeface="Arial" panose="020B0604020202020204"/>
            </a:endParaRPr>
          </a:p>
          <a:p>
            <a:pPr>
              <a:lnSpc>
                <a:spcPct val="80000"/>
              </a:lnSpc>
              <a:spcBef>
                <a:spcPts val="1000"/>
              </a:spcBef>
              <a:buNone/>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As kernel allocates and frees resources, it updates the map accordingly</a:t>
            </a:r>
            <a:endParaRPr lang="en-IN" sz="24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82"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1308960" y="1049040"/>
            <a:ext cx="9358920" cy="4885560"/>
          </a:xfrm>
          <a:prstGeom prst="rect">
            <a:avLst/>
          </a:prstGeom>
          <a:noFill/>
          <a:ln w="0">
            <a:noFill/>
          </a:ln>
        </p:spPr>
        <p:txBody>
          <a:bodyPr anchor="t">
            <a:normAutofit fontScale="92000"/>
          </a:bodyPr>
          <a:p>
            <a:pPr>
              <a:lnSpc>
                <a:spcPct val="90000"/>
              </a:lnSpc>
              <a:spcBef>
                <a:spcPts val="1000"/>
              </a:spcBef>
              <a:buNone/>
              <a:tabLst>
                <a:tab pos="0" algn="l"/>
              </a:tabLst>
            </a:pPr>
            <a:r>
              <a:rPr lang="en-US" sz="3200" b="1" strike="noStrike" spc="-1">
                <a:solidFill>
                  <a:srgbClr val="000000"/>
                </a:solidFill>
                <a:latin typeface="Calibri" panose="020F0502020204030204"/>
              </a:rPr>
              <a:t>Demand Paging</a:t>
            </a:r>
            <a:endParaRPr lang="en-IN" sz="32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ea typeface="Gulim"/>
              </a:rPr>
              <a:t>Not all page of process resides in memory</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ea typeface="Gulim"/>
              </a:rPr>
              <a:t>Locality</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ea typeface="Gulim"/>
              </a:rPr>
              <a:t>When a process accesses a page that is not part of its working set, it incurs a page fault.</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ea typeface="Gulim"/>
              </a:rPr>
              <a:t>The kernel suspends the execution of the process until it reads the page into memory and makes it accessible to the process</a:t>
            </a:r>
            <a:endParaRPr lang="en-IN" sz="2400" b="0" strike="noStrike" spc="-1">
              <a:latin typeface="Arial" panose="020B0604020202020204"/>
            </a:endParaRPr>
          </a:p>
          <a:p>
            <a:pPr>
              <a:lnSpc>
                <a:spcPct val="90000"/>
              </a:lnSpc>
              <a:spcBef>
                <a:spcPts val="1000"/>
              </a:spcBef>
              <a:buNone/>
              <a:tabLst>
                <a:tab pos="0" algn="l"/>
              </a:tabLst>
            </a:pPr>
            <a:endParaRPr lang="en-IN" sz="32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84"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15760" y="125640"/>
            <a:ext cx="8605800" cy="923040"/>
          </a:xfrm>
          <a:prstGeom prst="rect">
            <a:avLst/>
          </a:prstGeom>
          <a:noFill/>
          <a:ln w="0">
            <a:noFill/>
          </a:ln>
        </p:spPr>
        <p:txBody>
          <a:bodyPr anchor="b">
            <a:normAutofit/>
          </a:bodyPr>
          <a:p>
            <a:pPr algn="ctr">
              <a:lnSpc>
                <a:spcPct val="90000"/>
              </a:lnSpc>
              <a:buNone/>
            </a:pPr>
            <a:r>
              <a:rPr lang="en-US" sz="5400" b="1" strike="noStrike" spc="-1">
                <a:solidFill>
                  <a:srgbClr val="ED7D31"/>
                </a:solidFill>
                <a:latin typeface="Calibri Light" panose="020F0302020204030204"/>
              </a:rPr>
              <a:t> </a:t>
            </a:r>
            <a:r>
              <a:rPr lang="en-US" sz="5400" b="1" strike="noStrike" spc="-1">
                <a:solidFill>
                  <a:srgbClr val="ED7D31"/>
                </a:solidFill>
                <a:latin typeface="Calibri Light" panose="020F0302020204030204"/>
              </a:rPr>
              <a:t>Why Use UNIX?</a:t>
            </a:r>
            <a:endParaRPr lang="en-US" sz="5400" b="0" strike="noStrike" spc="-1">
              <a:solidFill>
                <a:srgbClr val="000000"/>
              </a:solidFill>
              <a:latin typeface="Calibri" panose="020F0502020204030204"/>
            </a:endParaRPr>
          </a:p>
        </p:txBody>
      </p:sp>
      <p:sp>
        <p:nvSpPr>
          <p:cNvPr id="86" name="PlaceHolder 2"/>
          <p:cNvSpPr>
            <a:spLocks noGrp="1"/>
          </p:cNvSpPr>
          <p:nvPr>
            <p:ph type="subTitle"/>
          </p:nvPr>
        </p:nvSpPr>
        <p:spPr>
          <a:xfrm>
            <a:off x="1523880" y="1201320"/>
            <a:ext cx="9143640" cy="482256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Portability: </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is designed to be portable, which means that it can run on a variety of hardware platforms and is not tied to a specific architecture.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This makes it easier for developers to write applications that can run on multiple UNIX platforms without modification.</a:t>
            </a:r>
            <a:endParaRPr lang="en-IN" sz="2400" b="0" strike="noStrike" spc="-1">
              <a:latin typeface="Arial" panose="020B0604020202020204"/>
            </a:endParaRPr>
          </a:p>
          <a:p>
            <a:pPr>
              <a:lnSpc>
                <a:spcPct val="90000"/>
              </a:lnSpc>
              <a:spcBef>
                <a:spcPts val="1000"/>
              </a:spcBef>
              <a:buNone/>
              <a:tabLst>
                <a:tab pos="0" algn="l"/>
              </a:tabLst>
            </a:pPr>
            <a:r>
              <a:rPr lang="en-US" sz="2800" b="1" strike="noStrike" spc="-1">
                <a:solidFill>
                  <a:srgbClr val="000000"/>
                </a:solidFill>
                <a:latin typeface="Calibri" panose="020F0502020204030204"/>
              </a:rPr>
              <a:t>Robustness:</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is known for its robustness and reliability. The system is designed to handle multiple tasks at the same time and can continue to operate even if one process fails.</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This makes UNIX an ideal choice for mission-critical applications.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grpSp>
        <p:nvGrpSpPr>
          <p:cNvPr id="87" name="Group 4"/>
          <p:cNvGrpSpPr/>
          <p:nvPr/>
        </p:nvGrpSpPr>
        <p:grpSpPr>
          <a:xfrm>
            <a:off x="10659960" y="1477800"/>
            <a:ext cx="1370880" cy="2970000"/>
            <a:chOff x="10659960" y="1477800"/>
            <a:chExt cx="1370880" cy="2970000"/>
          </a:xfrm>
        </p:grpSpPr>
        <p:grpSp>
          <p:nvGrpSpPr>
            <p:cNvPr id="88" name="Group 5"/>
            <p:cNvGrpSpPr/>
            <p:nvPr/>
          </p:nvGrpSpPr>
          <p:grpSpPr>
            <a:xfrm>
              <a:off x="10659960" y="1704600"/>
              <a:ext cx="1370880" cy="2743200"/>
              <a:chOff x="10659960" y="1704600"/>
              <a:chExt cx="1370880" cy="2743200"/>
            </a:xfrm>
          </p:grpSpPr>
          <p:sp>
            <p:nvSpPr>
              <p:cNvPr id="89" name="Freeform 5"/>
              <p:cNvSpPr/>
              <p:nvPr/>
            </p:nvSpPr>
            <p:spPr>
              <a:xfrm>
                <a:off x="11059920" y="1858680"/>
                <a:ext cx="531360" cy="593280"/>
              </a:xfrm>
              <a:custGeom>
                <a:avLst/>
                <a:gdLst/>
                <a:ahLst/>
                <a:cxnLst/>
                <a:rect l="l" t="t" r="r" b="b"/>
                <a:pathLst>
                  <a:path w="335" h="374">
                    <a:moveTo>
                      <a:pt x="160" y="87"/>
                    </a:moveTo>
                    <a:lnTo>
                      <a:pt x="189" y="48"/>
                    </a:lnTo>
                    <a:lnTo>
                      <a:pt x="230" y="19"/>
                    </a:lnTo>
                    <a:lnTo>
                      <a:pt x="266" y="0"/>
                    </a:lnTo>
                    <a:lnTo>
                      <a:pt x="296" y="6"/>
                    </a:lnTo>
                    <a:lnTo>
                      <a:pt x="317" y="26"/>
                    </a:lnTo>
                    <a:lnTo>
                      <a:pt x="334" y="91"/>
                    </a:lnTo>
                    <a:lnTo>
                      <a:pt x="327" y="165"/>
                    </a:lnTo>
                    <a:lnTo>
                      <a:pt x="309" y="237"/>
                    </a:lnTo>
                    <a:lnTo>
                      <a:pt x="291" y="292"/>
                    </a:lnTo>
                    <a:lnTo>
                      <a:pt x="254" y="349"/>
                    </a:lnTo>
                    <a:lnTo>
                      <a:pt x="223" y="373"/>
                    </a:lnTo>
                    <a:lnTo>
                      <a:pt x="179" y="373"/>
                    </a:lnTo>
                    <a:lnTo>
                      <a:pt x="136" y="356"/>
                    </a:lnTo>
                    <a:lnTo>
                      <a:pt x="114" y="315"/>
                    </a:lnTo>
                    <a:lnTo>
                      <a:pt x="102" y="263"/>
                    </a:lnTo>
                    <a:lnTo>
                      <a:pt x="107" y="199"/>
                    </a:lnTo>
                    <a:lnTo>
                      <a:pt x="6" y="206"/>
                    </a:lnTo>
                    <a:lnTo>
                      <a:pt x="0" y="177"/>
                    </a:lnTo>
                    <a:lnTo>
                      <a:pt x="116" y="165"/>
                    </a:lnTo>
                    <a:lnTo>
                      <a:pt x="145" y="99"/>
                    </a:lnTo>
                    <a:lnTo>
                      <a:pt x="160" y="87"/>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0" name="Freeform 6"/>
              <p:cNvSpPr/>
              <p:nvPr/>
            </p:nvSpPr>
            <p:spPr>
              <a:xfrm>
                <a:off x="11418480" y="1704600"/>
                <a:ext cx="612360" cy="955440"/>
              </a:xfrm>
              <a:custGeom>
                <a:avLst/>
                <a:gdLst/>
                <a:ahLst/>
                <a:cxnLst/>
                <a:rect l="l" t="t" r="r" b="b"/>
                <a:pathLst>
                  <a:path w="386" h="602">
                    <a:moveTo>
                      <a:pt x="160" y="15"/>
                    </a:moveTo>
                    <a:lnTo>
                      <a:pt x="112" y="0"/>
                    </a:lnTo>
                    <a:lnTo>
                      <a:pt x="73" y="2"/>
                    </a:lnTo>
                    <a:lnTo>
                      <a:pt x="44" y="24"/>
                    </a:lnTo>
                    <a:lnTo>
                      <a:pt x="24" y="58"/>
                    </a:lnTo>
                    <a:lnTo>
                      <a:pt x="31" y="94"/>
                    </a:lnTo>
                    <a:lnTo>
                      <a:pt x="58" y="94"/>
                    </a:lnTo>
                    <a:lnTo>
                      <a:pt x="51" y="65"/>
                    </a:lnTo>
                    <a:lnTo>
                      <a:pt x="73" y="39"/>
                    </a:lnTo>
                    <a:lnTo>
                      <a:pt x="94" y="29"/>
                    </a:lnTo>
                    <a:lnTo>
                      <a:pt x="131" y="39"/>
                    </a:lnTo>
                    <a:lnTo>
                      <a:pt x="116" y="68"/>
                    </a:lnTo>
                    <a:lnTo>
                      <a:pt x="112" y="94"/>
                    </a:lnTo>
                    <a:lnTo>
                      <a:pt x="116" y="115"/>
                    </a:lnTo>
                    <a:lnTo>
                      <a:pt x="153" y="125"/>
                    </a:lnTo>
                    <a:lnTo>
                      <a:pt x="192" y="118"/>
                    </a:lnTo>
                    <a:lnTo>
                      <a:pt x="199" y="101"/>
                    </a:lnTo>
                    <a:lnTo>
                      <a:pt x="240" y="147"/>
                    </a:lnTo>
                    <a:lnTo>
                      <a:pt x="264" y="197"/>
                    </a:lnTo>
                    <a:lnTo>
                      <a:pt x="298" y="262"/>
                    </a:lnTo>
                    <a:lnTo>
                      <a:pt x="320" y="319"/>
                    </a:lnTo>
                    <a:lnTo>
                      <a:pt x="330" y="375"/>
                    </a:lnTo>
                    <a:lnTo>
                      <a:pt x="322" y="403"/>
                    </a:lnTo>
                    <a:lnTo>
                      <a:pt x="283" y="440"/>
                    </a:lnTo>
                    <a:lnTo>
                      <a:pt x="203" y="471"/>
                    </a:lnTo>
                    <a:lnTo>
                      <a:pt x="160" y="485"/>
                    </a:lnTo>
                    <a:lnTo>
                      <a:pt x="116" y="492"/>
                    </a:lnTo>
                    <a:lnTo>
                      <a:pt x="51" y="519"/>
                    </a:lnTo>
                    <a:lnTo>
                      <a:pt x="2" y="536"/>
                    </a:lnTo>
                    <a:lnTo>
                      <a:pt x="0" y="569"/>
                    </a:lnTo>
                    <a:lnTo>
                      <a:pt x="24" y="594"/>
                    </a:lnTo>
                    <a:lnTo>
                      <a:pt x="53" y="601"/>
                    </a:lnTo>
                    <a:lnTo>
                      <a:pt x="97" y="578"/>
                    </a:lnTo>
                    <a:lnTo>
                      <a:pt x="199" y="526"/>
                    </a:lnTo>
                    <a:lnTo>
                      <a:pt x="283" y="490"/>
                    </a:lnTo>
                    <a:lnTo>
                      <a:pt x="342" y="449"/>
                    </a:lnTo>
                    <a:lnTo>
                      <a:pt x="381" y="413"/>
                    </a:lnTo>
                    <a:lnTo>
                      <a:pt x="385" y="369"/>
                    </a:lnTo>
                    <a:lnTo>
                      <a:pt x="364" y="312"/>
                    </a:lnTo>
                    <a:lnTo>
                      <a:pt x="320" y="226"/>
                    </a:lnTo>
                    <a:lnTo>
                      <a:pt x="279" y="154"/>
                    </a:lnTo>
                    <a:lnTo>
                      <a:pt x="227" y="79"/>
                    </a:lnTo>
                    <a:lnTo>
                      <a:pt x="189" y="35"/>
                    </a:lnTo>
                    <a:lnTo>
                      <a:pt x="140" y="15"/>
                    </a:lnTo>
                    <a:lnTo>
                      <a:pt x="160" y="15"/>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1" name="Freeform 7"/>
              <p:cNvSpPr/>
              <p:nvPr/>
            </p:nvSpPr>
            <p:spPr>
              <a:xfrm>
                <a:off x="11127960" y="2503080"/>
                <a:ext cx="315720" cy="896400"/>
              </a:xfrm>
              <a:custGeom>
                <a:avLst/>
                <a:gdLst/>
                <a:ahLst/>
                <a:cxnLst/>
                <a:rect l="l" t="t" r="r" b="b"/>
                <a:pathLst>
                  <a:path w="199" h="565">
                    <a:moveTo>
                      <a:pt x="186" y="44"/>
                    </a:moveTo>
                    <a:lnTo>
                      <a:pt x="178" y="15"/>
                    </a:lnTo>
                    <a:lnTo>
                      <a:pt x="148" y="0"/>
                    </a:lnTo>
                    <a:lnTo>
                      <a:pt x="119" y="0"/>
                    </a:lnTo>
                    <a:lnTo>
                      <a:pt x="84" y="22"/>
                    </a:lnTo>
                    <a:lnTo>
                      <a:pt x="50" y="73"/>
                    </a:lnTo>
                    <a:lnTo>
                      <a:pt x="26" y="125"/>
                    </a:lnTo>
                    <a:lnTo>
                      <a:pt x="15" y="197"/>
                    </a:lnTo>
                    <a:lnTo>
                      <a:pt x="5" y="281"/>
                    </a:lnTo>
                    <a:lnTo>
                      <a:pt x="0" y="362"/>
                    </a:lnTo>
                    <a:lnTo>
                      <a:pt x="0" y="468"/>
                    </a:lnTo>
                    <a:lnTo>
                      <a:pt x="15" y="533"/>
                    </a:lnTo>
                    <a:lnTo>
                      <a:pt x="41" y="557"/>
                    </a:lnTo>
                    <a:lnTo>
                      <a:pt x="86" y="564"/>
                    </a:lnTo>
                    <a:lnTo>
                      <a:pt x="134" y="562"/>
                    </a:lnTo>
                    <a:lnTo>
                      <a:pt x="158" y="533"/>
                    </a:lnTo>
                    <a:lnTo>
                      <a:pt x="171" y="483"/>
                    </a:lnTo>
                    <a:lnTo>
                      <a:pt x="184" y="432"/>
                    </a:lnTo>
                    <a:lnTo>
                      <a:pt x="193" y="340"/>
                    </a:lnTo>
                    <a:lnTo>
                      <a:pt x="198" y="238"/>
                    </a:lnTo>
                    <a:lnTo>
                      <a:pt x="198" y="118"/>
                    </a:lnTo>
                    <a:lnTo>
                      <a:pt x="186" y="65"/>
                    </a:lnTo>
                    <a:lnTo>
                      <a:pt x="186" y="44"/>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2" name="Freeform 8"/>
              <p:cNvSpPr/>
              <p:nvPr/>
            </p:nvSpPr>
            <p:spPr>
              <a:xfrm>
                <a:off x="10805760" y="2530080"/>
                <a:ext cx="488520" cy="684000"/>
              </a:xfrm>
              <a:custGeom>
                <a:avLst/>
                <a:gdLst/>
                <a:ahLst/>
                <a:cxnLst/>
                <a:rect l="l" t="t" r="r" b="b"/>
                <a:pathLst>
                  <a:path w="308" h="431">
                    <a:moveTo>
                      <a:pt x="290" y="0"/>
                    </a:moveTo>
                    <a:lnTo>
                      <a:pt x="227" y="7"/>
                    </a:lnTo>
                    <a:lnTo>
                      <a:pt x="163" y="18"/>
                    </a:lnTo>
                    <a:lnTo>
                      <a:pt x="95" y="57"/>
                    </a:lnTo>
                    <a:lnTo>
                      <a:pt x="46" y="86"/>
                    </a:lnTo>
                    <a:lnTo>
                      <a:pt x="15" y="127"/>
                    </a:lnTo>
                    <a:lnTo>
                      <a:pt x="0" y="150"/>
                    </a:lnTo>
                    <a:lnTo>
                      <a:pt x="30" y="220"/>
                    </a:lnTo>
                    <a:lnTo>
                      <a:pt x="76" y="262"/>
                    </a:lnTo>
                    <a:lnTo>
                      <a:pt x="131" y="294"/>
                    </a:lnTo>
                    <a:lnTo>
                      <a:pt x="160" y="313"/>
                    </a:lnTo>
                    <a:lnTo>
                      <a:pt x="211" y="323"/>
                    </a:lnTo>
                    <a:lnTo>
                      <a:pt x="213" y="341"/>
                    </a:lnTo>
                    <a:lnTo>
                      <a:pt x="174" y="358"/>
                    </a:lnTo>
                    <a:lnTo>
                      <a:pt x="119" y="373"/>
                    </a:lnTo>
                    <a:lnTo>
                      <a:pt x="66" y="401"/>
                    </a:lnTo>
                    <a:lnTo>
                      <a:pt x="87" y="423"/>
                    </a:lnTo>
                    <a:lnTo>
                      <a:pt x="109" y="430"/>
                    </a:lnTo>
                    <a:lnTo>
                      <a:pt x="140" y="399"/>
                    </a:lnTo>
                    <a:lnTo>
                      <a:pt x="189" y="379"/>
                    </a:lnTo>
                    <a:lnTo>
                      <a:pt x="227" y="366"/>
                    </a:lnTo>
                    <a:lnTo>
                      <a:pt x="227" y="337"/>
                    </a:lnTo>
                    <a:lnTo>
                      <a:pt x="220" y="306"/>
                    </a:lnTo>
                    <a:lnTo>
                      <a:pt x="196" y="294"/>
                    </a:lnTo>
                    <a:lnTo>
                      <a:pt x="119" y="262"/>
                    </a:lnTo>
                    <a:lnTo>
                      <a:pt x="76" y="215"/>
                    </a:lnTo>
                    <a:lnTo>
                      <a:pt x="44" y="165"/>
                    </a:lnTo>
                    <a:lnTo>
                      <a:pt x="51" y="140"/>
                    </a:lnTo>
                    <a:lnTo>
                      <a:pt x="76" y="112"/>
                    </a:lnTo>
                    <a:lnTo>
                      <a:pt x="133" y="71"/>
                    </a:lnTo>
                    <a:lnTo>
                      <a:pt x="203" y="57"/>
                    </a:lnTo>
                    <a:lnTo>
                      <a:pt x="250" y="55"/>
                    </a:lnTo>
                    <a:lnTo>
                      <a:pt x="290" y="55"/>
                    </a:lnTo>
                    <a:lnTo>
                      <a:pt x="307" y="28"/>
                    </a:lnTo>
                    <a:lnTo>
                      <a:pt x="290" y="0"/>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3" name="Freeform 9"/>
              <p:cNvSpPr/>
              <p:nvPr/>
            </p:nvSpPr>
            <p:spPr>
              <a:xfrm>
                <a:off x="10659960" y="3315960"/>
                <a:ext cx="596520" cy="1112400"/>
              </a:xfrm>
              <a:custGeom>
                <a:avLst/>
                <a:gdLst/>
                <a:ahLst/>
                <a:cxnLst/>
                <a:rect l="l" t="t" r="r" b="b"/>
                <a:pathLst>
                  <a:path w="376" h="701">
                    <a:moveTo>
                      <a:pt x="332" y="0"/>
                    </a:moveTo>
                    <a:lnTo>
                      <a:pt x="365" y="0"/>
                    </a:lnTo>
                    <a:lnTo>
                      <a:pt x="375" y="51"/>
                    </a:lnTo>
                    <a:lnTo>
                      <a:pt x="350" y="80"/>
                    </a:lnTo>
                    <a:lnTo>
                      <a:pt x="272" y="149"/>
                    </a:lnTo>
                    <a:lnTo>
                      <a:pt x="204" y="238"/>
                    </a:lnTo>
                    <a:lnTo>
                      <a:pt x="160" y="330"/>
                    </a:lnTo>
                    <a:lnTo>
                      <a:pt x="154" y="390"/>
                    </a:lnTo>
                    <a:lnTo>
                      <a:pt x="156" y="434"/>
                    </a:lnTo>
                    <a:lnTo>
                      <a:pt x="175" y="532"/>
                    </a:lnTo>
                    <a:lnTo>
                      <a:pt x="200" y="612"/>
                    </a:lnTo>
                    <a:lnTo>
                      <a:pt x="221" y="657"/>
                    </a:lnTo>
                    <a:lnTo>
                      <a:pt x="227" y="686"/>
                    </a:lnTo>
                    <a:lnTo>
                      <a:pt x="204" y="686"/>
                    </a:lnTo>
                    <a:lnTo>
                      <a:pt x="171" y="677"/>
                    </a:lnTo>
                    <a:lnTo>
                      <a:pt x="160" y="679"/>
                    </a:lnTo>
                    <a:lnTo>
                      <a:pt x="91" y="683"/>
                    </a:lnTo>
                    <a:lnTo>
                      <a:pt x="37" y="700"/>
                    </a:lnTo>
                    <a:lnTo>
                      <a:pt x="18" y="690"/>
                    </a:lnTo>
                    <a:lnTo>
                      <a:pt x="0" y="655"/>
                    </a:lnTo>
                    <a:lnTo>
                      <a:pt x="18" y="635"/>
                    </a:lnTo>
                    <a:lnTo>
                      <a:pt x="98" y="633"/>
                    </a:lnTo>
                    <a:lnTo>
                      <a:pt x="154" y="640"/>
                    </a:lnTo>
                    <a:lnTo>
                      <a:pt x="183" y="655"/>
                    </a:lnTo>
                    <a:lnTo>
                      <a:pt x="178" y="621"/>
                    </a:lnTo>
                    <a:lnTo>
                      <a:pt x="149" y="570"/>
                    </a:lnTo>
                    <a:lnTo>
                      <a:pt x="125" y="491"/>
                    </a:lnTo>
                    <a:lnTo>
                      <a:pt x="105" y="424"/>
                    </a:lnTo>
                    <a:lnTo>
                      <a:pt x="119" y="347"/>
                    </a:lnTo>
                    <a:lnTo>
                      <a:pt x="142" y="265"/>
                    </a:lnTo>
                    <a:lnTo>
                      <a:pt x="186" y="171"/>
                    </a:lnTo>
                    <a:lnTo>
                      <a:pt x="248" y="85"/>
                    </a:lnTo>
                    <a:lnTo>
                      <a:pt x="302" y="22"/>
                    </a:lnTo>
                    <a:lnTo>
                      <a:pt x="332" y="0"/>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4" name="Freeform 10"/>
              <p:cNvSpPr/>
              <p:nvPr/>
            </p:nvSpPr>
            <p:spPr>
              <a:xfrm>
                <a:off x="11237760" y="3314520"/>
                <a:ext cx="398160" cy="1133280"/>
              </a:xfrm>
              <a:custGeom>
                <a:avLst/>
                <a:gdLst/>
                <a:ahLst/>
                <a:cxnLst/>
                <a:rect l="l" t="t" r="r" b="b"/>
                <a:pathLst>
                  <a:path w="251" h="714">
                    <a:moveTo>
                      <a:pt x="77" y="0"/>
                    </a:moveTo>
                    <a:lnTo>
                      <a:pt x="108" y="67"/>
                    </a:lnTo>
                    <a:lnTo>
                      <a:pt x="129" y="166"/>
                    </a:lnTo>
                    <a:lnTo>
                      <a:pt x="156" y="274"/>
                    </a:lnTo>
                    <a:lnTo>
                      <a:pt x="180" y="384"/>
                    </a:lnTo>
                    <a:lnTo>
                      <a:pt x="180" y="425"/>
                    </a:lnTo>
                    <a:lnTo>
                      <a:pt x="156" y="497"/>
                    </a:lnTo>
                    <a:lnTo>
                      <a:pt x="122" y="535"/>
                    </a:lnTo>
                    <a:lnTo>
                      <a:pt x="91" y="584"/>
                    </a:lnTo>
                    <a:lnTo>
                      <a:pt x="69" y="619"/>
                    </a:lnTo>
                    <a:lnTo>
                      <a:pt x="79" y="636"/>
                    </a:lnTo>
                    <a:lnTo>
                      <a:pt x="134" y="644"/>
                    </a:lnTo>
                    <a:lnTo>
                      <a:pt x="224" y="657"/>
                    </a:lnTo>
                    <a:lnTo>
                      <a:pt x="250" y="680"/>
                    </a:lnTo>
                    <a:lnTo>
                      <a:pt x="228" y="699"/>
                    </a:lnTo>
                    <a:lnTo>
                      <a:pt x="178" y="713"/>
                    </a:lnTo>
                    <a:lnTo>
                      <a:pt x="120" y="684"/>
                    </a:lnTo>
                    <a:lnTo>
                      <a:pt x="77" y="665"/>
                    </a:lnTo>
                    <a:lnTo>
                      <a:pt x="21" y="657"/>
                    </a:lnTo>
                    <a:lnTo>
                      <a:pt x="0" y="651"/>
                    </a:lnTo>
                    <a:lnTo>
                      <a:pt x="7" y="627"/>
                    </a:lnTo>
                    <a:lnTo>
                      <a:pt x="69" y="564"/>
                    </a:lnTo>
                    <a:lnTo>
                      <a:pt x="106" y="499"/>
                    </a:lnTo>
                    <a:lnTo>
                      <a:pt x="137" y="455"/>
                    </a:lnTo>
                    <a:lnTo>
                      <a:pt x="141" y="413"/>
                    </a:lnTo>
                    <a:lnTo>
                      <a:pt x="127" y="342"/>
                    </a:lnTo>
                    <a:lnTo>
                      <a:pt x="94" y="266"/>
                    </a:lnTo>
                    <a:lnTo>
                      <a:pt x="57" y="140"/>
                    </a:lnTo>
                    <a:lnTo>
                      <a:pt x="26" y="65"/>
                    </a:lnTo>
                    <a:lnTo>
                      <a:pt x="29" y="21"/>
                    </a:lnTo>
                    <a:lnTo>
                      <a:pt x="57" y="0"/>
                    </a:lnTo>
                    <a:lnTo>
                      <a:pt x="77" y="0"/>
                    </a:lnTo>
                  </a:path>
                </a:pathLst>
              </a:custGeom>
              <a:solidFill>
                <a:srgbClr val="D073CE"/>
              </a:solidFill>
              <a:ln w="12700">
                <a:noFill/>
              </a:ln>
            </p:spPr>
            <p:style>
              <a:lnRef idx="0">
                <a:srgbClr val="FFFFFF"/>
              </a:lnRef>
              <a:fillRef idx="0">
                <a:srgbClr val="FFFFFF"/>
              </a:fillRef>
              <a:effectRef idx="0">
                <a:srgbClr val="FFFFFF"/>
              </a:effectRef>
              <a:fontRef idx="minor"/>
            </p:style>
          </p:sp>
        </p:grpSp>
        <p:grpSp>
          <p:nvGrpSpPr>
            <p:cNvPr id="95" name="Group 6"/>
            <p:cNvGrpSpPr/>
            <p:nvPr/>
          </p:nvGrpSpPr>
          <p:grpSpPr>
            <a:xfrm>
              <a:off x="11180520" y="1477800"/>
              <a:ext cx="241200" cy="327960"/>
              <a:chOff x="11180520" y="1477800"/>
              <a:chExt cx="241200" cy="327960"/>
            </a:xfrm>
          </p:grpSpPr>
          <p:sp>
            <p:nvSpPr>
              <p:cNvPr id="96" name="Freeform 12"/>
              <p:cNvSpPr/>
              <p:nvPr/>
            </p:nvSpPr>
            <p:spPr>
              <a:xfrm>
                <a:off x="11229840" y="1477800"/>
                <a:ext cx="191880" cy="225000"/>
              </a:xfrm>
              <a:custGeom>
                <a:avLst/>
                <a:gdLst/>
                <a:ahLst/>
                <a:cxnLst/>
                <a:rect l="l" t="t" r="r" b="b"/>
                <a:pathLst>
                  <a:path w="121" h="142">
                    <a:moveTo>
                      <a:pt x="14" y="6"/>
                    </a:moveTo>
                    <a:lnTo>
                      <a:pt x="46" y="0"/>
                    </a:lnTo>
                    <a:lnTo>
                      <a:pt x="78" y="2"/>
                    </a:lnTo>
                    <a:lnTo>
                      <a:pt x="106" y="16"/>
                    </a:lnTo>
                    <a:lnTo>
                      <a:pt x="120" y="41"/>
                    </a:lnTo>
                    <a:lnTo>
                      <a:pt x="120" y="62"/>
                    </a:lnTo>
                    <a:lnTo>
                      <a:pt x="106" y="90"/>
                    </a:lnTo>
                    <a:lnTo>
                      <a:pt x="82" y="106"/>
                    </a:lnTo>
                    <a:lnTo>
                      <a:pt x="46" y="106"/>
                    </a:lnTo>
                    <a:lnTo>
                      <a:pt x="26" y="120"/>
                    </a:lnTo>
                    <a:lnTo>
                      <a:pt x="19" y="141"/>
                    </a:lnTo>
                    <a:lnTo>
                      <a:pt x="0" y="134"/>
                    </a:lnTo>
                    <a:lnTo>
                      <a:pt x="7" y="106"/>
                    </a:lnTo>
                    <a:lnTo>
                      <a:pt x="33" y="90"/>
                    </a:lnTo>
                    <a:lnTo>
                      <a:pt x="75" y="86"/>
                    </a:lnTo>
                    <a:lnTo>
                      <a:pt x="92" y="69"/>
                    </a:lnTo>
                    <a:lnTo>
                      <a:pt x="96" y="44"/>
                    </a:lnTo>
                    <a:lnTo>
                      <a:pt x="78" y="20"/>
                    </a:lnTo>
                    <a:lnTo>
                      <a:pt x="50" y="20"/>
                    </a:lnTo>
                    <a:lnTo>
                      <a:pt x="19" y="28"/>
                    </a:lnTo>
                    <a:lnTo>
                      <a:pt x="7" y="20"/>
                    </a:lnTo>
                    <a:lnTo>
                      <a:pt x="14" y="6"/>
                    </a:lnTo>
                  </a:path>
                </a:pathLst>
              </a:custGeom>
              <a:solidFill>
                <a:srgbClr val="D073CE"/>
              </a:solidFill>
              <a:ln w="12700">
                <a:noFill/>
              </a:ln>
            </p:spPr>
            <p:style>
              <a:lnRef idx="0">
                <a:srgbClr val="FFFFFF"/>
              </a:lnRef>
              <a:fillRef idx="0">
                <a:srgbClr val="FFFFFF"/>
              </a:fillRef>
              <a:effectRef idx="0">
                <a:srgbClr val="FFFFFF"/>
              </a:effectRef>
              <a:fontRef idx="minor"/>
            </p:style>
          </p:sp>
          <p:sp>
            <p:nvSpPr>
              <p:cNvPr id="97" name="Freeform 13"/>
              <p:cNvSpPr/>
              <p:nvPr/>
            </p:nvSpPr>
            <p:spPr>
              <a:xfrm>
                <a:off x="11180520" y="1750680"/>
                <a:ext cx="53640" cy="55080"/>
              </a:xfrm>
              <a:custGeom>
                <a:avLst/>
                <a:gdLst/>
                <a:ahLst/>
                <a:cxnLst/>
                <a:rect l="l" t="t" r="r" b="b"/>
                <a:pathLst>
                  <a:path w="34" h="35">
                    <a:moveTo>
                      <a:pt x="33" y="2"/>
                    </a:moveTo>
                    <a:lnTo>
                      <a:pt x="16" y="0"/>
                    </a:lnTo>
                    <a:lnTo>
                      <a:pt x="5" y="13"/>
                    </a:lnTo>
                    <a:lnTo>
                      <a:pt x="0" y="32"/>
                    </a:lnTo>
                    <a:lnTo>
                      <a:pt x="16" y="34"/>
                    </a:lnTo>
                    <a:lnTo>
                      <a:pt x="30" y="25"/>
                    </a:lnTo>
                    <a:lnTo>
                      <a:pt x="33" y="2"/>
                    </a:lnTo>
                  </a:path>
                </a:pathLst>
              </a:custGeom>
              <a:solidFill>
                <a:srgbClr val="D073CE"/>
              </a:solidFill>
              <a:ln w="12700">
                <a:noFill/>
              </a:ln>
            </p:spPr>
            <p:style>
              <a:lnRef idx="0">
                <a:srgbClr val="FFFFFF"/>
              </a:lnRef>
              <a:fillRef idx="0">
                <a:srgbClr val="FFFFFF"/>
              </a:fillRef>
              <a:effectRef idx="0">
                <a:srgbClr val="FFFFFF"/>
              </a:effectRef>
              <a:fontRef idx="minor"/>
            </p:style>
          </p:sp>
        </p:grpSp>
      </p:grpSp>
      <p:pic>
        <p:nvPicPr>
          <p:cNvPr id="98" name="Picture 3" descr="Logo&#10;&#10;Description automatically generated"/>
          <p:cNvPicPr/>
          <p:nvPr/>
        </p:nvPicPr>
        <p:blipFill>
          <a:blip r:embed="rId1"/>
          <a:stretch>
            <a:fillRect/>
          </a:stretch>
        </p:blipFill>
        <p:spPr>
          <a:xfrm>
            <a:off x="10059120" y="-144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3680" y="232920"/>
            <a:ext cx="8193240" cy="887040"/>
          </a:xfrm>
          <a:prstGeom prst="rect">
            <a:avLst/>
          </a:prstGeom>
          <a:noFill/>
          <a:ln w="0">
            <a:noFill/>
          </a:ln>
        </p:spPr>
        <p:txBody>
          <a:bodyPr anchor="b">
            <a:normAutofit fontScale="96000"/>
          </a:bodyPr>
          <a:p>
            <a:pPr algn="ctr">
              <a:lnSpc>
                <a:spcPct val="90000"/>
              </a:lnSpc>
              <a:buNone/>
            </a:pPr>
            <a:r>
              <a:rPr lang="en-US" sz="6000" b="1" strike="noStrike" spc="-1">
                <a:solidFill>
                  <a:srgbClr val="ED7D31"/>
                </a:solidFill>
                <a:latin typeface="Calibri Light" panose="020F0302020204030204"/>
              </a:rPr>
              <a:t> </a:t>
            </a:r>
            <a:r>
              <a:rPr lang="en-US" sz="6000" b="1" strike="noStrike" spc="-1">
                <a:solidFill>
                  <a:srgbClr val="ED7D31"/>
                </a:solidFill>
                <a:latin typeface="Calibri Light" panose="020F0302020204030204"/>
              </a:rPr>
              <a:t>Why Use UNIX?</a:t>
            </a:r>
            <a:endParaRPr lang="en-US" sz="6000" b="0" strike="noStrike" spc="-1">
              <a:solidFill>
                <a:srgbClr val="000000"/>
              </a:solidFill>
              <a:latin typeface="Calibri" panose="020F0502020204030204"/>
            </a:endParaRPr>
          </a:p>
        </p:txBody>
      </p:sp>
      <p:sp>
        <p:nvSpPr>
          <p:cNvPr id="100" name="PlaceHolder 2"/>
          <p:cNvSpPr>
            <a:spLocks noGrp="1"/>
          </p:cNvSpPr>
          <p:nvPr>
            <p:ph type="subTitle"/>
          </p:nvPr>
        </p:nvSpPr>
        <p:spPr>
          <a:xfrm>
            <a:off x="1523880" y="1290960"/>
            <a:ext cx="9143640" cy="513648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Security: </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has built-in security features that protect against unauthorized access to system resources.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It also has a comprehensive security model that allows administrators to control access to files and directories based on user and group permissions.</a:t>
            </a:r>
            <a:endParaRPr lang="en-IN" sz="2400" b="0" strike="noStrike" spc="-1">
              <a:latin typeface="Arial" panose="020B0604020202020204"/>
            </a:endParaRPr>
          </a:p>
          <a:p>
            <a:pPr>
              <a:lnSpc>
                <a:spcPct val="90000"/>
              </a:lnSpc>
              <a:spcBef>
                <a:spcPts val="1000"/>
              </a:spcBef>
              <a:buNone/>
              <a:tabLst>
                <a:tab pos="0" algn="l"/>
              </a:tabLst>
            </a:pPr>
            <a:r>
              <a:rPr lang="en-US" sz="2800" b="1" strike="noStrike" spc="-1">
                <a:solidFill>
                  <a:srgbClr val="000000"/>
                </a:solidFill>
                <a:latin typeface="Calibri" panose="020F0502020204030204"/>
              </a:rPr>
              <a:t>Customizability: </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is highly customizable, and administrators can modify the system to meet their specific needs.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The system can be configured to run a variety of applications and services, and administrators can add new functionality by installing new software packages.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101"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96400" y="125640"/>
            <a:ext cx="8704440" cy="878040"/>
          </a:xfrm>
          <a:prstGeom prst="rect">
            <a:avLst/>
          </a:prstGeom>
          <a:noFill/>
          <a:ln w="0">
            <a:noFill/>
          </a:ln>
        </p:spPr>
        <p:txBody>
          <a:bodyPr anchor="b">
            <a:normAutofit fontScale="95000"/>
          </a:bodyPr>
          <a:p>
            <a:pPr algn="ctr">
              <a:lnSpc>
                <a:spcPct val="90000"/>
              </a:lnSpc>
              <a:buNone/>
            </a:pPr>
            <a:r>
              <a:rPr lang="en-US" sz="6000" b="1" strike="noStrike" spc="-1">
                <a:solidFill>
                  <a:srgbClr val="ED7D31"/>
                </a:solidFill>
                <a:latin typeface="Calibri Light" panose="020F0302020204030204"/>
              </a:rPr>
              <a:t> </a:t>
            </a:r>
            <a:r>
              <a:rPr lang="en-US" sz="6000" b="1" strike="noStrike" spc="-1">
                <a:solidFill>
                  <a:srgbClr val="ED7D31"/>
                </a:solidFill>
                <a:latin typeface="Calibri Light" panose="020F0302020204030204"/>
              </a:rPr>
              <a:t>Why Use UNIX?</a:t>
            </a:r>
            <a:endParaRPr lang="en-US" sz="6000" b="0" strike="noStrike" spc="-1">
              <a:solidFill>
                <a:srgbClr val="000000"/>
              </a:solidFill>
              <a:latin typeface="Calibri" panose="020F0502020204030204"/>
            </a:endParaRPr>
          </a:p>
        </p:txBody>
      </p:sp>
      <p:sp>
        <p:nvSpPr>
          <p:cNvPr id="103" name="PlaceHolder 2"/>
          <p:cNvSpPr>
            <a:spLocks noGrp="1"/>
          </p:cNvSpPr>
          <p:nvPr>
            <p:ph type="subTitle"/>
          </p:nvPr>
        </p:nvSpPr>
        <p:spPr>
          <a:xfrm>
            <a:off x="1523880" y="1183320"/>
            <a:ext cx="9143640" cy="511848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Interoperability: </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provides a rich set of tools for interconnecting systems and for communicating between applications.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This makes it easy for UNIX systems to work together and exchange data.</a:t>
            </a:r>
            <a:endParaRPr lang="en-IN" sz="2400" b="0" strike="noStrike" spc="-1">
              <a:latin typeface="Arial" panose="020B0604020202020204"/>
            </a:endParaRPr>
          </a:p>
          <a:p>
            <a:pPr>
              <a:lnSpc>
                <a:spcPct val="90000"/>
              </a:lnSpc>
              <a:spcBef>
                <a:spcPts val="1000"/>
              </a:spcBef>
              <a:buNone/>
              <a:tabLst>
                <a:tab pos="0" algn="l"/>
              </a:tabLst>
            </a:pPr>
            <a:r>
              <a:rPr lang="en-US" sz="2800" b="1" strike="noStrike" spc="-1">
                <a:solidFill>
                  <a:srgbClr val="000000"/>
                </a:solidFill>
                <a:latin typeface="Calibri" panose="020F0502020204030204"/>
              </a:rPr>
              <a:t>Ecosystem: </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UNIX has a large and active user community, and a rich ecosystem of applications, utilities, and tools has developed around it.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This makes it easy for users to find solutions to common problems, and for developers to create new applications.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104"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977040" y="143280"/>
            <a:ext cx="7799040" cy="923040"/>
          </a:xfrm>
          <a:prstGeom prst="rect">
            <a:avLst/>
          </a:prstGeom>
          <a:noFill/>
          <a:ln w="0">
            <a:noFill/>
          </a:ln>
        </p:spPr>
        <p:txBody>
          <a:bodyPr anchor="b">
            <a:normAutofit/>
          </a:bodyPr>
          <a:p>
            <a:pPr algn="ctr">
              <a:lnSpc>
                <a:spcPct val="90000"/>
              </a:lnSpc>
              <a:buNone/>
            </a:pPr>
            <a:r>
              <a:rPr lang="en-US" sz="5400" b="1" strike="noStrike" spc="-1">
                <a:solidFill>
                  <a:srgbClr val="ED7D31"/>
                </a:solidFill>
                <a:latin typeface="Calibri Light" panose="020F0302020204030204"/>
              </a:rPr>
              <a:t>Applications</a:t>
            </a:r>
            <a:endParaRPr lang="en-US" sz="5400" b="0" strike="noStrike" spc="-1">
              <a:solidFill>
                <a:srgbClr val="000000"/>
              </a:solidFill>
              <a:latin typeface="Calibri" panose="020F0502020204030204"/>
            </a:endParaRPr>
          </a:p>
        </p:txBody>
      </p:sp>
      <p:sp>
        <p:nvSpPr>
          <p:cNvPr id="106" name="PlaceHolder 2"/>
          <p:cNvSpPr>
            <a:spLocks noGrp="1"/>
          </p:cNvSpPr>
          <p:nvPr>
            <p:ph type="subTitle"/>
          </p:nvPr>
        </p:nvSpPr>
        <p:spPr>
          <a:xfrm>
            <a:off x="1523880" y="1488240"/>
            <a:ext cx="9143640" cy="496620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Storage Consultancy</a:t>
            </a:r>
            <a:r>
              <a:rPr lang="en-US" sz="2800" b="0" strike="noStrike" spc="-1">
                <a:solidFill>
                  <a:srgbClr val="000000"/>
                </a:solidFill>
                <a:latin typeface="Calibri" panose="020F0502020204030204"/>
              </a:rPr>
              <a:t> </a:t>
            </a: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Expert advice on all forms of storage technologies.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Storage management software.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Solutions that can grow and evolve as your business does.</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fully trained and accredited consultants.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Independent recommendations on storage technologies.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Full project management to implement storage technologies.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107"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62120" y="161280"/>
            <a:ext cx="8910720" cy="842400"/>
          </a:xfrm>
          <a:prstGeom prst="rect">
            <a:avLst/>
          </a:prstGeom>
          <a:noFill/>
          <a:ln w="0">
            <a:noFill/>
          </a:ln>
        </p:spPr>
        <p:txBody>
          <a:bodyPr anchor="b">
            <a:normAutofit fontScale="91000"/>
          </a:bodyPr>
          <a:p>
            <a:pPr algn="ctr">
              <a:lnSpc>
                <a:spcPct val="90000"/>
              </a:lnSpc>
              <a:buNone/>
            </a:pPr>
            <a:r>
              <a:rPr lang="en-US" sz="6000" b="1" strike="noStrike" spc="-1">
                <a:solidFill>
                  <a:srgbClr val="ED7D31"/>
                </a:solidFill>
                <a:latin typeface="Calibri Light" panose="020F0302020204030204"/>
              </a:rPr>
              <a:t>Applications</a:t>
            </a:r>
            <a:endParaRPr lang="en-US" sz="6000" b="0" strike="noStrike" spc="-1">
              <a:solidFill>
                <a:srgbClr val="000000"/>
              </a:solidFill>
              <a:latin typeface="Calibri" panose="020F0502020204030204"/>
            </a:endParaRPr>
          </a:p>
        </p:txBody>
      </p:sp>
      <p:sp>
        <p:nvSpPr>
          <p:cNvPr id="109" name="PlaceHolder 2"/>
          <p:cNvSpPr>
            <a:spLocks noGrp="1"/>
          </p:cNvSpPr>
          <p:nvPr>
            <p:ph type="subTitle"/>
          </p:nvPr>
        </p:nvSpPr>
        <p:spPr>
          <a:xfrm>
            <a:off x="1523880" y="1470240"/>
            <a:ext cx="9143640" cy="497520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Middleware &amp; Database Administration</a:t>
            </a: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Installation and configuration of WebLogic and Websphere application servers in highly available clustering environment.</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Understanding the complexities of infrastructure design and maintenance, analyze architecture and security issues Hardening productions environments. </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Assisting clients in aspects of deploying J2EE applications and connecting to back end resources. </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Providing development and production environments. Finding performance bottlenecks and tuning of existing Websphere or WebLogic applications servers. </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110"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0"/>
            <a:ext cx="8076960" cy="1236600"/>
          </a:xfrm>
          <a:prstGeom prst="rect">
            <a:avLst/>
          </a:prstGeom>
          <a:noFill/>
          <a:ln w="0">
            <a:noFill/>
          </a:ln>
        </p:spPr>
        <p:txBody>
          <a:bodyPr anchor="b">
            <a:normAutofit/>
          </a:bodyPr>
          <a:p>
            <a:pPr algn="ctr">
              <a:lnSpc>
                <a:spcPct val="90000"/>
              </a:lnSpc>
              <a:buNone/>
            </a:pPr>
            <a:r>
              <a:rPr lang="en-US" sz="5400" b="0" strike="noStrike" spc="-1">
                <a:solidFill>
                  <a:srgbClr val="000000"/>
                </a:solidFill>
                <a:latin typeface="Calibri Light" panose="020F0302020204030204"/>
              </a:rPr>
              <a:t> </a:t>
            </a:r>
            <a:r>
              <a:rPr lang="en-US" sz="5400" b="1" strike="noStrike" spc="-1">
                <a:solidFill>
                  <a:srgbClr val="ED7D31"/>
                </a:solidFill>
                <a:latin typeface="Calibri Light" panose="020F0302020204030204"/>
              </a:rPr>
              <a:t>What is UNIX?</a:t>
            </a:r>
            <a:endParaRPr lang="en-US" sz="5400" b="0" strike="noStrike" spc="-1">
              <a:solidFill>
                <a:srgbClr val="000000"/>
              </a:solidFill>
              <a:latin typeface="Calibri" panose="020F0502020204030204"/>
            </a:endParaRPr>
          </a:p>
        </p:txBody>
      </p:sp>
      <p:sp>
        <p:nvSpPr>
          <p:cNvPr id="44" name="PlaceHolder 2"/>
          <p:cNvSpPr>
            <a:spLocks noGrp="1"/>
          </p:cNvSpPr>
          <p:nvPr>
            <p:ph type="subTitle"/>
          </p:nvPr>
        </p:nvSpPr>
        <p:spPr>
          <a:xfrm>
            <a:off x="1523880" y="1712160"/>
            <a:ext cx="9143640" cy="3307680"/>
          </a:xfrm>
          <a:prstGeom prst="rect">
            <a:avLst/>
          </a:prstGeom>
          <a:noFill/>
          <a:ln w="0">
            <a:noFill/>
          </a:ln>
        </p:spPr>
        <p:txBody>
          <a:bodyPr anchor="t">
            <a:noAutofit/>
          </a:bodyPr>
          <a:p>
            <a:pPr marL="342900" indent="-342900">
              <a:lnSpc>
                <a:spcPct val="90000"/>
              </a:lnSpc>
              <a:spcBef>
                <a:spcPts val="1000"/>
              </a:spcBef>
              <a:buClr>
                <a:srgbClr val="000000"/>
              </a:buClr>
              <a:buFont typeface="Arial" panose="020B0604020202020204"/>
              <a:buChar char="•"/>
            </a:pPr>
            <a:r>
              <a:rPr lang="en-US" sz="2400" b="0" strike="noStrike" spc="-1">
                <a:solidFill>
                  <a:srgbClr val="000000"/>
                </a:solidFill>
                <a:latin typeface="Calibri" panose="020F0502020204030204"/>
              </a:rPr>
              <a:t>The UNIX Operating System (OS) is a large program (mostly coded in C) that turns the computer into a useable machine.</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pPr>
            <a:r>
              <a:rPr lang="en-US" sz="2400" b="0" strike="noStrike" spc="-1">
                <a:solidFill>
                  <a:srgbClr val="000000"/>
                </a:solidFill>
                <a:latin typeface="Calibri" panose="020F0502020204030204"/>
              </a:rPr>
              <a:t>It provides a number of facilities:</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     </a:t>
            </a:r>
            <a:r>
              <a:rPr lang="en-US" sz="2400" b="0" strike="noStrike" spc="-1">
                <a:solidFill>
                  <a:srgbClr val="ED7D31"/>
                </a:solidFill>
                <a:latin typeface="Calibri" panose="020F0502020204030204"/>
              </a:rPr>
              <a:t>*</a:t>
            </a:r>
            <a:r>
              <a:rPr lang="en-US" sz="2400" b="0" strike="noStrike" spc="-1">
                <a:solidFill>
                  <a:srgbClr val="000000"/>
                </a:solidFill>
                <a:latin typeface="Calibri" panose="020F0502020204030204"/>
              </a:rPr>
              <a:t>management of hardware resources</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     </a:t>
            </a:r>
            <a:r>
              <a:rPr lang="en-US" sz="2400" b="0" strike="noStrike" spc="-1">
                <a:solidFill>
                  <a:srgbClr val="ED7D31"/>
                </a:solidFill>
                <a:latin typeface="Calibri" panose="020F0502020204030204"/>
              </a:rPr>
              <a:t>*</a:t>
            </a:r>
            <a:r>
              <a:rPr lang="en-US" sz="2400" b="0" strike="noStrike" spc="-1">
                <a:solidFill>
                  <a:srgbClr val="000000"/>
                </a:solidFill>
                <a:latin typeface="Calibri" panose="020F0502020204030204"/>
              </a:rPr>
              <a:t>directory and file system</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     </a:t>
            </a:r>
            <a:r>
              <a:rPr lang="en-US" sz="2400" b="0" strike="noStrike" spc="-1">
                <a:solidFill>
                  <a:srgbClr val="ED7D31"/>
                </a:solidFill>
                <a:latin typeface="Calibri" panose="020F0502020204030204"/>
              </a:rPr>
              <a:t>*</a:t>
            </a:r>
            <a:r>
              <a:rPr lang="en-US" sz="2400" b="0" strike="noStrike" spc="-1">
                <a:solidFill>
                  <a:srgbClr val="000000"/>
                </a:solidFill>
                <a:latin typeface="Calibri" panose="020F0502020204030204"/>
              </a:rPr>
              <a:t>loading / execution / suspension of programs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45" name="Picture 3" descr="man_question_mark">
            <a:hlinkClick r:id="rId1"/>
          </p:cNvPr>
          <p:cNvPicPr/>
          <p:nvPr/>
        </p:nvPicPr>
        <p:blipFill>
          <a:blip r:embed="rId2"/>
          <a:stretch>
            <a:fillRect/>
          </a:stretch>
        </p:blipFill>
        <p:spPr>
          <a:xfrm>
            <a:off x="9587880" y="2880000"/>
            <a:ext cx="1752120" cy="2209320"/>
          </a:xfrm>
          <a:prstGeom prst="rect">
            <a:avLst/>
          </a:prstGeom>
          <a:ln w="0">
            <a:noFill/>
          </a:ln>
        </p:spPr>
      </p:pic>
      <p:pic>
        <p:nvPicPr>
          <p:cNvPr id="46" name="Picture 4" descr="Logo&#10;&#10;Description automatically generated"/>
          <p:cNvPicPr/>
          <p:nvPr/>
        </p:nvPicPr>
        <p:blipFill>
          <a:blip r:embed="rId3"/>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60760" y="179280"/>
            <a:ext cx="8982360" cy="914040"/>
          </a:xfrm>
          <a:prstGeom prst="rect">
            <a:avLst/>
          </a:prstGeom>
          <a:noFill/>
          <a:ln w="0">
            <a:noFill/>
          </a:ln>
        </p:spPr>
        <p:txBody>
          <a:bodyPr anchor="b">
            <a:normAutofit/>
          </a:bodyPr>
          <a:p>
            <a:pPr algn="ctr">
              <a:lnSpc>
                <a:spcPct val="90000"/>
              </a:lnSpc>
              <a:buNone/>
            </a:pPr>
            <a:r>
              <a:rPr lang="en-IN" sz="5400" b="1" strike="noStrike" spc="-1">
                <a:solidFill>
                  <a:srgbClr val="006666"/>
                </a:solidFill>
                <a:latin typeface="Calibri Light" panose="020F0302020204030204"/>
              </a:rPr>
              <a:t>Shell Commands</a:t>
            </a:r>
            <a:endParaRPr lang="en-US" sz="5400" b="0" strike="noStrike" spc="-1">
              <a:solidFill>
                <a:srgbClr val="000000"/>
              </a:solidFill>
              <a:latin typeface="Calibri" panose="020F0502020204030204"/>
            </a:endParaRPr>
          </a:p>
        </p:txBody>
      </p:sp>
      <p:sp>
        <p:nvSpPr>
          <p:cNvPr id="112" name="PlaceHolder 2"/>
          <p:cNvSpPr>
            <a:spLocks noGrp="1"/>
          </p:cNvSpPr>
          <p:nvPr>
            <p:ph type="subTitle"/>
          </p:nvPr>
        </p:nvSpPr>
        <p:spPr>
          <a:xfrm>
            <a:off x="1523880" y="1514880"/>
            <a:ext cx="9143640" cy="5163480"/>
          </a:xfrm>
          <a:prstGeom prst="rect">
            <a:avLst/>
          </a:prstGeom>
          <a:noFill/>
          <a:ln w="0">
            <a:noFill/>
          </a:ln>
        </p:spPr>
        <p:txBody>
          <a:bodyPr anchor="t">
            <a:noAutofit/>
          </a:bodyPr>
          <a:p>
            <a:pPr>
              <a:lnSpc>
                <a:spcPct val="90000"/>
              </a:lnSpc>
              <a:spcBef>
                <a:spcPts val="1000"/>
              </a:spcBef>
              <a:buNone/>
              <a:tabLst>
                <a:tab pos="0" algn="l"/>
              </a:tabLst>
            </a:pPr>
            <a:r>
              <a:rPr lang="en-US" sz="2800" b="1" strike="noStrike" spc="-1">
                <a:solidFill>
                  <a:srgbClr val="000000"/>
                </a:solidFill>
                <a:latin typeface="Calibri" panose="020F0502020204030204"/>
              </a:rPr>
              <a:t>What is Unix Shell Commands?</a:t>
            </a: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Unix shell commands are one of the four layers of Unix architecture, enabling human interaction with the operating system to intimate it to begin certain processes by giving commands through the interpreter.</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 </a:t>
            </a:r>
            <a:r>
              <a:rPr lang="en-US" sz="2400" b="0" strike="noStrike" spc="-1">
                <a:solidFill>
                  <a:srgbClr val="273239"/>
                </a:solidFill>
                <a:latin typeface="Calibri" panose="020F0502020204030204"/>
              </a:rPr>
              <a:t>It consists a set of commands like cp, grep, cat, id, mv etc., that are pre-defined and stored in the libraries.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Unix shell commands are of three types basic, intermediate and advanced, consisting of various commands like ls, cat, rm, mv, mkdir, chomp, find, chown, chgrp, head, tail, grep, ln, cut etc.</a:t>
            </a:r>
            <a:endParaRPr lang="en-IN" sz="2400" b="0" strike="noStrike" spc="-1">
              <a:latin typeface="Arial" panose="020B0604020202020204"/>
            </a:endParaRPr>
          </a:p>
        </p:txBody>
      </p:sp>
      <p:pic>
        <p:nvPicPr>
          <p:cNvPr id="113"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523880" y="493200"/>
            <a:ext cx="9143640" cy="4764240"/>
          </a:xfrm>
          <a:prstGeom prst="rect">
            <a:avLst/>
          </a:prstGeom>
          <a:noFill/>
          <a:ln w="0">
            <a:noFill/>
          </a:ln>
        </p:spPr>
        <p:txBody>
          <a:bodyPr anchor="t">
            <a:noAutofit/>
          </a:bodyPr>
          <a:p>
            <a:pPr>
              <a:lnSpc>
                <a:spcPct val="90000"/>
              </a:lnSpc>
              <a:spcBef>
                <a:spcPts val="1000"/>
              </a:spcBef>
              <a:buNone/>
              <a:tabLst>
                <a:tab pos="0" algn="l"/>
              </a:tabLst>
            </a:pPr>
            <a:r>
              <a:rPr lang="en-IN" sz="2800" b="1" strike="noStrike" spc="-1">
                <a:solidFill>
                  <a:srgbClr val="000000"/>
                </a:solidFill>
                <a:latin typeface="Calibri" panose="020F0502020204030204"/>
              </a:rPr>
              <a:t>UNIX Architecture</a:t>
            </a: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Here is the following UNIX architecture mention below</a:t>
            </a:r>
            <a:endParaRPr lang="en-IN" sz="2400" b="0" strike="noStrike" spc="-1">
              <a:latin typeface="Arial" panose="020B0604020202020204"/>
            </a:endParaRPr>
          </a:p>
        </p:txBody>
      </p:sp>
      <p:pic>
        <p:nvPicPr>
          <p:cNvPr id="115" name="Picture 9"/>
          <p:cNvPicPr/>
          <p:nvPr/>
        </p:nvPicPr>
        <p:blipFill>
          <a:blip r:embed="rId1"/>
          <a:stretch>
            <a:fillRect/>
          </a:stretch>
        </p:blipFill>
        <p:spPr>
          <a:xfrm>
            <a:off x="2115720" y="2357640"/>
            <a:ext cx="5611680" cy="4006800"/>
          </a:xfrm>
          <a:prstGeom prst="rect">
            <a:avLst/>
          </a:prstGeom>
          <a:ln w="0">
            <a:noFill/>
          </a:ln>
          <a:effectLst>
            <a:outerShdw blurRad="190440" algn="tl" rotWithShape="0">
              <a:srgbClr val="000000">
                <a:alpha val="70000"/>
              </a:srgbClr>
            </a:outerShdw>
          </a:effectLst>
        </p:spPr>
      </p:pic>
      <p:pic>
        <p:nvPicPr>
          <p:cNvPr id="116" name="Picture 1" descr="Logo&#10;&#10;Description automatically generated"/>
          <p:cNvPicPr/>
          <p:nvPr/>
        </p:nvPicPr>
        <p:blipFill>
          <a:blip r:embed="rId2"/>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443240" y="887400"/>
            <a:ext cx="8892720" cy="4652280"/>
          </a:xfrm>
          <a:prstGeom prst="rect">
            <a:avLst/>
          </a:prstGeom>
          <a:noFill/>
          <a:ln w="0">
            <a:noFill/>
          </a:ln>
        </p:spPr>
        <p:txBody>
          <a:bodyPr anchor="t">
            <a:noAutofit/>
          </a:bodyPr>
          <a:p>
            <a:pPr>
              <a:lnSpc>
                <a:spcPct val="90000"/>
              </a:lnSpc>
              <a:spcBef>
                <a:spcPts val="1000"/>
              </a:spcBef>
              <a:buNone/>
              <a:tabLst>
                <a:tab pos="0" algn="l"/>
              </a:tabLst>
            </a:pPr>
            <a:r>
              <a:rPr lang="en-IN" sz="2800" b="1" strike="noStrike" spc="-1">
                <a:solidFill>
                  <a:srgbClr val="000000"/>
                </a:solidFill>
                <a:latin typeface="Calibri" panose="020F0502020204030204"/>
              </a:rPr>
              <a:t>Layer-1: Hardware</a:t>
            </a:r>
            <a:endParaRPr lang="en-IN" sz="28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This layer consists of all the hardware resources being used.</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IN" sz="2800" b="1" strike="noStrike" spc="-1">
                <a:solidFill>
                  <a:srgbClr val="273239"/>
                </a:solidFill>
                <a:latin typeface="Calibri" panose="020F0502020204030204"/>
              </a:rPr>
              <a:t>Layer-2: Kernel</a:t>
            </a:r>
            <a:endParaRPr lang="en-IN" sz="28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The kernel is like the heart of the operating system.</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 </a:t>
            </a:r>
            <a:r>
              <a:rPr lang="en-US" sz="2400" b="0" strike="noStrike" spc="-1">
                <a:solidFill>
                  <a:srgbClr val="273239"/>
                </a:solidFill>
                <a:latin typeface="Calibri" panose="020F0502020204030204"/>
              </a:rPr>
              <a:t>It is the mode of interaction between the hardware and operating system.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It also manages tasks, resources using scheduling processes for the smooth functioning of the system.</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118"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subTitle"/>
          </p:nvPr>
        </p:nvSpPr>
        <p:spPr>
          <a:xfrm>
            <a:off x="1317960" y="1219320"/>
            <a:ext cx="9143640" cy="4759920"/>
          </a:xfrm>
          <a:prstGeom prst="rect">
            <a:avLst/>
          </a:prstGeom>
          <a:noFill/>
          <a:ln w="0">
            <a:noFill/>
          </a:ln>
        </p:spPr>
        <p:txBody>
          <a:bodyPr anchor="t">
            <a:normAutofit fontScale="98000"/>
          </a:bodyPr>
          <a:p>
            <a:pPr>
              <a:lnSpc>
                <a:spcPct val="90000"/>
              </a:lnSpc>
              <a:spcBef>
                <a:spcPts val="1000"/>
              </a:spcBef>
              <a:buNone/>
              <a:tabLst>
                <a:tab pos="0" algn="l"/>
              </a:tabLst>
            </a:pPr>
            <a:r>
              <a:rPr lang="en-IN" sz="2400" b="1" strike="noStrike" spc="-1">
                <a:solidFill>
                  <a:srgbClr val="000000"/>
                </a:solidFill>
                <a:latin typeface="Calibri" panose="020F0502020204030204"/>
              </a:rPr>
              <a:t>Layer-3: Shell commands</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It is the way for a human to interact with the operating system and tell it to start certain processes.</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An interpreter is used where we give the command for the operating from the set of all commands for which the definition has been defined and stored in the libraries.</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Some examples of commands are cp, mv, cat, grep, id, wc, nroff, a.out and more.</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000000"/>
                </a:solidFill>
                <a:latin typeface="Calibri" panose="020F0502020204030204"/>
              </a:rPr>
              <a:t>Layer-4: Application Layer</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It executes the given external applications. It is an outermost layer to execute the applications.</a:t>
            </a:r>
            <a:endParaRPr lang="en-IN" sz="24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120"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subTitle"/>
          </p:nvPr>
        </p:nvSpPr>
        <p:spPr>
          <a:xfrm>
            <a:off x="1523880" y="905400"/>
            <a:ext cx="9143640" cy="5181120"/>
          </a:xfrm>
          <a:prstGeom prst="rect">
            <a:avLst/>
          </a:prstGeom>
          <a:noFill/>
          <a:ln w="0">
            <a:noFill/>
          </a:ln>
        </p:spPr>
        <p:txBody>
          <a:bodyPr anchor="t">
            <a:noAutofit/>
          </a:bodyPr>
          <a:p>
            <a:pPr>
              <a:lnSpc>
                <a:spcPct val="90000"/>
              </a:lnSpc>
              <a:spcBef>
                <a:spcPts val="1000"/>
              </a:spcBef>
              <a:buNone/>
              <a:tabLst>
                <a:tab pos="0" algn="l"/>
              </a:tabLst>
            </a:pPr>
            <a:r>
              <a:rPr lang="en-US" sz="3200" b="1" strike="noStrike" spc="-1">
                <a:solidFill>
                  <a:srgbClr val="000000"/>
                </a:solidFill>
                <a:latin typeface="Calibri" panose="020F0502020204030204"/>
              </a:rPr>
              <a:t>List of Unix Shell Commands</a:t>
            </a:r>
            <a:endParaRPr lang="en-IN" sz="32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273239"/>
                </a:solidFill>
                <a:latin typeface="Calibri" panose="020F0502020204030204"/>
              </a:rPr>
              <a:t>Here is the list of the following Unix Shell Commands mention below:</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Clr>
                <a:srgbClr val="000000"/>
              </a:buClr>
              <a:buFont typeface="Arial" panose="020B0604020202020204"/>
              <a:buChar char="•"/>
              <a:tabLst>
                <a:tab pos="0" algn="l"/>
              </a:tabLst>
            </a:pPr>
            <a:r>
              <a:rPr lang="en-IN" sz="2400" b="0" strike="noStrike" spc="-1">
                <a:solidFill>
                  <a:srgbClr val="000000"/>
                </a:solidFill>
                <a:latin typeface="Calibri" panose="020F0502020204030204"/>
              </a:rPr>
              <a:t>Basic.</a:t>
            </a:r>
            <a:endParaRPr lang="en-IN" sz="2400" b="0" strike="noStrike" spc="-1">
              <a:latin typeface="Arial" panose="020B0604020202020204"/>
            </a:endParaRPr>
          </a:p>
          <a:p>
            <a:pPr>
              <a:lnSpc>
                <a:spcPct val="90000"/>
              </a:lnSpc>
              <a:spcBef>
                <a:spcPts val="1000"/>
              </a:spcBef>
              <a:buClr>
                <a:srgbClr val="000000"/>
              </a:buClr>
              <a:buFont typeface="Arial" panose="020B0604020202020204"/>
              <a:buChar char="•"/>
              <a:tabLst>
                <a:tab pos="0" algn="l"/>
              </a:tabLst>
            </a:pPr>
            <a:r>
              <a:rPr lang="en-IN" sz="2400" b="0" strike="noStrike" spc="-1">
                <a:solidFill>
                  <a:srgbClr val="000000"/>
                </a:solidFill>
                <a:latin typeface="Calibri" panose="020F0502020204030204"/>
              </a:rPr>
              <a:t>Intermediate.</a:t>
            </a:r>
            <a:endParaRPr lang="en-IN" sz="2400" b="0" strike="noStrike" spc="-1">
              <a:latin typeface="Arial" panose="020B0604020202020204"/>
            </a:endParaRPr>
          </a:p>
          <a:p>
            <a:pPr>
              <a:lnSpc>
                <a:spcPct val="90000"/>
              </a:lnSpc>
              <a:spcBef>
                <a:spcPts val="1000"/>
              </a:spcBef>
              <a:buClr>
                <a:srgbClr val="000000"/>
              </a:buClr>
              <a:buFont typeface="Arial" panose="020B0604020202020204"/>
              <a:buChar char="•"/>
              <a:tabLst>
                <a:tab pos="0" algn="l"/>
              </a:tabLst>
            </a:pPr>
            <a:r>
              <a:rPr lang="en-IN" sz="2400" b="0" strike="noStrike" spc="-1">
                <a:solidFill>
                  <a:srgbClr val="000000"/>
                </a:solidFill>
                <a:latin typeface="Calibri" panose="020F0502020204030204"/>
              </a:rPr>
              <a:t>Advanced.</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122"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066680" y="1236960"/>
            <a:ext cx="9968400" cy="5037840"/>
          </a:xfrm>
          <a:prstGeom prst="rect">
            <a:avLst/>
          </a:prstGeom>
          <a:noFill/>
          <a:ln w="0">
            <a:noFill/>
          </a:ln>
        </p:spPr>
        <p:txBody>
          <a:bodyPr anchor="t">
            <a:noAutofit/>
          </a:bodyPr>
          <a:p>
            <a:pPr marL="514350" indent="-514350">
              <a:lnSpc>
                <a:spcPct val="90000"/>
              </a:lnSpc>
              <a:spcBef>
                <a:spcPts val="1000"/>
              </a:spcBef>
              <a:buClr>
                <a:srgbClr val="000000"/>
              </a:buClr>
              <a:buFont typeface="Arial" panose="020B0604020202020204"/>
              <a:buAutoNum type="arabicPeriod"/>
            </a:pPr>
            <a:r>
              <a:rPr lang="en-US" sz="2800" b="1" strike="noStrike" spc="-1">
                <a:solidFill>
                  <a:srgbClr val="000000"/>
                </a:solidFill>
                <a:latin typeface="Calibri" panose="020F0502020204030204"/>
              </a:rPr>
              <a:t> </a:t>
            </a:r>
            <a:r>
              <a:rPr lang="en-US" sz="2800" b="1" strike="noStrike" spc="-1">
                <a:solidFill>
                  <a:srgbClr val="000000"/>
                </a:solidFill>
                <a:latin typeface="Calibri" panose="020F0502020204030204"/>
              </a:rPr>
              <a:t>Basic Unix Shell Commands</a:t>
            </a:r>
            <a:endParaRPr lang="en-IN" sz="28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cd:          Change the current directory</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pwd:      Print the current working directory</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mkdir:   Create a new directory</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rmdir:    Remove an empty directory</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touch:    Create a new file or update the modification time of an existing file</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cp:          Copy files or directories</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mv:         Move or rename files or directories</a:t>
            </a:r>
            <a:endParaRPr lang="en-IN" sz="2400" b="0" strike="noStrike" spc="-1">
              <a:latin typeface="Arial" panose="020B0604020202020204"/>
            </a:endParaRPr>
          </a:p>
          <a:p>
            <a:pPr marL="457200">
              <a:lnSpc>
                <a:spcPct val="90000"/>
              </a:lnSpc>
              <a:spcBef>
                <a:spcPts val="500"/>
              </a:spcBef>
              <a:buNone/>
              <a:tabLst>
                <a:tab pos="0" algn="l"/>
              </a:tabLst>
            </a:pPr>
            <a:r>
              <a:rPr lang="en-US" sz="2400" b="0" strike="noStrike" spc="-1">
                <a:solidFill>
                  <a:srgbClr val="000000"/>
                </a:solidFill>
                <a:latin typeface="Calibri" panose="020F0502020204030204"/>
              </a:rPr>
              <a:t>rm:          Remove files or directories</a:t>
            </a:r>
            <a:endParaRPr lang="en-IN" sz="2400" b="0" strike="noStrike" spc="-1">
              <a:latin typeface="Arial" panose="020B0604020202020204"/>
            </a:endParaRPr>
          </a:p>
          <a:p>
            <a:pPr>
              <a:lnSpc>
                <a:spcPct val="90000"/>
              </a:lnSpc>
              <a:spcBef>
                <a:spcPts val="1000"/>
              </a:spcBef>
              <a:buNone/>
              <a:tabLst>
                <a:tab pos="0" algn="l"/>
              </a:tabLst>
            </a:pPr>
            <a:endParaRPr lang="en-IN" sz="28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124"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subTitle"/>
          </p:nvPr>
        </p:nvSpPr>
        <p:spPr>
          <a:xfrm>
            <a:off x="1523880" y="528840"/>
            <a:ext cx="9143640" cy="5647680"/>
          </a:xfrm>
          <a:prstGeom prst="rect">
            <a:avLst/>
          </a:prstGeom>
          <a:noFill/>
          <a:ln w="0">
            <a:noFill/>
          </a:ln>
        </p:spPr>
        <p:txBody>
          <a:bodyPr anchor="t">
            <a:noAutofit/>
          </a:bodyPr>
          <a:p>
            <a:pPr>
              <a:lnSpc>
                <a:spcPct val="90000"/>
              </a:lnSpc>
              <a:spcBef>
                <a:spcPts val="1000"/>
              </a:spcBef>
              <a:buNone/>
              <a:tabLst>
                <a:tab pos="0" algn="l"/>
              </a:tabLst>
            </a:pPr>
            <a:r>
              <a:rPr lang="en-IN" sz="2800" b="1" strike="noStrike" spc="-1">
                <a:solidFill>
                  <a:srgbClr val="000000"/>
                </a:solidFill>
                <a:latin typeface="Calibri" panose="020F0502020204030204"/>
              </a:rPr>
              <a:t>2. Intermediate</a:t>
            </a:r>
            <a:endParaRPr lang="en-IN" sz="2800" b="0" strike="noStrike" spc="-1">
              <a:latin typeface="Arial" panose="020B0604020202020204"/>
            </a:endParaRPr>
          </a:p>
          <a:p>
            <a:pPr marL="457200" indent="-457200">
              <a:lnSpc>
                <a:spcPct val="90000"/>
              </a:lnSpc>
              <a:spcBef>
                <a:spcPts val="1000"/>
              </a:spcBef>
              <a:buClr>
                <a:srgbClr val="273239"/>
              </a:buClr>
              <a:buFont typeface="Calibri Light" panose="020F0302020204030204"/>
              <a:buAutoNum type="alphaUcPeriod"/>
              <a:tabLst>
                <a:tab pos="0" algn="l"/>
              </a:tabLst>
            </a:pPr>
            <a:r>
              <a:rPr lang="en-US" sz="2400" b="1" strike="noStrike" spc="-1">
                <a:solidFill>
                  <a:srgbClr val="273239"/>
                </a:solidFill>
                <a:latin typeface="Calibri" panose="020F0502020204030204"/>
              </a:rPr>
              <a:t>Chmod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Sometimes, when we need to write into the file that is write-protected, we need to change the permissions given to a file or directory.</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 </a:t>
            </a:r>
            <a:r>
              <a:rPr lang="en-US" sz="2400" b="0" strike="noStrike" spc="-1">
                <a:solidFill>
                  <a:srgbClr val="273239"/>
                </a:solidFill>
                <a:latin typeface="Calibri" panose="020F0502020204030204"/>
              </a:rPr>
              <a:t>Here ‘chmod’ command is used to give suitable permissions. But one should know the pattern for giving permissions.</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  </a:t>
            </a:r>
            <a:r>
              <a:rPr lang="en-US" sz="2400" b="0" strike="noStrike" spc="-1">
                <a:solidFill>
                  <a:srgbClr val="273239"/>
                </a:solidFill>
                <a:latin typeface="Calibri" panose="020F0502020204030204"/>
              </a:rPr>
              <a:t>Permissions are given as rwxrwxrwx</a:t>
            </a:r>
            <a:endParaRPr lang="en-IN" sz="2400" b="0" strike="noStrike" spc="-1">
              <a:latin typeface="Arial" panose="020B0604020202020204"/>
            </a:endParaRPr>
          </a:p>
        </p:txBody>
      </p:sp>
      <p:pic>
        <p:nvPicPr>
          <p:cNvPr id="126" name="Picture 5"/>
          <p:cNvPicPr/>
          <p:nvPr/>
        </p:nvPicPr>
        <p:blipFill>
          <a:blip r:embed="rId1"/>
          <a:stretch>
            <a:fillRect/>
          </a:stretch>
        </p:blipFill>
        <p:spPr>
          <a:xfrm>
            <a:off x="2877840" y="4155120"/>
            <a:ext cx="3468960" cy="1514520"/>
          </a:xfrm>
          <a:prstGeom prst="rect">
            <a:avLst/>
          </a:prstGeom>
          <a:ln w="0">
            <a:noFill/>
          </a:ln>
        </p:spPr>
      </p:pic>
      <p:pic>
        <p:nvPicPr>
          <p:cNvPr id="127" name="Picture 1" descr="Logo&#10;&#10;Description automatically generated"/>
          <p:cNvPicPr/>
          <p:nvPr/>
        </p:nvPicPr>
        <p:blipFill>
          <a:blip r:embed="rId2"/>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3880" y="681480"/>
            <a:ext cx="9143640" cy="5450040"/>
          </a:xfrm>
          <a:prstGeom prst="rect">
            <a:avLst/>
          </a:prstGeom>
          <a:noFill/>
          <a:ln w="0">
            <a:noFill/>
          </a:ln>
        </p:spPr>
        <p:txBody>
          <a:bodyPr anchor="t">
            <a:noAutofit/>
          </a:bodyPr>
          <a:p>
            <a:pPr>
              <a:lnSpc>
                <a:spcPct val="90000"/>
              </a:lnSpc>
              <a:spcBef>
                <a:spcPts val="1000"/>
              </a:spcBef>
              <a:buNone/>
              <a:tabLst>
                <a:tab pos="0" algn="l"/>
              </a:tabLst>
            </a:pPr>
            <a:r>
              <a:rPr lang="en-US" sz="2400" b="1" strike="noStrike" spc="-1">
                <a:solidFill>
                  <a:srgbClr val="273239"/>
                </a:solidFill>
                <a:latin typeface="Calibri" panose="020F0502020204030204"/>
              </a:rPr>
              <a:t>B.  Find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This command is used to find the files or directories in a              particular directory and its subdirectories.</a:t>
            </a: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273239"/>
                </a:solidFill>
                <a:latin typeface="Calibri" panose="020F0502020204030204"/>
              </a:rPr>
              <a:t>Syntax </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a:t>
            </a:r>
            <a:r>
              <a:rPr lang="en-IN" sz="2400" b="0" strike="noStrike" spc="-1">
                <a:solidFill>
                  <a:srgbClr val="000000"/>
                </a:solidFill>
                <a:latin typeface="Calibri" panose="020F0502020204030204"/>
              </a:rPr>
              <a:t>find </a:t>
            </a:r>
            <a:r>
              <a:rPr lang="en-IN" sz="2400" b="0" strike="noStrike" spc="-1">
                <a:solidFill>
                  <a:srgbClr val="9A6E3A"/>
                </a:solidFill>
                <a:latin typeface="Calibri" panose="020F0502020204030204"/>
              </a:rPr>
              <a:t>&lt;</a:t>
            </a:r>
            <a:r>
              <a:rPr lang="en-IN" sz="2400" b="0" strike="noStrike" spc="-1">
                <a:solidFill>
                  <a:srgbClr val="000000"/>
                </a:solidFill>
                <a:latin typeface="Calibri" panose="020F0502020204030204"/>
              </a:rPr>
              <a:t>options</a:t>
            </a:r>
            <a:r>
              <a:rPr lang="en-IN" sz="2400" b="0" strike="noStrike" spc="-1">
                <a:solidFill>
                  <a:srgbClr val="9A6E3A"/>
                </a:solidFill>
                <a:latin typeface="Calibri" panose="020F0502020204030204"/>
              </a:rPr>
              <a:t>&gt;</a:t>
            </a:r>
            <a:r>
              <a:rPr lang="en-IN" sz="2400" b="0" strike="noStrike" spc="-1">
                <a:solidFill>
                  <a:srgbClr val="000000"/>
                </a:solidFill>
                <a:latin typeface="Calibri" panose="020F0502020204030204"/>
              </a:rPr>
              <a:t> </a:t>
            </a:r>
            <a:r>
              <a:rPr lang="en-IN" sz="2400" b="0" strike="noStrike" spc="-1">
                <a:solidFill>
                  <a:srgbClr val="9A6E3A"/>
                </a:solidFill>
                <a:latin typeface="Calibri" panose="020F0502020204030204"/>
              </a:rPr>
              <a:t>&lt;</a:t>
            </a:r>
            <a:r>
              <a:rPr lang="en-IN" sz="2400" b="0" strike="noStrike" spc="-1">
                <a:solidFill>
                  <a:srgbClr val="000000"/>
                </a:solidFill>
                <a:latin typeface="Calibri" panose="020F0502020204030204"/>
              </a:rPr>
              <a:t>paths</a:t>
            </a:r>
            <a:r>
              <a:rPr lang="en-IN" sz="2400" b="0" strike="noStrike" spc="-1">
                <a:solidFill>
                  <a:srgbClr val="9A6E3A"/>
                </a:solidFill>
                <a:latin typeface="Calibri" panose="020F0502020204030204"/>
              </a:rPr>
              <a:t>&gt;”</a:t>
            </a: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273239"/>
                </a:solidFill>
                <a:latin typeface="Calibri" panose="020F0502020204030204"/>
              </a:rPr>
              <a:t>Example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IN" sz="2400" b="0" strike="noStrike" spc="-1">
                <a:solidFill>
                  <a:srgbClr val="273239"/>
                </a:solidFill>
                <a:latin typeface="Calibri" panose="020F0502020204030204"/>
              </a:rPr>
              <a:t>atime n</a:t>
            </a:r>
            <a:r>
              <a:rPr lang="en-IN" sz="2400" b="1" strike="noStrike" spc="-1">
                <a:solidFill>
                  <a:srgbClr val="273239"/>
                </a:solidFill>
                <a:latin typeface="Calibri" panose="020F0502020204030204"/>
              </a:rPr>
              <a:t>        </a:t>
            </a:r>
            <a:r>
              <a:rPr lang="en-US" sz="2400" b="0" strike="noStrike" spc="-1">
                <a:solidFill>
                  <a:srgbClr val="273239"/>
                </a:solidFill>
                <a:latin typeface="Calibri" panose="020F0502020204030204"/>
              </a:rPr>
              <a:t>Returns true if the file was accessed n days ago</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IN" sz="2400" b="0" strike="noStrike" spc="-1">
                <a:solidFill>
                  <a:srgbClr val="273239"/>
                </a:solidFill>
                <a:latin typeface="Calibri" panose="020F0502020204030204"/>
              </a:rPr>
              <a:t>ctime n        </a:t>
            </a:r>
            <a:r>
              <a:rPr lang="en-US" sz="2400" b="0" strike="noStrike" spc="-1">
                <a:solidFill>
                  <a:srgbClr val="273239"/>
                </a:solidFill>
                <a:latin typeface="Calibri" panose="020F0502020204030204"/>
              </a:rPr>
              <a:t>Returns true if the file was changed n days ago</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IN" sz="2400" b="0" strike="noStrike" spc="-1">
                <a:solidFill>
                  <a:srgbClr val="273239"/>
                </a:solidFill>
                <a:latin typeface="Calibri" panose="020F0502020204030204"/>
              </a:rPr>
              <a:t>Mtime          </a:t>
            </a:r>
            <a:r>
              <a:rPr lang="en-US" sz="2400" b="0" strike="noStrike" spc="-1">
                <a:solidFill>
                  <a:srgbClr val="273239"/>
                </a:solidFill>
                <a:latin typeface="Calibri" panose="020F0502020204030204"/>
              </a:rPr>
              <a:t>Returns true if file contents were modified n days ago</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IN" sz="2400" b="0" strike="noStrike" spc="-1">
                <a:solidFill>
                  <a:srgbClr val="273239"/>
                </a:solidFill>
                <a:latin typeface="Calibri" panose="020F0502020204030204"/>
              </a:rPr>
              <a:t>Name</a:t>
            </a:r>
            <a:r>
              <a:rPr lang="en-US" sz="2400" b="0" strike="noStrike" spc="-1">
                <a:solidFill>
                  <a:srgbClr val="273239"/>
                </a:solidFill>
                <a:latin typeface="Calibri" panose="020F0502020204030204"/>
              </a:rPr>
              <a:t>           Return true if filename matching a particular pattern</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IN" sz="2400" b="0" strike="noStrike" spc="-1">
                <a:solidFill>
                  <a:srgbClr val="273239"/>
                </a:solidFill>
                <a:latin typeface="Calibri" panose="020F0502020204030204"/>
              </a:rPr>
              <a:t>Size</a:t>
            </a:r>
            <a:r>
              <a:rPr lang="en-US" sz="2400" b="0" strike="noStrike" spc="-1">
                <a:solidFill>
                  <a:srgbClr val="273239"/>
                </a:solidFill>
                <a:latin typeface="Calibri" panose="020F0502020204030204"/>
              </a:rPr>
              <a:t>               Returns true if the file size is n blocks.</a:t>
            </a:r>
            <a:endParaRPr lang="en-IN" sz="2400" b="0" strike="noStrike" spc="-1">
              <a:latin typeface="Arial" panose="020B0604020202020204"/>
            </a:endParaRPr>
          </a:p>
        </p:txBody>
      </p:sp>
      <p:pic>
        <p:nvPicPr>
          <p:cNvPr id="129"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335600" y="537840"/>
            <a:ext cx="9484200" cy="5781960"/>
          </a:xfrm>
          <a:prstGeom prst="rect">
            <a:avLst/>
          </a:prstGeom>
          <a:noFill/>
          <a:ln w="0">
            <a:noFill/>
          </a:ln>
        </p:spPr>
        <p:txBody>
          <a:bodyPr anchor="t">
            <a:normAutofit fontScale="91000"/>
          </a:bodyPr>
          <a:p>
            <a:pPr>
              <a:lnSpc>
                <a:spcPct val="90000"/>
              </a:lnSpc>
              <a:spcBef>
                <a:spcPts val="1000"/>
              </a:spcBef>
              <a:buNone/>
              <a:tabLst>
                <a:tab pos="0" algn="l"/>
              </a:tabLst>
            </a:pPr>
            <a:r>
              <a:rPr lang="en-US" sz="2400" b="1" strike="noStrike" spc="-1">
                <a:solidFill>
                  <a:srgbClr val="273239"/>
                </a:solidFill>
                <a:latin typeface="Nunito Sans"/>
              </a:rPr>
              <a:t>C. </a:t>
            </a:r>
            <a:r>
              <a:rPr lang="en-US" sz="2400" b="1" strike="noStrike" spc="-1">
                <a:solidFill>
                  <a:srgbClr val="273239"/>
                </a:solidFill>
                <a:latin typeface="Calibri" panose="020F0502020204030204"/>
              </a:rPr>
              <a:t>chown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change ownership of the file. </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Sometimes someone wants to change the owner of the file so that someone who is currently working in that file has all access to that file.</a:t>
            </a:r>
            <a:endParaRPr lang="en-IN" sz="2400" b="0" strike="noStrike" spc="-1">
              <a:latin typeface="Arial" panose="020B0604020202020204"/>
            </a:endParaRPr>
          </a:p>
          <a:p>
            <a:pPr marL="342900" indent="-342900">
              <a:lnSpc>
                <a:spcPct val="90000"/>
              </a:lnSpc>
              <a:spcBef>
                <a:spcPts val="1000"/>
              </a:spcBef>
              <a:buClr>
                <a:srgbClr val="273239"/>
              </a:buClr>
              <a:buFont typeface="Arial" panose="020B0604020202020204"/>
              <a:buChar char="•"/>
              <a:tabLst>
                <a:tab pos="0" algn="l"/>
              </a:tabLst>
            </a:pPr>
            <a:r>
              <a:rPr lang="en-US" sz="2400" b="0" strike="noStrike" spc="-1">
                <a:solidFill>
                  <a:srgbClr val="273239"/>
                </a:solidFill>
                <a:latin typeface="Calibri" panose="020F0502020204030204"/>
              </a:rPr>
              <a:t> </a:t>
            </a:r>
            <a:r>
              <a:rPr lang="en-US" sz="2400" b="0" strike="noStrike" spc="-1">
                <a:solidFill>
                  <a:srgbClr val="273239"/>
                </a:solidFill>
                <a:latin typeface="Calibri" panose="020F0502020204030204"/>
              </a:rPr>
              <a:t>Only the owner of the file has the right to change the file ownership.</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273239"/>
                </a:solidFill>
                <a:latin typeface="Calibri" panose="020F0502020204030204"/>
              </a:rPr>
              <a:t>Syntax</a:t>
            </a:r>
            <a:r>
              <a:rPr lang="en-IN" sz="2400" b="0" strike="noStrike" spc="-1">
                <a:solidFill>
                  <a:srgbClr val="273239"/>
                </a:solidFill>
                <a:latin typeface="Calibri" panose="020F0502020204030204"/>
              </a:rPr>
              <a:t>:</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 </a:t>
            </a:r>
            <a:r>
              <a:rPr lang="en-IN" sz="2400" b="0" strike="noStrike" spc="-1">
                <a:solidFill>
                  <a:srgbClr val="000000"/>
                </a:solidFill>
                <a:latin typeface="Calibri" panose="020F0502020204030204"/>
              </a:rPr>
              <a:t>chown [owner] [file] ” </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US" sz="2400" b="1" strike="noStrike" spc="-1">
                <a:solidFill>
                  <a:srgbClr val="273239"/>
                </a:solidFill>
                <a:latin typeface="Calibri" panose="020F0502020204030204"/>
              </a:rPr>
              <a:t>Example</a:t>
            </a:r>
            <a:r>
              <a:rPr lang="en-US" sz="2400" b="0" strike="noStrike" spc="-1">
                <a:solidFill>
                  <a:srgbClr val="273239"/>
                </a:solidFill>
                <a:latin typeface="Calibri" panose="020F0502020204030204"/>
              </a:rPr>
              <a:t>: </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273239"/>
                </a:solidFill>
                <a:latin typeface="Calibri" panose="020F0502020204030204"/>
              </a:rPr>
              <a:t>Change the owner of test1 to user name ‘aaggasa’, assuming that the current user currently owns it</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	</a:t>
            </a:r>
            <a:r>
              <a:rPr lang="en-IN" sz="2400" b="0" strike="noStrike" spc="-1">
                <a:solidFill>
                  <a:srgbClr val="000000"/>
                </a:solidFill>
                <a:latin typeface="Calibri" panose="020F0502020204030204"/>
              </a:rPr>
              <a:t> “ </a:t>
            </a:r>
            <a:r>
              <a:rPr lang="en-IN" sz="2400" b="0" strike="noStrike" spc="-1">
                <a:solidFill>
                  <a:srgbClr val="000000"/>
                </a:solidFill>
                <a:latin typeface="Calibri" panose="020F0502020204030204"/>
              </a:rPr>
              <a:t>chown aaggasa test1 ”</a:t>
            </a:r>
            <a:endParaRPr lang="en-IN" sz="2400" b="0" strike="noStrike" spc="-1">
              <a:latin typeface="Arial" panose="020B0604020202020204"/>
            </a:endParaRPr>
          </a:p>
        </p:txBody>
      </p:sp>
      <p:pic>
        <p:nvPicPr>
          <p:cNvPr id="131"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236960" y="914400"/>
            <a:ext cx="9627840" cy="5477040"/>
          </a:xfrm>
          <a:prstGeom prst="rect">
            <a:avLst/>
          </a:prstGeom>
          <a:noFill/>
          <a:ln w="0">
            <a:noFill/>
          </a:ln>
        </p:spPr>
        <p:txBody>
          <a:bodyPr anchor="t">
            <a:noAutofit/>
          </a:bodyPr>
          <a:p>
            <a:pPr>
              <a:lnSpc>
                <a:spcPct val="90000"/>
              </a:lnSpc>
              <a:spcBef>
                <a:spcPts val="1000"/>
              </a:spcBef>
              <a:buNone/>
              <a:tabLst>
                <a:tab pos="0" algn="l"/>
              </a:tabLst>
            </a:pPr>
            <a:r>
              <a:rPr lang="en-US" sz="2400" b="1" strike="noStrike" spc="-1">
                <a:solidFill>
                  <a:srgbClr val="000000"/>
                </a:solidFill>
                <a:latin typeface="Calibri" panose="020F0502020204030204"/>
              </a:rPr>
              <a:t>D. Chgrp</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change the group ownership of the file.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This command is used to change the group to which the file belongs.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Only the owner of the file has the right to change the file ownership.</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000000"/>
                </a:solidFill>
                <a:latin typeface="Calibri" panose="020F0502020204030204"/>
              </a:rPr>
              <a:t>Syntax</a:t>
            </a:r>
            <a:r>
              <a:rPr lang="en-IN" sz="2400" b="0" strike="noStrike" spc="-1">
                <a:solidFill>
                  <a:srgbClr val="000000"/>
                </a:solidFill>
                <a:latin typeface="Calibri" panose="020F0502020204030204"/>
              </a:rPr>
              <a:t>:</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 </a:t>
            </a:r>
            <a:r>
              <a:rPr lang="en-IN" sz="2400" b="0" strike="noStrike" spc="-1">
                <a:solidFill>
                  <a:srgbClr val="000000"/>
                </a:solidFill>
                <a:latin typeface="Calibri" panose="020F0502020204030204"/>
              </a:rPr>
              <a:t>chgrp [group] [file] ”</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US" sz="2400" b="1" strike="noStrike" spc="-1">
                <a:solidFill>
                  <a:srgbClr val="000000"/>
                </a:solidFill>
                <a:latin typeface="Calibri" panose="020F0502020204030204"/>
              </a:rPr>
              <a:t>Example</a:t>
            </a:r>
            <a:r>
              <a:rPr lang="en-US" sz="2400" b="0" strike="noStrike" spc="-1">
                <a:solidFill>
                  <a:srgbClr val="000000"/>
                </a:solidFill>
                <a:latin typeface="Calibri" panose="020F0502020204030204"/>
              </a:rPr>
              <a:t>:</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Change the group of test1 to group2, assuming the current user currently owns it.</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 </a:t>
            </a:r>
            <a:r>
              <a:rPr lang="en-IN" sz="2400" b="0" strike="noStrike" spc="-1">
                <a:solidFill>
                  <a:srgbClr val="000000"/>
                </a:solidFill>
                <a:latin typeface="Calibri" panose="020F0502020204030204"/>
              </a:rPr>
              <a:t>chgrp group2 test1 ”</a:t>
            </a:r>
            <a:endParaRPr lang="en-IN" sz="2400" b="0" strike="noStrike" spc="-1">
              <a:latin typeface="Arial" panose="020B0604020202020204"/>
            </a:endParaRPr>
          </a:p>
        </p:txBody>
      </p:sp>
      <p:pic>
        <p:nvPicPr>
          <p:cNvPr id="133"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62640"/>
            <a:ext cx="7834680" cy="851400"/>
          </a:xfrm>
          <a:prstGeom prst="rect">
            <a:avLst/>
          </a:prstGeom>
          <a:noFill/>
          <a:ln w="0">
            <a:noFill/>
          </a:ln>
        </p:spPr>
        <p:txBody>
          <a:bodyPr anchor="b">
            <a:normAutofit fontScale="92000"/>
          </a:bodyPr>
          <a:p>
            <a:pPr algn="ctr">
              <a:lnSpc>
                <a:spcPct val="90000"/>
              </a:lnSpc>
              <a:buNone/>
            </a:pPr>
            <a:r>
              <a:rPr lang="en-US" sz="6000" b="1" strike="noStrike" spc="-1">
                <a:solidFill>
                  <a:srgbClr val="ED7D31"/>
                </a:solidFill>
                <a:latin typeface="Calibri Light" panose="020F0302020204030204"/>
              </a:rPr>
              <a:t>Commands</a:t>
            </a:r>
            <a:endParaRPr lang="en-US" sz="6000" b="0" strike="noStrike" spc="-1">
              <a:solidFill>
                <a:srgbClr val="000000"/>
              </a:solidFill>
              <a:latin typeface="Calibri" panose="020F0502020204030204"/>
            </a:endParaRPr>
          </a:p>
        </p:txBody>
      </p:sp>
      <p:sp>
        <p:nvSpPr>
          <p:cNvPr id="48" name="PlaceHolder 2"/>
          <p:cNvSpPr>
            <a:spLocks noGrp="1"/>
          </p:cNvSpPr>
          <p:nvPr>
            <p:ph type="subTitle"/>
          </p:nvPr>
        </p:nvSpPr>
        <p:spPr>
          <a:xfrm>
            <a:off x="1523880" y="1156320"/>
            <a:ext cx="9143640" cy="5396400"/>
          </a:xfrm>
          <a:prstGeom prst="rect">
            <a:avLst/>
          </a:prstGeom>
          <a:noFill/>
          <a:ln w="0">
            <a:noFill/>
          </a:ln>
        </p:spPr>
        <p:txBody>
          <a:bodyPr anchor="t">
            <a:noAutofit/>
          </a:bodyPr>
          <a:p>
            <a:pPr>
              <a:lnSpc>
                <a:spcPct val="80000"/>
              </a:lnSpc>
              <a:spcBef>
                <a:spcPts val="1000"/>
              </a:spcBef>
              <a:buNone/>
              <a:tabLst>
                <a:tab pos="0" algn="l"/>
              </a:tabLst>
            </a:pPr>
            <a:r>
              <a:rPr lang="en-US" sz="2400" b="1" strike="noStrike" spc="-1">
                <a:solidFill>
                  <a:srgbClr val="000000"/>
                </a:solidFill>
                <a:latin typeface="Calibri" panose="020F0502020204030204"/>
              </a:rPr>
              <a:t>Directory</a:t>
            </a:r>
            <a:r>
              <a:rPr lang="en-US" sz="2400" b="1" strike="noStrike" spc="-1">
                <a:solidFill>
                  <a:srgbClr val="03FB50"/>
                </a:solidFill>
                <a:latin typeface="Calibri" panose="020F0502020204030204"/>
              </a:rPr>
              <a:t> </a:t>
            </a:r>
            <a:r>
              <a:rPr lang="en-US" sz="2400" b="1" strike="noStrike" spc="-1">
                <a:solidFill>
                  <a:srgbClr val="000000"/>
                </a:solidFill>
                <a:latin typeface="Calibri" panose="020F0502020204030204"/>
              </a:rPr>
              <a:t>commands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cd                 </a:t>
            </a:r>
            <a:r>
              <a:rPr lang="en-US" sz="2400" b="0" strike="noStrike" spc="-1">
                <a:solidFill>
                  <a:srgbClr val="000000"/>
                </a:solidFill>
                <a:latin typeface="Calibri" panose="020F0502020204030204"/>
              </a:rPr>
              <a:t>Change the working directory</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find                </a:t>
            </a:r>
            <a:r>
              <a:rPr lang="en-US" sz="2400" b="0" strike="noStrike" spc="-1">
                <a:solidFill>
                  <a:srgbClr val="000000"/>
                </a:solidFill>
                <a:latin typeface="Calibri" panose="020F0502020204030204"/>
              </a:rPr>
              <a:t>Find a file by name or by other characteristics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mkdir            </a:t>
            </a:r>
            <a:r>
              <a:rPr lang="en-US" sz="2400" b="0" strike="noStrike" spc="-1">
                <a:solidFill>
                  <a:srgbClr val="000000"/>
                </a:solidFill>
                <a:latin typeface="Calibri" panose="020F0502020204030204"/>
              </a:rPr>
              <a:t>Make a directory</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rmdir             </a:t>
            </a:r>
            <a:r>
              <a:rPr lang="en-US" sz="2400" b="0" strike="noStrike" spc="-1">
                <a:solidFill>
                  <a:srgbClr val="000000"/>
                </a:solidFill>
                <a:latin typeface="Calibri" panose="020F0502020204030204"/>
              </a:rPr>
              <a:t>Remove a directory </a:t>
            </a:r>
            <a:endParaRPr lang="en-IN" sz="2400" b="0" strike="noStrike" spc="-1">
              <a:latin typeface="Arial" panose="020B0604020202020204"/>
            </a:endParaRPr>
          </a:p>
          <a:p>
            <a:pPr>
              <a:lnSpc>
                <a:spcPct val="80000"/>
              </a:lnSpc>
              <a:spcBef>
                <a:spcPts val="1000"/>
              </a:spcBef>
              <a:buNone/>
              <a:tabLst>
                <a:tab pos="0" algn="l"/>
              </a:tabLst>
            </a:pPr>
            <a:endParaRPr lang="en-IN" sz="2400" b="0" strike="noStrike" spc="-1">
              <a:latin typeface="Arial" panose="020B0604020202020204"/>
            </a:endParaRPr>
          </a:p>
          <a:p>
            <a:pPr>
              <a:lnSpc>
                <a:spcPct val="80000"/>
              </a:lnSpc>
              <a:spcBef>
                <a:spcPts val="1000"/>
              </a:spcBef>
              <a:buNone/>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File</a:t>
            </a:r>
            <a:r>
              <a:rPr lang="en-US" sz="2400" b="1" strike="noStrike" spc="-1">
                <a:solidFill>
                  <a:srgbClr val="03FB50"/>
                </a:solidFill>
                <a:latin typeface="Calibri" panose="020F0502020204030204"/>
              </a:rPr>
              <a:t> </a:t>
            </a:r>
            <a:r>
              <a:rPr lang="en-US" sz="2400" b="1" strike="noStrike" spc="-1">
                <a:solidFill>
                  <a:srgbClr val="000000"/>
                </a:solidFill>
                <a:latin typeface="Calibri" panose="020F0502020204030204"/>
              </a:rPr>
              <a:t>manipulation </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command scat   </a:t>
            </a:r>
            <a:r>
              <a:rPr lang="en-US" sz="2400" b="0" strike="noStrike" spc="-1">
                <a:solidFill>
                  <a:srgbClr val="000000"/>
                </a:solidFill>
                <a:latin typeface="Calibri" panose="020F0502020204030204"/>
              </a:rPr>
              <a:t>Concatenate and display a file</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cp                   </a:t>
            </a:r>
            <a:r>
              <a:rPr lang="en-US" sz="2400" b="0" strike="noStrike" spc="-1">
                <a:solidFill>
                  <a:srgbClr val="000000"/>
                </a:solidFill>
                <a:latin typeface="Calibri" panose="020F0502020204030204"/>
              </a:rPr>
              <a:t>Copy a file</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grep               </a:t>
            </a:r>
            <a:r>
              <a:rPr lang="en-US" sz="2400" b="0" strike="noStrike" spc="-1">
                <a:solidFill>
                  <a:srgbClr val="000000"/>
                </a:solidFill>
                <a:latin typeface="Calibri" panose="020F0502020204030204"/>
              </a:rPr>
              <a:t>Search a file for a specific text string</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mv                 </a:t>
            </a:r>
            <a:r>
              <a:rPr lang="en-US" sz="2400" b="0" strike="noStrike" spc="-1">
                <a:solidFill>
                  <a:srgbClr val="000000"/>
                </a:solidFill>
                <a:latin typeface="Calibri" panose="020F0502020204030204"/>
              </a:rPr>
              <a:t>Move or rename a file</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rm                      </a:t>
            </a:r>
            <a:r>
              <a:rPr lang="en-US" sz="2400" b="0" strike="noStrike" spc="-1">
                <a:solidFill>
                  <a:srgbClr val="000000"/>
                </a:solidFill>
                <a:latin typeface="Calibri" panose="020F0502020204030204"/>
              </a:rPr>
              <a:t>Remove a file</a:t>
            </a:r>
            <a:endParaRPr lang="en-IN" sz="24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pic>
        <p:nvPicPr>
          <p:cNvPr id="49" name="Picture 3" descr="terminal">
            <a:hlinkClick r:id="rId1"/>
          </p:cNvPr>
          <p:cNvPicPr/>
          <p:nvPr/>
        </p:nvPicPr>
        <p:blipFill>
          <a:blip r:embed="rId2"/>
          <a:stretch>
            <a:fillRect/>
          </a:stretch>
        </p:blipFill>
        <p:spPr>
          <a:xfrm>
            <a:off x="10440000" y="2160000"/>
            <a:ext cx="1218960" cy="1218960"/>
          </a:xfrm>
          <a:prstGeom prst="rect">
            <a:avLst/>
          </a:prstGeom>
          <a:ln w="0">
            <a:noFill/>
          </a:ln>
        </p:spPr>
      </p:pic>
      <p:pic>
        <p:nvPicPr>
          <p:cNvPr id="50" name="Picture 4" descr="Logo&#10;&#10;Description automatically generated"/>
          <p:cNvPicPr/>
          <p:nvPr/>
        </p:nvPicPr>
        <p:blipFill>
          <a:blip r:embed="rId3"/>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245960" y="663480"/>
            <a:ext cx="9923400" cy="5522040"/>
          </a:xfrm>
          <a:prstGeom prst="rect">
            <a:avLst/>
          </a:prstGeom>
          <a:noFill/>
          <a:ln w="0">
            <a:noFill/>
          </a:ln>
        </p:spPr>
        <p:txBody>
          <a:bodyPr anchor="t">
            <a:normAutofit fontScale="97000"/>
          </a:bodyPr>
          <a:p>
            <a:pPr>
              <a:lnSpc>
                <a:spcPct val="90000"/>
              </a:lnSpc>
              <a:spcBef>
                <a:spcPts val="1000"/>
              </a:spcBef>
              <a:buNone/>
              <a:tabLst>
                <a:tab pos="0" algn="l"/>
              </a:tabLst>
            </a:pPr>
            <a:r>
              <a:rPr lang="en-US" sz="2400" b="1" strike="noStrike" spc="-1">
                <a:solidFill>
                  <a:srgbClr val="000000"/>
                </a:solidFill>
                <a:latin typeface="Calibri" panose="020F0502020204030204"/>
              </a:rPr>
              <a:t>E. Head</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0" strike="noStrike" spc="-1">
                <a:solidFill>
                  <a:srgbClr val="000000"/>
                </a:solidFill>
                <a:latin typeface="Calibri" panose="020F0502020204030204"/>
              </a:rPr>
              <a:t>Unix gives us this command-line utility to extract the first part of the file.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It writes the result on standard output.</a:t>
            </a:r>
            <a:endParaRPr lang="en-IN" sz="2400" b="0" strike="noStrike" spc="-1">
              <a:latin typeface="Arial" panose="020B0604020202020204"/>
            </a:endParaRPr>
          </a:p>
          <a:p>
            <a:pPr>
              <a:lnSpc>
                <a:spcPct val="90000"/>
              </a:lnSpc>
              <a:spcBef>
                <a:spcPts val="1000"/>
              </a:spcBef>
              <a:buNone/>
              <a:tabLst>
                <a:tab pos="0" algn="l"/>
              </a:tabLst>
            </a:pPr>
            <a:r>
              <a:rPr lang="en-IN" sz="2400" b="1" strike="noStrike" spc="-1">
                <a:solidFill>
                  <a:srgbClr val="000000"/>
                </a:solidFill>
                <a:latin typeface="Calibri" panose="020F0502020204030204"/>
              </a:rPr>
              <a:t>Syntax</a:t>
            </a:r>
            <a:r>
              <a:rPr lang="en-IN" sz="2400" b="0" strike="noStrike" spc="-1">
                <a:solidFill>
                  <a:srgbClr val="000000"/>
                </a:solidFill>
                <a:latin typeface="Calibri" panose="020F0502020204030204"/>
              </a:rPr>
              <a:t> </a:t>
            </a:r>
            <a:endParaRPr lang="en-IN" sz="2400" b="0" strike="noStrike" spc="-1">
              <a:latin typeface="Arial" panose="020B0604020202020204"/>
            </a:endParaRPr>
          </a:p>
          <a:p>
            <a:pPr>
              <a:lnSpc>
                <a:spcPct val="90000"/>
              </a:lnSpc>
              <a:spcBef>
                <a:spcPts val="1000"/>
              </a:spcBef>
              <a:buNone/>
              <a:tabLst>
                <a:tab pos="0" algn="l"/>
              </a:tabLst>
            </a:pPr>
            <a:r>
              <a:rPr lang="en-IN" sz="2400" b="0" strike="noStrike" spc="-1">
                <a:solidFill>
                  <a:srgbClr val="000000"/>
                </a:solidFill>
                <a:latin typeface="Calibri" panose="020F0502020204030204"/>
              </a:rPr>
              <a:t>                         “ </a:t>
            </a:r>
            <a:r>
              <a:rPr lang="en-IN" sz="2400" b="0" strike="noStrike" spc="-1">
                <a:solidFill>
                  <a:srgbClr val="000000"/>
                </a:solidFill>
                <a:latin typeface="Calibri" panose="020F0502020204030204"/>
              </a:rPr>
              <a:t>head &lt;option&gt; &lt;filename&gt;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IN" sz="2400" b="1" strike="noStrike" spc="-1">
                <a:solidFill>
                  <a:srgbClr val="000000"/>
                </a:solidFill>
                <a:latin typeface="Calibri" panose="020F0502020204030204"/>
              </a:rPr>
              <a:t>n</a:t>
            </a:r>
            <a:r>
              <a:rPr lang="en-US" sz="2400" b="1" strike="noStrike" spc="-1">
                <a:solidFill>
                  <a:srgbClr val="000000"/>
                </a:solidFill>
                <a:latin typeface="Calibri" panose="020F0502020204030204"/>
              </a:rPr>
              <a:t>	</a:t>
            </a:r>
            <a:r>
              <a:rPr lang="en-US" sz="2400" b="0" strike="noStrike" spc="-1">
                <a:solidFill>
                  <a:srgbClr val="000000"/>
                </a:solidFill>
                <a:latin typeface="Calibri" panose="020F0502020204030204"/>
              </a:rPr>
              <a:t>Used to specify the number of lines to be fetched</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IN" sz="2400" b="1" strike="noStrike" spc="-1">
                <a:solidFill>
                  <a:srgbClr val="000000"/>
                </a:solidFill>
                <a:latin typeface="Calibri" panose="020F0502020204030204"/>
              </a:rPr>
              <a:t>c</a:t>
            </a: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Used to specify the number of bytes to be fetched.</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q</a:t>
            </a:r>
            <a:r>
              <a:rPr lang="en-US" sz="2400" b="0" strike="noStrike" spc="-1">
                <a:solidFill>
                  <a:srgbClr val="000000"/>
                </a:solidFill>
                <a:latin typeface="Calibri" panose="020F0502020204030204"/>
              </a:rPr>
              <a:t>	</a:t>
            </a:r>
            <a:r>
              <a:rPr lang="en-US" sz="2400" b="0" strike="noStrike" spc="-1">
                <a:solidFill>
                  <a:srgbClr val="000000"/>
                </a:solidFill>
                <a:latin typeface="Calibri" panose="020F0502020204030204"/>
              </a:rPr>
              <a:t>Used to suppress the header line.</a:t>
            </a:r>
            <a:endParaRPr lang="en-IN" sz="2400" b="0" strike="noStrike" spc="-1">
              <a:latin typeface="Arial" panose="020B0604020202020204"/>
            </a:endParaRPr>
          </a:p>
          <a:p>
            <a:pPr>
              <a:lnSpc>
                <a:spcPct val="90000"/>
              </a:lnSpc>
              <a:spcBef>
                <a:spcPts val="1000"/>
              </a:spcBef>
              <a:buNone/>
              <a:tabLst>
                <a:tab pos="0" algn="l"/>
              </a:tabLst>
            </a:pPr>
            <a:r>
              <a:rPr lang="en-US" sz="2400" b="1" strike="noStrike" spc="-1">
                <a:solidFill>
                  <a:srgbClr val="000000"/>
                </a:solidFill>
                <a:latin typeface="Calibri" panose="020F0502020204030204"/>
              </a:rPr>
              <a:t>Example</a:t>
            </a:r>
            <a:r>
              <a:rPr lang="en-US" sz="2400" b="0" strike="noStrike" spc="-1">
                <a:solidFill>
                  <a:srgbClr val="000000"/>
                </a:solidFill>
                <a:latin typeface="Calibri" panose="020F0502020204030204"/>
              </a:rPr>
              <a:t> </a:t>
            </a:r>
            <a:endParaRPr lang="en-IN" sz="2400" b="0" strike="noStrike" spc="-1">
              <a:latin typeface="Arial" panose="020B0604020202020204"/>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Calibri" panose="020F0502020204030204"/>
              </a:rPr>
              <a:t>If someone wants to extract the first 5 lines of the file, we must use</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                   “ </a:t>
            </a:r>
            <a:r>
              <a:rPr lang="en-US" sz="2400" b="0" strike="noStrike" spc="-1">
                <a:solidFill>
                  <a:srgbClr val="000000"/>
                </a:solidFill>
                <a:latin typeface="Calibri" panose="020F0502020204030204"/>
              </a:rPr>
              <a:t>&gt;head –n 5 /abi/sand/test1.dat ”</a:t>
            </a:r>
            <a:endParaRPr lang="en-IN" sz="2400" b="0" strike="noStrike" spc="-1">
              <a:latin typeface="Arial" panose="020B0604020202020204"/>
            </a:endParaRPr>
          </a:p>
        </p:txBody>
      </p:sp>
      <p:pic>
        <p:nvPicPr>
          <p:cNvPr id="135"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523880" y="2572920"/>
            <a:ext cx="9143640" cy="3056760"/>
          </a:xfrm>
          <a:prstGeom prst="rect">
            <a:avLst/>
          </a:prstGeom>
          <a:noFill/>
          <a:ln w="0">
            <a:noFill/>
          </a:ln>
        </p:spPr>
        <p:txBody>
          <a:bodyPr anchor="t">
            <a:normAutofit/>
          </a:bodyPr>
          <a:p>
            <a:pPr algn="ctr">
              <a:lnSpc>
                <a:spcPct val="90000"/>
              </a:lnSpc>
              <a:spcBef>
                <a:spcPts val="1000"/>
              </a:spcBef>
              <a:buNone/>
              <a:tabLst>
                <a:tab pos="0" algn="l"/>
              </a:tabLst>
            </a:pPr>
            <a:r>
              <a:rPr lang="en-IN" sz="4800" b="1" strike="noStrike" spc="-1">
                <a:solidFill>
                  <a:srgbClr val="ED7D31"/>
                </a:solidFill>
                <a:latin typeface="Calibri Light" panose="020F0302020204030204"/>
              </a:rPr>
              <a:t>Thank you!</a:t>
            </a:r>
            <a:endParaRPr lang="en-IN" sz="4800" b="0" strike="noStrike" spc="-1">
              <a:latin typeface="Arial" panose="020B0604020202020204"/>
            </a:endParaRPr>
          </a:p>
        </p:txBody>
      </p:sp>
      <p:pic>
        <p:nvPicPr>
          <p:cNvPr id="137" name="Picture 1"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0"/>
            <a:ext cx="7951320" cy="869040"/>
          </a:xfrm>
          <a:prstGeom prst="rect">
            <a:avLst/>
          </a:prstGeom>
          <a:noFill/>
          <a:ln w="0">
            <a:noFill/>
          </a:ln>
        </p:spPr>
        <p:txBody>
          <a:bodyPr anchor="b">
            <a:normAutofit fontScale="94000"/>
          </a:bodyPr>
          <a:p>
            <a:pPr algn="ctr">
              <a:lnSpc>
                <a:spcPct val="90000"/>
              </a:lnSpc>
              <a:buNone/>
            </a:pPr>
            <a:r>
              <a:rPr lang="en-US" sz="6000" b="1" strike="noStrike" spc="-1">
                <a:solidFill>
                  <a:srgbClr val="ED7D31"/>
                </a:solidFill>
                <a:latin typeface="Calibri Light" panose="020F0302020204030204"/>
              </a:rPr>
              <a:t>Commands</a:t>
            </a:r>
            <a:endParaRPr lang="en-US" sz="6000" b="0" strike="noStrike" spc="-1">
              <a:solidFill>
                <a:srgbClr val="000000"/>
              </a:solidFill>
              <a:latin typeface="Calibri" panose="020F0502020204030204"/>
            </a:endParaRPr>
          </a:p>
        </p:txBody>
      </p:sp>
      <p:sp>
        <p:nvSpPr>
          <p:cNvPr id="52" name="PlaceHolder 2"/>
          <p:cNvSpPr>
            <a:spLocks noGrp="1"/>
          </p:cNvSpPr>
          <p:nvPr>
            <p:ph type="subTitle"/>
          </p:nvPr>
        </p:nvSpPr>
        <p:spPr>
          <a:xfrm>
            <a:off x="1523880" y="959400"/>
            <a:ext cx="9143640" cy="5360400"/>
          </a:xfrm>
          <a:prstGeom prst="rect">
            <a:avLst/>
          </a:prstGeom>
          <a:noFill/>
          <a:ln w="0">
            <a:noFill/>
          </a:ln>
        </p:spPr>
        <p:txBody>
          <a:bodyPr anchor="t">
            <a:noAutofit/>
          </a:bodyPr>
          <a:p>
            <a:pPr>
              <a:lnSpc>
                <a:spcPct val="80000"/>
              </a:lnSpc>
              <a:spcBef>
                <a:spcPts val="1000"/>
              </a:spcBef>
              <a:buNone/>
              <a:tabLst>
                <a:tab pos="0" algn="l"/>
              </a:tabLst>
            </a:pPr>
            <a:r>
              <a:rPr lang="en-US" sz="2400" b="1" strike="noStrike" spc="-1">
                <a:solidFill>
                  <a:srgbClr val="000000"/>
                </a:solidFill>
                <a:latin typeface="Calibri" panose="020F0502020204030204"/>
              </a:rPr>
              <a:t>Display commands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date       </a:t>
            </a:r>
            <a:r>
              <a:rPr lang="en-US" sz="2400" b="0" strike="noStrike" spc="-1">
                <a:solidFill>
                  <a:srgbClr val="000000"/>
                </a:solidFill>
                <a:latin typeface="Calibri" panose="020F0502020204030204"/>
              </a:rPr>
              <a:t>Print the date and time</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ls           </a:t>
            </a:r>
            <a:r>
              <a:rPr lang="en-US" sz="2400" b="0" strike="noStrike" spc="-1">
                <a:solidFill>
                  <a:srgbClr val="000000"/>
                </a:solidFill>
                <a:latin typeface="Calibri" panose="020F0502020204030204"/>
              </a:rPr>
              <a:t>List the contents of a directory</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pwd      </a:t>
            </a:r>
            <a:r>
              <a:rPr lang="en-US" sz="2400" b="0" strike="noStrike" spc="-1">
                <a:solidFill>
                  <a:srgbClr val="000000"/>
                </a:solidFill>
                <a:latin typeface="Calibri" panose="020F0502020204030204"/>
              </a:rPr>
              <a:t>Display the working directory pathname</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tail        </a:t>
            </a:r>
            <a:r>
              <a:rPr lang="en-US" sz="2400" b="0" strike="noStrike" spc="-1">
                <a:solidFill>
                  <a:srgbClr val="000000"/>
                </a:solidFill>
                <a:latin typeface="Calibri" panose="020F0502020204030204"/>
              </a:rPr>
              <a:t>Display the end of a file</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80000"/>
              </a:lnSpc>
              <a:spcBef>
                <a:spcPts val="1000"/>
              </a:spcBef>
              <a:buNone/>
              <a:tabLst>
                <a:tab pos="0" algn="l"/>
              </a:tabLst>
            </a:pPr>
            <a:r>
              <a:rPr lang="en-US" sz="2400" b="1" strike="noStrike" spc="-1">
                <a:solidFill>
                  <a:srgbClr val="000000"/>
                </a:solidFill>
                <a:latin typeface="Calibri" panose="020F0502020204030204"/>
              </a:rPr>
              <a:t>Process commands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exit      </a:t>
            </a:r>
            <a:r>
              <a:rPr lang="en-US" sz="2400" b="0" strike="noStrike" spc="-1">
                <a:solidFill>
                  <a:srgbClr val="000000"/>
                </a:solidFill>
                <a:latin typeface="Calibri" panose="020F0502020204030204"/>
              </a:rPr>
              <a:t>Terminate a process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kill       </a:t>
            </a:r>
            <a:r>
              <a:rPr lang="en-US" sz="2400" b="0" strike="noStrike" spc="-1">
                <a:solidFill>
                  <a:srgbClr val="000000"/>
                </a:solidFill>
                <a:latin typeface="Calibri" panose="020F0502020204030204"/>
              </a:rPr>
              <a:t>Terminate or send a signal to a process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passwd </a:t>
            </a:r>
            <a:r>
              <a:rPr lang="en-US" sz="2400" b="0" strike="noStrike" spc="-1">
                <a:solidFill>
                  <a:srgbClr val="000000"/>
                </a:solidFill>
                <a:latin typeface="Calibri" panose="020F0502020204030204"/>
              </a:rPr>
              <a:t>Create or change a password   </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ps         </a:t>
            </a:r>
            <a:r>
              <a:rPr lang="en-US" sz="2400" b="0" strike="noStrike" spc="-1">
                <a:solidFill>
                  <a:srgbClr val="000000"/>
                </a:solidFill>
                <a:latin typeface="Calibri" panose="020F0502020204030204"/>
              </a:rPr>
              <a:t>Display the status of a process</a:t>
            </a:r>
            <a:endParaRPr lang="en-IN" sz="2400" b="0" strike="noStrike" spc="-1">
              <a:latin typeface="Arial" panose="020B0604020202020204"/>
            </a:endParaRPr>
          </a:p>
          <a:p>
            <a:pPr marL="342900" indent="-342900">
              <a:lnSpc>
                <a:spcPct val="80000"/>
              </a:lnSpc>
              <a:spcBef>
                <a:spcPts val="1000"/>
              </a:spcBef>
              <a:buClr>
                <a:srgbClr val="000000"/>
              </a:buClr>
              <a:buFont typeface="Arial" panose="020B0604020202020204"/>
              <a:buChar char="•"/>
              <a:tabLst>
                <a:tab pos="0" algn="l"/>
              </a:tabLst>
            </a:pPr>
            <a:r>
              <a:rPr lang="en-US" sz="2400" b="1" strike="noStrike" spc="-1">
                <a:solidFill>
                  <a:srgbClr val="000000"/>
                </a:solidFill>
                <a:latin typeface="Calibri" panose="020F0502020204030204"/>
              </a:rPr>
              <a:t>   </a:t>
            </a:r>
            <a:r>
              <a:rPr lang="en-US" sz="2400" b="1" strike="noStrike" spc="-1">
                <a:solidFill>
                  <a:srgbClr val="000000"/>
                </a:solidFill>
                <a:latin typeface="Calibri" panose="020F0502020204030204"/>
              </a:rPr>
              <a:t>telnet   </a:t>
            </a:r>
            <a:r>
              <a:rPr lang="en-US" sz="2400" b="0" strike="noStrike" spc="-1">
                <a:solidFill>
                  <a:srgbClr val="000000"/>
                </a:solidFill>
                <a:latin typeface="Calibri" panose="020F0502020204030204"/>
              </a:rPr>
              <a:t>Connect to a remote system using the Telnet protocol</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53" name="Picture 3" descr="terminal">
            <a:hlinkClick r:id="rId1"/>
          </p:cNvPr>
          <p:cNvPicPr/>
          <p:nvPr/>
        </p:nvPicPr>
        <p:blipFill>
          <a:blip r:embed="rId2"/>
          <a:stretch>
            <a:fillRect/>
          </a:stretch>
        </p:blipFill>
        <p:spPr>
          <a:xfrm>
            <a:off x="10481040" y="2201040"/>
            <a:ext cx="1218960" cy="1218960"/>
          </a:xfrm>
          <a:prstGeom prst="rect">
            <a:avLst/>
          </a:prstGeom>
          <a:ln w="0">
            <a:noFill/>
          </a:ln>
        </p:spPr>
      </p:pic>
      <p:pic>
        <p:nvPicPr>
          <p:cNvPr id="54" name="Picture 4" descr="Logo&#10;&#10;Description automatically generated"/>
          <p:cNvPicPr/>
          <p:nvPr/>
        </p:nvPicPr>
        <p:blipFill>
          <a:blip r:embed="rId3"/>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304920"/>
            <a:ext cx="8103600" cy="833400"/>
          </a:xfrm>
          <a:prstGeom prst="rect">
            <a:avLst/>
          </a:prstGeom>
          <a:noFill/>
          <a:ln w="0">
            <a:noFill/>
          </a:ln>
        </p:spPr>
        <p:txBody>
          <a:bodyPr anchor="b">
            <a:normAutofit fontScale="83000"/>
          </a:bodyPr>
          <a:p>
            <a:pPr algn="ctr">
              <a:lnSpc>
                <a:spcPct val="90000"/>
              </a:lnSpc>
              <a:buNone/>
            </a:pPr>
            <a:r>
              <a:rPr lang="en-US" sz="6000" b="1" strike="noStrike" spc="-1">
                <a:solidFill>
                  <a:srgbClr val="ED7D31"/>
                </a:solidFill>
                <a:latin typeface="Calibri Light" panose="020F0302020204030204"/>
              </a:rPr>
              <a:t> </a:t>
            </a:r>
            <a:r>
              <a:rPr lang="en-US" sz="6000" b="1" strike="noStrike" spc="-1">
                <a:solidFill>
                  <a:srgbClr val="ED7D31"/>
                </a:solidFill>
                <a:latin typeface="Calibri Light" panose="020F0302020204030204"/>
              </a:rPr>
              <a:t>The UNIX File System</a:t>
            </a:r>
            <a:endParaRPr lang="en-US" sz="6000" b="0" strike="noStrike" spc="-1">
              <a:solidFill>
                <a:srgbClr val="000000"/>
              </a:solidFill>
              <a:latin typeface="Calibri" panose="020F0502020204030204"/>
            </a:endParaRPr>
          </a:p>
        </p:txBody>
      </p:sp>
      <p:sp>
        <p:nvSpPr>
          <p:cNvPr id="56" name="PlaceHolder 2"/>
          <p:cNvSpPr>
            <a:spLocks noGrp="1"/>
          </p:cNvSpPr>
          <p:nvPr>
            <p:ph type="subTitle"/>
          </p:nvPr>
        </p:nvSpPr>
        <p:spPr>
          <a:xfrm>
            <a:off x="860760" y="1649520"/>
            <a:ext cx="9807120" cy="3607920"/>
          </a:xfrm>
          <a:prstGeom prst="rect">
            <a:avLst/>
          </a:prstGeom>
          <a:noFill/>
          <a:ln w="0">
            <a:noFill/>
          </a:ln>
        </p:spPr>
        <p:txBody>
          <a:bodyPr anchor="t">
            <a:noAutofit/>
          </a:bodyPr>
          <a:p>
            <a:pPr>
              <a:lnSpc>
                <a:spcPct val="90000"/>
              </a:lnSpc>
              <a:spcBef>
                <a:spcPts val="1000"/>
              </a:spcBef>
              <a:buNone/>
              <a:tabLst>
                <a:tab pos="0" algn="l"/>
              </a:tabLst>
            </a:pPr>
            <a:r>
              <a:rPr lang="en-US" sz="2400" b="0" strike="noStrike" spc="-1">
                <a:solidFill>
                  <a:srgbClr val="000000"/>
                </a:solidFill>
                <a:latin typeface="Calibri" panose="020F0502020204030204"/>
              </a:rPr>
              <a:t>1. An upside-down Tree</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2. Some System Directories</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3. Pathnames</a:t>
            </a: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Calibri" panose="020F0502020204030204"/>
              </a:rPr>
              <a:t>4 Commands and Pathnames</a:t>
            </a:r>
            <a:endParaRPr lang="en-IN" sz="2400" b="0" strike="noStrike" spc="-1">
              <a:latin typeface="Arial" panose="020B0604020202020204"/>
            </a:endParaRPr>
          </a:p>
        </p:txBody>
      </p:sp>
      <p:pic>
        <p:nvPicPr>
          <p:cNvPr id="57"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pic>
        <p:nvPicPr>
          <p:cNvPr id="58" name="Picture 5"/>
          <p:cNvPicPr/>
          <p:nvPr/>
        </p:nvPicPr>
        <p:blipFill>
          <a:blip r:embed="rId2"/>
          <a:srcRect t="16939"/>
          <a:stretch>
            <a:fillRect/>
          </a:stretch>
        </p:blipFill>
        <p:spPr>
          <a:xfrm>
            <a:off x="5580000" y="1600200"/>
            <a:ext cx="6082560" cy="4723920"/>
          </a:xfrm>
          <a:prstGeom prst="rect">
            <a:avLst/>
          </a:prstGeom>
          <a:ln w="0">
            <a:noFill/>
          </a:ln>
          <a:effectLst>
            <a:outerShdw blurRad="19044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120680" y="152280"/>
            <a:ext cx="9547200" cy="932040"/>
          </a:xfrm>
          <a:prstGeom prst="rect">
            <a:avLst/>
          </a:prstGeom>
          <a:noFill/>
          <a:ln w="0">
            <a:noFill/>
          </a:ln>
        </p:spPr>
        <p:txBody>
          <a:bodyPr anchor="b">
            <a:normAutofit/>
          </a:bodyPr>
          <a:p>
            <a:pPr algn="ctr">
              <a:lnSpc>
                <a:spcPct val="90000"/>
              </a:lnSpc>
              <a:buNone/>
            </a:pPr>
            <a:r>
              <a:rPr lang="en-US" sz="4800" b="1" strike="noStrike" spc="-1">
                <a:solidFill>
                  <a:srgbClr val="ED7D31"/>
                </a:solidFill>
                <a:latin typeface="Calibri Light" panose="020F0302020204030204"/>
              </a:rPr>
              <a:t>1. An Upside-down Tree</a:t>
            </a:r>
            <a:endParaRPr lang="en-US" sz="4800" b="0" strike="noStrike" spc="-1">
              <a:solidFill>
                <a:srgbClr val="000000"/>
              </a:solidFill>
              <a:latin typeface="Calibri" panose="020F0502020204030204"/>
            </a:endParaRPr>
          </a:p>
        </p:txBody>
      </p:sp>
      <p:sp>
        <p:nvSpPr>
          <p:cNvPr id="60" name="PlaceHolder 2"/>
          <p:cNvSpPr>
            <a:spLocks noGrp="1"/>
          </p:cNvSpPr>
          <p:nvPr>
            <p:ph type="subTitle"/>
          </p:nvPr>
        </p:nvSpPr>
        <p:spPr>
          <a:xfrm>
            <a:off x="1523880" y="1685520"/>
            <a:ext cx="9143640" cy="3890160"/>
          </a:xfrm>
          <a:prstGeom prst="rect">
            <a:avLst/>
          </a:prstGeom>
          <a:noFill/>
          <a:ln w="0">
            <a:noFill/>
          </a:ln>
        </p:spPr>
        <p:txBody>
          <a:bodyPr anchor="t">
            <a:noAutofit/>
          </a:bodyPr>
          <a:p>
            <a:pPr marL="342900" indent="-342900" algn="ctr">
              <a:lnSpc>
                <a:spcPct val="90000"/>
              </a:lnSpc>
              <a:spcBef>
                <a:spcPts val="1000"/>
              </a:spcBef>
              <a:buClr>
                <a:srgbClr val="000000"/>
              </a:buClr>
              <a:buFont typeface="Arial" panose="020B0604020202020204"/>
              <a:buChar char="•"/>
            </a:pPr>
            <a:r>
              <a:rPr lang="en-US" sz="2400" b="1" strike="noStrike" spc="-1">
                <a:solidFill>
                  <a:srgbClr val="000000"/>
                </a:solidFill>
                <a:latin typeface="Calibri" panose="020F0502020204030204"/>
              </a:rPr>
              <a:t>A simplified UNIX directory/file system:</a:t>
            </a:r>
            <a:endParaRPr lang="en-IN" sz="2400" b="0" strike="noStrike" spc="-1">
              <a:latin typeface="Arial" panose="020B0604020202020204"/>
            </a:endParaRPr>
          </a:p>
          <a:p>
            <a:pPr algn="ctr">
              <a:lnSpc>
                <a:spcPct val="90000"/>
              </a:lnSpc>
              <a:spcBef>
                <a:spcPts val="1000"/>
              </a:spcBef>
              <a:buNone/>
              <a:tabLst>
                <a:tab pos="0" algn="l"/>
              </a:tabLst>
            </a:pPr>
            <a:endParaRPr lang="en-IN" sz="2400" b="0" strike="noStrike" spc="-1">
              <a:latin typeface="Arial" panose="020B0604020202020204"/>
            </a:endParaRPr>
          </a:p>
        </p:txBody>
      </p:sp>
      <p:sp>
        <p:nvSpPr>
          <p:cNvPr id="61" name="Rectangle 118"/>
          <p:cNvSpPr/>
          <p:nvPr/>
        </p:nvSpPr>
        <p:spPr>
          <a:xfrm>
            <a:off x="5600880" y="4122720"/>
            <a:ext cx="1228320" cy="453960"/>
          </a:xfrm>
          <a:prstGeom prst="rect">
            <a:avLst/>
          </a:prstGeom>
          <a:noFill/>
          <a:ln w="12700">
            <a:noFill/>
          </a:ln>
        </p:spPr>
        <p:style>
          <a:lnRef idx="0">
            <a:srgbClr val="FFFFFF"/>
          </a:lnRef>
          <a:fillRef idx="0">
            <a:srgbClr val="FFFFFF"/>
          </a:fillRef>
          <a:effectRef idx="0">
            <a:srgbClr val="FFFFFF"/>
          </a:effectRef>
          <a:fontRef idx="minor"/>
        </p:style>
        <p:txBody>
          <a:bodyPr lIns="90360" tIns="44280" rIns="90360" bIns="44280" anchor="t">
            <a:spAutoFit/>
          </a:bodyPr>
          <a:p>
            <a:pPr>
              <a:lnSpc>
                <a:spcPct val="100000"/>
              </a:lnSpc>
              <a:spcBef>
                <a:spcPts val="1200"/>
              </a:spcBef>
              <a:buNone/>
            </a:pPr>
            <a:r>
              <a:rPr lang="en-US" sz="2400" b="0" strike="noStrike" spc="-1">
                <a:solidFill>
                  <a:srgbClr val="000000"/>
                </a:solidFill>
                <a:latin typeface="Book Antiqua" panose="02040602050305030304"/>
              </a:rPr>
              <a:t> </a:t>
            </a:r>
            <a:endParaRPr lang="en-IN" sz="2400" b="0" strike="noStrike" spc="-1">
              <a:latin typeface="Arial" panose="020B0604020202020204"/>
            </a:endParaRPr>
          </a:p>
        </p:txBody>
      </p:sp>
      <p:pic>
        <p:nvPicPr>
          <p:cNvPr id="62" name="Picture 2" descr="Unix Tutorial #1: Navigating the directory tree — Andy's Brain Book 1.0 ..."/>
          <p:cNvPicPr/>
          <p:nvPr/>
        </p:nvPicPr>
        <p:blipFill>
          <a:blip r:embed="rId1"/>
          <a:stretch>
            <a:fillRect/>
          </a:stretch>
        </p:blipFill>
        <p:spPr>
          <a:xfrm>
            <a:off x="2266920" y="2322000"/>
            <a:ext cx="7127640" cy="3719880"/>
          </a:xfrm>
          <a:prstGeom prst="rect">
            <a:avLst/>
          </a:prstGeom>
          <a:ln w="0">
            <a:noFill/>
          </a:ln>
        </p:spPr>
      </p:pic>
      <p:pic>
        <p:nvPicPr>
          <p:cNvPr id="63" name="Picture 3" descr="Logo&#10;&#10;Description automatically generated"/>
          <p:cNvPicPr/>
          <p:nvPr/>
        </p:nvPicPr>
        <p:blipFill>
          <a:blip r:embed="rId2"/>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1272960" y="0"/>
            <a:ext cx="8776080" cy="833400"/>
          </a:xfrm>
          <a:prstGeom prst="rect">
            <a:avLst/>
          </a:prstGeom>
          <a:noFill/>
          <a:ln w="0">
            <a:noFill/>
          </a:ln>
        </p:spPr>
        <p:txBody>
          <a:bodyPr anchor="b">
            <a:normAutofit fontScale="90000"/>
          </a:bodyPr>
          <a:p>
            <a:pPr algn="ctr">
              <a:lnSpc>
                <a:spcPct val="90000"/>
              </a:lnSpc>
              <a:buNone/>
            </a:pPr>
            <a:r>
              <a:rPr lang="en-US" sz="4800" b="1" strike="noStrike" spc="-1">
                <a:solidFill>
                  <a:srgbClr val="ED7D31"/>
                </a:solidFill>
                <a:latin typeface="Calibri Light" panose="020F0302020204030204"/>
              </a:rPr>
              <a:t>2. Some System Directories</a:t>
            </a:r>
            <a:endParaRPr lang="en-US" sz="4800" b="0" strike="noStrike" spc="-1">
              <a:solidFill>
                <a:srgbClr val="000000"/>
              </a:solidFill>
              <a:latin typeface="Calibri" panose="020F0502020204030204"/>
            </a:endParaRPr>
          </a:p>
        </p:txBody>
      </p:sp>
      <p:sp>
        <p:nvSpPr>
          <p:cNvPr id="65" name="PlaceHolder 2"/>
          <p:cNvSpPr>
            <a:spLocks noGrp="1"/>
          </p:cNvSpPr>
          <p:nvPr>
            <p:ph type="subTitle"/>
          </p:nvPr>
        </p:nvSpPr>
        <p:spPr>
          <a:xfrm>
            <a:off x="1272960" y="1550880"/>
            <a:ext cx="9394560" cy="3706560"/>
          </a:xfrm>
          <a:prstGeom prst="rect">
            <a:avLst/>
          </a:prstGeom>
          <a:noFill/>
          <a:ln w="0">
            <a:noFill/>
          </a:ln>
        </p:spPr>
        <p:txBody>
          <a:bodyPr anchor="t">
            <a:noAutofit/>
          </a:bodyPr>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/bin – binary or executable programs.</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/etc – system configuration files.</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/home –home directory. It is the default current directory.</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/opt – optional or third-party software.</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/tmp – temporary space, typically cleared on reboot.</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/usr – User related programs.</a:t>
            </a:r>
            <a:endParaRPr lang="en-IN" sz="2400" b="0" strike="noStrike" spc="-1">
              <a:latin typeface="Arial" panose="020B0604020202020204"/>
            </a:endParaRPr>
          </a:p>
          <a:p>
            <a:pPr marL="342900" indent="-342900">
              <a:lnSpc>
                <a:spcPct val="90000"/>
              </a:lnSpc>
              <a:spcBef>
                <a:spcPts val="1000"/>
              </a:spcBef>
              <a:buClr>
                <a:srgbClr val="111111"/>
              </a:buClr>
              <a:buFont typeface="Arial" panose="020B0604020202020204"/>
              <a:buChar char="•"/>
            </a:pPr>
            <a:r>
              <a:rPr lang="en-US" sz="2400" b="0" strike="noStrike" spc="-1">
                <a:solidFill>
                  <a:srgbClr val="111111"/>
                </a:solidFill>
                <a:latin typeface="Arial" panose="020B0604020202020204"/>
              </a:rPr>
              <a:t>/var – log files.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66"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0"/>
            <a:ext cx="7556760" cy="1048680"/>
          </a:xfrm>
          <a:prstGeom prst="rect">
            <a:avLst/>
          </a:prstGeom>
          <a:noFill/>
          <a:ln w="0">
            <a:noFill/>
          </a:ln>
        </p:spPr>
        <p:txBody>
          <a:bodyPr anchor="b">
            <a:normAutofit/>
          </a:bodyPr>
          <a:p>
            <a:pPr algn="ctr">
              <a:lnSpc>
                <a:spcPct val="90000"/>
              </a:lnSpc>
              <a:buNone/>
            </a:pPr>
            <a:r>
              <a:rPr lang="en-US" sz="4800" b="1" strike="noStrike" spc="-1">
                <a:solidFill>
                  <a:srgbClr val="ED7D31"/>
                </a:solidFill>
                <a:latin typeface="Calibri Light" panose="020F0302020204030204"/>
              </a:rPr>
              <a:t>3.Pathnames</a:t>
            </a:r>
            <a:endParaRPr lang="en-US" sz="4800" b="0" strike="noStrike" spc="-1">
              <a:solidFill>
                <a:srgbClr val="000000"/>
              </a:solidFill>
              <a:latin typeface="Calibri" panose="020F0502020204030204"/>
            </a:endParaRPr>
          </a:p>
        </p:txBody>
      </p:sp>
      <p:sp>
        <p:nvSpPr>
          <p:cNvPr id="68" name="PlaceHolder 2"/>
          <p:cNvSpPr>
            <a:spLocks noGrp="1"/>
          </p:cNvSpPr>
          <p:nvPr>
            <p:ph type="subTitle"/>
          </p:nvPr>
        </p:nvSpPr>
        <p:spPr>
          <a:xfrm>
            <a:off x="1523880" y="1568880"/>
            <a:ext cx="9143640" cy="4831560"/>
          </a:xfrm>
          <a:prstGeom prst="rect">
            <a:avLst/>
          </a:prstGeom>
          <a:noFill/>
          <a:ln w="0">
            <a:noFill/>
          </a:ln>
        </p:spPr>
        <p:txBody>
          <a:bodyPr anchor="t">
            <a:noAutofit/>
          </a:bodyPr>
          <a:p>
            <a:pPr>
              <a:lnSpc>
                <a:spcPct val="90000"/>
              </a:lnSpc>
              <a:spcBef>
                <a:spcPts val="1000"/>
              </a:spcBef>
              <a:buNone/>
              <a:tabLst>
                <a:tab pos="0" algn="l"/>
              </a:tabLst>
            </a:pPr>
            <a:r>
              <a:rPr lang="en-US" sz="2400" b="0" strike="noStrike" spc="-1">
                <a:solidFill>
                  <a:srgbClr val="000000"/>
                </a:solidFill>
                <a:latin typeface="Arial" panose="020B0604020202020204"/>
              </a:rPr>
              <a:t>A pathname in a UNIX operating system is a connected series of directory names which are separated by /’s and that recognizes the location of a directory. There are two types of pathnames and they are as follows: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Clr>
                <a:srgbClr val="000000"/>
              </a:buClr>
              <a:buFont typeface="Arial" panose="020B0604020202020204"/>
              <a:buChar char="•"/>
              <a:tabLst>
                <a:tab pos="0" algn="l"/>
              </a:tabLst>
            </a:pPr>
            <a:r>
              <a:rPr lang="en-IN" sz="2400" b="0" strike="noStrike" spc="-1">
                <a:solidFill>
                  <a:srgbClr val="000000"/>
                </a:solidFill>
                <a:latin typeface="Arial" panose="020B0604020202020204"/>
              </a:rPr>
              <a:t> </a:t>
            </a:r>
            <a:r>
              <a:rPr lang="en-IN" sz="2400" b="0" strike="noStrike" spc="-1">
                <a:solidFill>
                  <a:srgbClr val="000000"/>
                </a:solidFill>
                <a:latin typeface="Arial" panose="020B0604020202020204"/>
              </a:rPr>
              <a:t>Absolute pathnames</a:t>
            </a:r>
            <a:endParaRPr lang="en-IN" sz="2400" b="0" strike="noStrike" spc="-1">
              <a:latin typeface="Arial" panose="020B0604020202020204"/>
            </a:endParaRPr>
          </a:p>
          <a:p>
            <a:pPr>
              <a:lnSpc>
                <a:spcPct val="90000"/>
              </a:lnSpc>
              <a:spcBef>
                <a:spcPts val="1000"/>
              </a:spcBef>
              <a:buClr>
                <a:srgbClr val="000000"/>
              </a:buClr>
              <a:buFont typeface="Arial" panose="020B0604020202020204"/>
              <a:buChar char="•"/>
              <a:tabLst>
                <a:tab pos="0" algn="l"/>
              </a:tabLst>
            </a:pPr>
            <a:r>
              <a:rPr lang="en-IN" sz="2400" b="0" strike="noStrike" spc="-1">
                <a:solidFill>
                  <a:srgbClr val="000000"/>
                </a:solidFill>
                <a:latin typeface="Arial" panose="020B0604020202020204"/>
              </a:rPr>
              <a:t> </a:t>
            </a:r>
            <a:r>
              <a:rPr lang="en-IN" sz="2400" b="0" strike="noStrike" spc="-1">
                <a:solidFill>
                  <a:srgbClr val="000000"/>
                </a:solidFill>
                <a:latin typeface="Arial" panose="020B0604020202020204"/>
              </a:rPr>
              <a:t>Relative pathnames</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a:p>
            <a:pPr>
              <a:lnSpc>
                <a:spcPct val="90000"/>
              </a:lnSpc>
              <a:spcBef>
                <a:spcPts val="1000"/>
              </a:spcBef>
              <a:buNone/>
              <a:tabLst>
                <a:tab pos="0" algn="l"/>
              </a:tabLst>
            </a:pPr>
            <a:r>
              <a:rPr lang="en-US" sz="2400" b="0" strike="noStrike" spc="-1">
                <a:solidFill>
                  <a:srgbClr val="000000"/>
                </a:solidFill>
                <a:latin typeface="Arial" panose="020B0604020202020204"/>
              </a:rPr>
              <a:t>     </a:t>
            </a:r>
            <a:endParaRPr lang="en-IN" sz="2400" b="0" strike="noStrike" spc="-1">
              <a:latin typeface="Arial" panose="020B0604020202020204"/>
            </a:endParaRPr>
          </a:p>
          <a:p>
            <a:pPr>
              <a:lnSpc>
                <a:spcPct val="90000"/>
              </a:lnSpc>
              <a:spcBef>
                <a:spcPts val="1000"/>
              </a:spcBef>
              <a:buNone/>
              <a:tabLst>
                <a:tab pos="0" algn="l"/>
              </a:tabLst>
            </a:pPr>
            <a:endParaRPr lang="en-IN" sz="2400" b="0" strike="noStrike" spc="-1">
              <a:latin typeface="Arial" panose="020B0604020202020204"/>
            </a:endParaRPr>
          </a:p>
        </p:txBody>
      </p:sp>
      <p:pic>
        <p:nvPicPr>
          <p:cNvPr id="69"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98640" y="331560"/>
            <a:ext cx="7341840" cy="770760"/>
          </a:xfrm>
          <a:prstGeom prst="rect">
            <a:avLst/>
          </a:prstGeom>
          <a:noFill/>
          <a:ln w="0">
            <a:noFill/>
          </a:ln>
        </p:spPr>
        <p:txBody>
          <a:bodyPr anchor="b">
            <a:noAutofit/>
          </a:bodyPr>
          <a:p>
            <a:pPr algn="ctr">
              <a:lnSpc>
                <a:spcPct val="90000"/>
              </a:lnSpc>
              <a:buNone/>
            </a:pPr>
            <a:r>
              <a:rPr lang="en-IN" sz="4000" b="1" strike="noStrike" spc="-1">
                <a:solidFill>
                  <a:srgbClr val="000000"/>
                </a:solidFill>
                <a:latin typeface="Calibri Light" panose="020F0302020204030204"/>
              </a:rPr>
              <a:t> </a:t>
            </a:r>
            <a:r>
              <a:rPr lang="en-IN" sz="4000" b="1" strike="noStrike" spc="-1">
                <a:solidFill>
                  <a:srgbClr val="000000"/>
                </a:solidFill>
                <a:latin typeface="Calibri Light" panose="020F0302020204030204"/>
              </a:rPr>
              <a:t>3.1 Absolute pathnames</a:t>
            </a:r>
            <a:endParaRPr lang="en-US" sz="4000" b="0" strike="noStrike" spc="-1">
              <a:solidFill>
                <a:srgbClr val="000000"/>
              </a:solidFill>
              <a:latin typeface="Calibri" panose="020F0502020204030204"/>
            </a:endParaRPr>
          </a:p>
        </p:txBody>
      </p:sp>
      <p:sp>
        <p:nvSpPr>
          <p:cNvPr id="71" name="PlaceHolder 2"/>
          <p:cNvSpPr>
            <a:spLocks noGrp="1"/>
          </p:cNvSpPr>
          <p:nvPr>
            <p:ph type="subTitle"/>
          </p:nvPr>
        </p:nvSpPr>
        <p:spPr>
          <a:xfrm>
            <a:off x="1066680" y="1479240"/>
            <a:ext cx="9600840" cy="4867560"/>
          </a:xfrm>
          <a:prstGeom prst="rect">
            <a:avLst/>
          </a:prstGeom>
          <a:noFill/>
          <a:ln w="0">
            <a:noFill/>
          </a:ln>
        </p:spPr>
        <p:txBody>
          <a:bodyPr anchor="t">
            <a:noAutofit/>
          </a:bodyPr>
          <a:p>
            <a:pPr>
              <a:lnSpc>
                <a:spcPct val="90000"/>
              </a:lnSpc>
              <a:spcBef>
                <a:spcPts val="1000"/>
              </a:spcBef>
              <a:buNone/>
              <a:tabLst>
                <a:tab pos="0" algn="l"/>
              </a:tabLst>
            </a:pPr>
            <a:r>
              <a:rPr lang="en-US" sz="2400" b="0" strike="noStrike" spc="-1">
                <a:solidFill>
                  <a:srgbClr val="000000"/>
                </a:solidFill>
                <a:latin typeface="Times New Roman" panose="02020603050405020304" charset="0"/>
                <a:cs typeface="Times New Roman" panose="02020603050405020304" charset="0"/>
              </a:rPr>
              <a:t>The absolute pathnames are the connected series of directory names between the top of the tree and also the directory of interest.</a:t>
            </a:r>
            <a:endParaRPr lang="en-IN" sz="2400" b="0" strike="noStrike" spc="-1">
              <a:latin typeface="Times New Roman" panose="02020603050405020304" charset="0"/>
              <a:cs typeface="Times New Roman" panose="02020603050405020304" charset="0"/>
            </a:endParaRPr>
          </a:p>
          <a:p>
            <a:pPr marL="342900" indent="-342900">
              <a:lnSpc>
                <a:spcPct val="90000"/>
              </a:lnSpc>
              <a:spcBef>
                <a:spcPts val="1000"/>
              </a:spcBef>
              <a:buClr>
                <a:srgbClr val="000000"/>
              </a:buClr>
              <a:buFont typeface="Arial" panose="020B0604020202020204"/>
              <a:buChar char="•"/>
              <a:tabLst>
                <a:tab pos="0" algn="l"/>
              </a:tabLst>
            </a:pPr>
            <a:r>
              <a:rPr lang="en-US" sz="2400" b="0" strike="noStrike" spc="-1">
                <a:solidFill>
                  <a:srgbClr val="000000"/>
                </a:solidFill>
                <a:latin typeface="Times New Roman" panose="02020603050405020304" charset="0"/>
                <a:cs typeface="Times New Roman" panose="02020603050405020304" charset="0"/>
              </a:rPr>
              <a:t>Examples of the absolute pathname are as follows:</a:t>
            </a:r>
            <a:endParaRPr lang="en-IN" sz="24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IN" sz="2400" b="0" strike="noStrike" spc="-1">
                <a:solidFill>
                  <a:srgbClr val="000000"/>
                </a:solidFill>
                <a:latin typeface="Times New Roman" panose="02020603050405020304" charset="0"/>
                <a:cs typeface="Times New Roman" panose="02020603050405020304" charset="0"/>
              </a:rPr>
              <a:t>                         </a:t>
            </a:r>
            <a:r>
              <a:rPr lang="en-US" sz="2400" b="0" strike="noStrike" spc="-1">
                <a:solidFill>
                  <a:srgbClr val="000000"/>
                </a:solidFill>
                <a:latin typeface="Times New Roman" panose="02020603050405020304" charset="0"/>
                <a:cs typeface="Times New Roman" panose="02020603050405020304" charset="0"/>
              </a:rPr>
              <a:t>/bin</a:t>
            </a:r>
            <a:endParaRPr lang="en-IN" sz="24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US" sz="2400" b="0" strike="noStrike" spc="-1">
                <a:solidFill>
                  <a:srgbClr val="000000"/>
                </a:solidFill>
                <a:latin typeface="Times New Roman" panose="02020603050405020304" charset="0"/>
                <a:cs typeface="Times New Roman" panose="02020603050405020304" charset="0"/>
              </a:rPr>
              <a:t>                        /export/user/shop</a:t>
            </a:r>
            <a:endParaRPr lang="en-IN" sz="24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r>
              <a:rPr lang="en-US" sz="2400" b="0" strike="noStrike" spc="-1">
                <a:solidFill>
                  <a:srgbClr val="000000"/>
                </a:solidFill>
                <a:latin typeface="Times New Roman" panose="02020603050405020304" charset="0"/>
                <a:cs typeface="Times New Roman" panose="02020603050405020304" charset="0"/>
              </a:rPr>
              <a:t>                         /export/user/shop/ad</a:t>
            </a:r>
            <a:endParaRPr lang="en-IN" sz="2400" b="0" strike="noStrike" spc="-1">
              <a:latin typeface="Times New Roman" panose="02020603050405020304" charset="0"/>
              <a:cs typeface="Times New Roman" panose="02020603050405020304" charset="0"/>
            </a:endParaRPr>
          </a:p>
          <a:p>
            <a:pPr>
              <a:lnSpc>
                <a:spcPct val="90000"/>
              </a:lnSpc>
              <a:spcBef>
                <a:spcPts val="1000"/>
              </a:spcBef>
              <a:buNone/>
              <a:tabLst>
                <a:tab pos="0" algn="l"/>
              </a:tabLst>
            </a:pPr>
            <a:endParaRPr lang="en-IN" sz="2400" b="0" strike="noStrike" spc="-1">
              <a:latin typeface="Times New Roman" panose="02020603050405020304" charset="0"/>
              <a:cs typeface="Times New Roman" panose="02020603050405020304" charset="0"/>
            </a:endParaRPr>
          </a:p>
        </p:txBody>
      </p:sp>
      <p:pic>
        <p:nvPicPr>
          <p:cNvPr id="72" name="Picture 3" descr="Logo&#10;&#10;Description automatically generated"/>
          <p:cNvPicPr/>
          <p:nvPr/>
        </p:nvPicPr>
        <p:blipFill>
          <a:blip r:embed="rId1"/>
          <a:stretch>
            <a:fillRect/>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0</TotalTime>
  <Words>10981</Words>
  <Application>WPS Presentation</Application>
  <PresentationFormat/>
  <Paragraphs>310</Paragraphs>
  <Slides>31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31</vt:i4>
      </vt:variant>
    </vt:vector>
  </HeadingPairs>
  <TitlesOfParts>
    <vt:vector size="52" baseType="lpstr">
      <vt:lpstr>Arial</vt:lpstr>
      <vt:lpstr>SimSun</vt:lpstr>
      <vt:lpstr>Wingdings</vt:lpstr>
      <vt:lpstr>Calibri Light</vt:lpstr>
      <vt:lpstr>Calibri</vt:lpstr>
      <vt:lpstr>Symbol</vt:lpstr>
      <vt:lpstr>Arial</vt:lpstr>
      <vt:lpstr>Open Sans</vt:lpstr>
      <vt:lpstr>AMGDT</vt:lpstr>
      <vt:lpstr>Roboto</vt:lpstr>
      <vt:lpstr>Book Antiqua</vt:lpstr>
      <vt:lpstr>inherit</vt:lpstr>
      <vt:lpstr>Söhne</vt:lpstr>
      <vt:lpstr>Times New Roman</vt:lpstr>
      <vt:lpstr>Microsoft YaHei</vt:lpstr>
      <vt:lpstr>Arial Unicode MS</vt:lpstr>
      <vt:lpstr>Gulim</vt:lpstr>
      <vt:lpstr>Nunito Sans</vt:lpstr>
      <vt:lpstr>DejaVu Sans</vt:lpstr>
      <vt:lpstr>Calibri</vt:lpstr>
      <vt:lpstr>Office Theme</vt:lpstr>
      <vt:lpstr>Introduction to Unix OS</vt:lpstr>
      <vt:lpstr> What is UNIX?</vt:lpstr>
      <vt:lpstr>Commands</vt:lpstr>
      <vt:lpstr>Commands</vt:lpstr>
      <vt:lpstr> The UNIX File System</vt:lpstr>
      <vt:lpstr>1. An Upside-down Tree</vt:lpstr>
      <vt:lpstr>2. Some System Directories</vt:lpstr>
      <vt:lpstr>3.Pathnames</vt:lpstr>
      <vt:lpstr> 3.1 Absolute pathnames</vt:lpstr>
      <vt:lpstr>3.2 Relative Pathnames</vt:lpstr>
      <vt:lpstr>Memory Management</vt:lpstr>
      <vt:lpstr>PowerPoint 演示文稿</vt:lpstr>
      <vt:lpstr>PowerPoint 演示文稿</vt:lpstr>
      <vt:lpstr>PowerPoint 演示文稿</vt:lpstr>
      <vt:lpstr> Why Use UNIX?</vt:lpstr>
      <vt:lpstr> Why Use UNIX?</vt:lpstr>
      <vt:lpstr> Why Use UNIX?</vt:lpstr>
      <vt:lpstr>Applications</vt:lpstr>
      <vt:lpstr>Applications</vt:lpstr>
      <vt:lpstr>Shell Commands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Sujay Kumar</cp:lastModifiedBy>
  <cp:revision>218</cp:revision>
  <dcterms:created xsi:type="dcterms:W3CDTF">2021-09-21T08:34:00Z</dcterms:created>
  <dcterms:modified xsi:type="dcterms:W3CDTF">2024-05-16T17:39:03Z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y fmtid="{D5CDD505-2E9C-101B-9397-08002B2CF9AE}" pid="4" name="ICV">
    <vt:lpwstr>79A34F7300B9423EA5A1D5487F2A9DCF_12</vt:lpwstr>
  </property>
  <property fmtid="{D5CDD505-2E9C-101B-9397-08002B2CF9AE}" pid="5" name="KSOProductBuildVer">
    <vt:lpwstr>1033-12.2.0.16909</vt:lpwstr>
  </property>
</Properties>
</file>