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4" Type="http://schemas.openxmlformats.org/officeDocument/2006/relationships/theme" Target="../theme/theme5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A picture containing shape&#10;&#10;Description automatically generated"/>
          <p:cNvPicPr/>
          <p:nvPr/>
        </p:nvPicPr>
        <p:blipFill>
          <a:blip r:embed="rId13"/>
          <a:stretch>
            <a:fillRect/>
          </a:stretch>
        </p:blipFill>
        <p:spPr>
          <a:xfrm>
            <a:off x="1440" y="0"/>
            <a:ext cx="12186360" cy="68554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</a:t>
            </a:r>
            <a:r>
              <a:rPr lang="en-IN" sz="1800" b="0" strike="noStrike" spc="-1">
                <a:latin typeface="Arial" panose="020B0604020202020204"/>
              </a:rPr>
              <a:t>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A picture containing shape&#10;&#10;Description automatically generated"/>
          <p:cNvPicPr/>
          <p:nvPr/>
        </p:nvPicPr>
        <p:blipFill>
          <a:blip r:embed="rId13"/>
          <a:stretch>
            <a:fillRect/>
          </a:stretch>
        </p:blipFill>
        <p:spPr>
          <a:xfrm>
            <a:off x="1440" y="0"/>
            <a:ext cx="121863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</a:t>
            </a:r>
            <a:r>
              <a:rPr lang="en-IN" sz="4400" b="0" strike="noStrike" spc="-1">
                <a:latin typeface="Arial" panose="020B0604020202020204"/>
              </a:rPr>
              <a:t>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A picture containing shape&#10;&#10;Description automatically generated"/>
          <p:cNvPicPr/>
          <p:nvPr/>
        </p:nvPicPr>
        <p:blipFill>
          <a:blip r:embed="rId13"/>
          <a:stretch>
            <a:fillRect/>
          </a:stretch>
        </p:blipFill>
        <p:spPr>
          <a:xfrm>
            <a:off x="1440" y="0"/>
            <a:ext cx="12186360" cy="68554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</a:t>
            </a:r>
            <a:r>
              <a:rPr lang="en-IN" sz="4400" b="0" strike="noStrike" spc="-1">
                <a:latin typeface="Arial" panose="020B0604020202020204"/>
              </a:rPr>
              <a:t>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7" descr="A picture containing shape&#10;&#10;Description automatically generated"/>
          <p:cNvPicPr/>
          <p:nvPr/>
        </p:nvPicPr>
        <p:blipFill>
          <a:blip r:embed="rId13"/>
          <a:stretch>
            <a:fillRect/>
          </a:stretch>
        </p:blipFill>
        <p:spPr>
          <a:xfrm>
            <a:off x="1440" y="0"/>
            <a:ext cx="12186360" cy="685548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</a:t>
            </a:r>
            <a:r>
              <a:rPr lang="en-IN" sz="4400" b="0" strike="noStrike" spc="-1">
                <a:latin typeface="Arial" panose="020B0604020202020204"/>
              </a:rPr>
              <a:t>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7" descr="A picture containing shape&#10;&#10;Description automatically generated"/>
          <p:cNvPicPr/>
          <p:nvPr/>
        </p:nvPicPr>
        <p:blipFill>
          <a:blip r:embed="rId13"/>
          <a:stretch>
            <a:fillRect/>
          </a:stretch>
        </p:blipFill>
        <p:spPr>
          <a:xfrm>
            <a:off x="1440" y="0"/>
            <a:ext cx="12186360" cy="685548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198" name="Picture 13_26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01" name="Picture 13_27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pic>
        <p:nvPicPr>
          <p:cNvPr id="202" name="Picture 13_28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03" name="CustomShape 6"/>
          <p:cNvSpPr/>
          <p:nvPr/>
        </p:nvSpPr>
        <p:spPr>
          <a:xfrm>
            <a:off x="576000" y="25200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C9211E"/>
                </a:solidFill>
                <a:latin typeface="Arial" panose="020B0604020202020204"/>
              </a:rPr>
              <a:t>SHELL SCRIPT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2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53" name="Picture 13_6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54" name="CustomShape 4"/>
          <p:cNvSpPr/>
          <p:nvPr/>
        </p:nvSpPr>
        <p:spPr>
          <a:xfrm>
            <a:off x="3888000" y="193680"/>
            <a:ext cx="453528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C9211E"/>
                </a:solidFill>
                <a:latin typeface="Arial" panose="020B0604020202020204"/>
                <a:ea typeface="DejaVu Sans"/>
              </a:rPr>
              <a:t>Introduction to ~/bin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216000" y="1008000"/>
            <a:ext cx="11087280" cy="5327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15900" indent="-215265" algn="just">
              <a:lnSpc>
                <a:spcPct val="80000"/>
              </a:lnSpc>
              <a:spcBef>
                <a:spcPts val="12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bin directories</a:t>
            </a:r>
            <a:endParaRPr lang="en-IN" sz="2600" b="0" strike="noStrike" spc="-1">
              <a:latin typeface="Arial" panose="020B0604020202020204"/>
            </a:endParaRPr>
          </a:p>
          <a:p>
            <a:pPr algn="just">
              <a:lnSpc>
                <a:spcPct val="80000"/>
              </a:lnSpc>
              <a:spcBef>
                <a:spcPts val="1165"/>
              </a:spcBef>
              <a:spcAft>
                <a:spcPts val="565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Program files or commands, also called binary executable files and script files, are kept in various places throughout the system.</a:t>
            </a:r>
            <a:endParaRPr lang="en-IN" sz="2600" b="0" strike="noStrike" spc="-1">
              <a:latin typeface="Arial" panose="020B0604020202020204"/>
            </a:endParaRPr>
          </a:p>
          <a:p>
            <a:pPr algn="just">
              <a:lnSpc>
                <a:spcPct val="80000"/>
              </a:lnSpc>
              <a:spcBef>
                <a:spcPts val="1165"/>
              </a:spcBef>
              <a:spcAft>
                <a:spcPts val="565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Usually these binary files are stored in bin (short for binary) directories throughout the system.</a:t>
            </a:r>
            <a:endParaRPr lang="en-IN" sz="2600" b="0" strike="noStrike" spc="-1">
              <a:latin typeface="Arial" panose="020B0604020202020204"/>
            </a:endParaRPr>
          </a:p>
          <a:p>
            <a:pPr algn="just">
              <a:lnSpc>
                <a:spcPct val="80000"/>
              </a:lnSpc>
              <a:spcBef>
                <a:spcPts val="1165"/>
              </a:spcBef>
              <a:spcAft>
                <a:spcPts val="565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you take a look at the paths are stored in your $PATH environment variable, you will notice that many of these directories end in .../bin. 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80000"/>
              </a:lnSpc>
              <a:spcBef>
                <a:spcPts val="12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Your ~/bin directory</a:t>
            </a:r>
            <a:endParaRPr lang="en-IN" sz="2600" b="0" strike="noStrike" spc="-1">
              <a:latin typeface="Arial" panose="020B0604020202020204"/>
            </a:endParaRPr>
          </a:p>
          <a:p>
            <a:pPr algn="just">
              <a:lnSpc>
                <a:spcPct val="80000"/>
              </a:lnSpc>
              <a:spcBef>
                <a:spcPts val="1165"/>
              </a:spcBef>
              <a:spcAft>
                <a:spcPts val="565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You may also notice that your path may contain a bin directory that is listed as being in your home directory (/afs/umbc.edu/users/u/s/username/home/bin).</a:t>
            </a:r>
            <a:endParaRPr lang="en-IN" sz="2600" b="0" strike="noStrike" spc="-1">
              <a:latin typeface="Arial" panose="020B0604020202020204"/>
            </a:endParaRPr>
          </a:p>
          <a:p>
            <a:pPr algn="just">
              <a:lnSpc>
                <a:spcPct val="80000"/>
              </a:lnSpc>
              <a:spcBef>
                <a:spcPts val="1165"/>
              </a:spcBef>
              <a:spcAft>
                <a:spcPts val="565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This is where you can store your own compiled programs or scripts that you would like to be able to run from anywhere on the system. </a:t>
            </a:r>
            <a:endParaRPr lang="en-IN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59" name="Picture 13_7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4480560" y="175320"/>
            <a:ext cx="33667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C9211E"/>
                </a:solidFill>
                <a:latin typeface="Arial" panose="020B0604020202020204"/>
                <a:ea typeface="DejaVu Sans"/>
              </a:rPr>
              <a:t>Introducing tcsh </a:t>
            </a:r>
            <a:endParaRPr lang="en-IN" sz="2600" b="0" strike="noStrike" spc="-1">
              <a:latin typeface="Arial" panose="020B0604020202020204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19800" y="808560"/>
            <a:ext cx="12152520" cy="599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15900" indent="-215265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Currently, the default shell on UMBC’s GL system is tcsh.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tcsh</a:t>
            </a: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is short for Turbo C SHell.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Customizing your tcsh shell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 UNIX@UMBC guide linked from the course web page has a pretty good section on customizing your </a:t>
            </a: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tcsh</a:t>
            </a: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shell.</a:t>
            </a:r>
            <a:endParaRPr lang="en-IN" sz="26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The .cshrc file</a:t>
            </a:r>
            <a:endParaRPr lang="en-IN" sz="26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2600" b="0" strike="noStrike" spc="-1">
              <a:latin typeface="Arial" panose="020B0604020202020204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tcsh looks for a configuration file at startup time called "~/.cshrc"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I recommend backing up a copy of your account configuration files before modifying them (such as "cp .cshrc .cshrc.bak").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Changes to your configuration file do not effect the system immediately after you save the file.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You might just be able to issue the command </a:t>
            </a: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source ~/.cshrc</a:t>
            </a: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 to make the changes take effect.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You may need to logout and log back in for these changes to take effect. </a:t>
            </a:r>
            <a:endParaRPr lang="en-IN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63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64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65" name="Picture 13_11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66" name="CustomShape 4"/>
          <p:cNvSpPr/>
          <p:nvPr/>
        </p:nvSpPr>
        <p:spPr>
          <a:xfrm>
            <a:off x="4464000" y="88200"/>
            <a:ext cx="3599280" cy="91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C9211E"/>
                </a:solidFill>
                <a:latin typeface="Arial" panose="020B0604020202020204"/>
                <a:ea typeface="DejaVu Sans"/>
              </a:rPr>
              <a:t>Control Statements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97560" y="1314360"/>
            <a:ext cx="11997000" cy="5226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15900" indent="-215265" algn="just">
              <a:lnSpc>
                <a:spcPct val="100000"/>
              </a:lnSpc>
              <a:spcBef>
                <a:spcPts val="1415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Without control statements, execution within a shell scripts flows from one statement to the next in succession. 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215900" indent="-215265" algn="just">
              <a:lnSpc>
                <a:spcPct val="100000"/>
              </a:lnSpc>
              <a:spcBef>
                <a:spcPts val="1415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Control statements control the flow of execution in a programming language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215900" indent="-215265" algn="just">
              <a:lnSpc>
                <a:spcPct val="100000"/>
              </a:lnSpc>
              <a:spcBef>
                <a:spcPts val="1415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The three most common types of control statements: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215900" indent="-215265" algn="just">
              <a:lnSpc>
                <a:spcPct val="100000"/>
              </a:lnSpc>
              <a:spcBef>
                <a:spcPts val="1415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conditionals:  if/then/else, case, ...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215900" indent="-215265" algn="just">
              <a:lnSpc>
                <a:spcPct val="100000"/>
              </a:lnSpc>
              <a:spcBef>
                <a:spcPts val="1415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loop statements:  while, for, until, do, ...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215900" indent="-215265" algn="just">
              <a:lnSpc>
                <a:spcPct val="100000"/>
              </a:lnSpc>
              <a:spcBef>
                <a:spcPts val="1415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branch statements:  subroutine calls (good),  goto (bad)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46560" y="228240"/>
            <a:ext cx="10897920" cy="71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265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1" strike="noStrike" spc="-1">
                <a:solidFill>
                  <a:srgbClr val="C9211E"/>
                </a:solidFill>
                <a:latin typeface="Chandas"/>
                <a:ea typeface="DejaVu Sans"/>
              </a:rPr>
              <a:t>for Loops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61520" y="1008000"/>
            <a:ext cx="11268000" cy="551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/>
          </a:bodyPr>
          <a:p>
            <a:pPr marL="431800" indent="-323215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for loops allow the repetition of a command for a specific set of values</a:t>
            </a:r>
            <a:endParaRPr lang="en-IN" sz="3600" b="0" strike="noStrike" spc="-1"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Syntax:</a:t>
            </a:r>
            <a:endParaRPr lang="en-IN" sz="3600" b="0" strike="noStrike" spc="-1">
              <a:latin typeface="Arial" panose="020B0604020202020204"/>
            </a:endParaRPr>
          </a:p>
          <a:p>
            <a:pPr marL="1257300" indent="-250190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for var in value1 value2 ...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190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do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190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command_set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190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done</a:t>
            </a:r>
            <a:endParaRPr lang="en-IN" sz="3200" b="0" strike="noStrike" spc="-1"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command_set is executed with each value of var (value1, value2, ...) in sequence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270" name="Picture 13_29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71" name="CustomShape 3"/>
          <p:cNvSpPr/>
          <p:nvPr/>
        </p:nvSpPr>
        <p:spPr>
          <a:xfrm>
            <a:off x="9188280" y="660852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72" name="Picture 271"/>
          <p:cNvPicPr/>
          <p:nvPr/>
        </p:nvPicPr>
        <p:blipFill>
          <a:blip r:embed="rId2"/>
          <a:stretch>
            <a:fillRect/>
          </a:stretch>
        </p:blipFill>
        <p:spPr>
          <a:xfrm>
            <a:off x="6336000" y="1944000"/>
            <a:ext cx="5459760" cy="297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46560" y="228240"/>
            <a:ext cx="10897920" cy="71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265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1" strike="noStrike" spc="-1">
                <a:solidFill>
                  <a:srgbClr val="C9211E"/>
                </a:solidFill>
                <a:latin typeface="Arial" panose="020B0604020202020204"/>
                <a:ea typeface="DejaVu Sans"/>
              </a:rPr>
              <a:t>Conditionals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61520" y="1008000"/>
            <a:ext cx="11268000" cy="551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/>
          </a:bodyPr>
          <a:p>
            <a:pPr marL="431800" indent="-32321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Conditionals are used to “test” something.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215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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In Java or C, they test whether a Boolean variable is true or false.</a:t>
            </a:r>
            <a:endParaRPr lang="en-IN" sz="2800" b="0" strike="noStrike" spc="-1">
              <a:latin typeface="Arial" panose="020B0604020202020204"/>
            </a:endParaRPr>
          </a:p>
          <a:p>
            <a:pPr marL="864235" lvl="1" indent="-323215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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In a Bourne shell script, the only thing you can test is whether or not a command is “successful”</a:t>
            </a:r>
            <a:endParaRPr lang="en-IN" sz="2800" b="0" strike="noStrike" spc="-1"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Every well behaved command returns back a return code.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215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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0 if it was successful</a:t>
            </a:r>
            <a:endParaRPr lang="en-IN" sz="2800" b="0" strike="noStrike" spc="-1">
              <a:latin typeface="Arial" panose="020B0604020202020204"/>
            </a:endParaRPr>
          </a:p>
          <a:p>
            <a:pPr marL="864235" lvl="1" indent="-323215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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Non-zero if it was unsuccessful (actually 1..255)</a:t>
            </a:r>
            <a:endParaRPr lang="en-IN" sz="2800" b="0" strike="noStrike" spc="-1">
              <a:latin typeface="Arial" panose="020B0604020202020204"/>
            </a:endParaRPr>
          </a:p>
          <a:p>
            <a:pPr marL="864235" lvl="1" indent="-323215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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We will see later that this is different from true/false conditions in C.</a:t>
            </a:r>
            <a:endParaRPr lang="en-IN" sz="2800" b="0" strike="noStrike" spc="-1">
              <a:latin typeface="Arial" panose="020B0604020202020204"/>
            </a:endParaRPr>
          </a:p>
        </p:txBody>
      </p:sp>
      <p:pic>
        <p:nvPicPr>
          <p:cNvPr id="275" name="Picture 13_30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41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76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46560" y="228240"/>
            <a:ext cx="10897920" cy="71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265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1" strike="noStrike" spc="-1">
                <a:solidFill>
                  <a:srgbClr val="C9211E"/>
                </a:solidFill>
                <a:latin typeface="Arial" panose="020B0604020202020204"/>
                <a:ea typeface="DejaVu Sans"/>
              </a:rPr>
              <a:t>The if Statement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61520" y="941040"/>
            <a:ext cx="11268000" cy="551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/>
          </a:bodyPr>
          <a:p>
            <a:pPr marL="431800" indent="-323215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Simple form:</a:t>
            </a:r>
            <a:endParaRPr lang="en-IN" sz="3600" b="0" strike="noStrike" spc="-1">
              <a:latin typeface="Arial" panose="020B0604020202020204"/>
            </a:endParaRPr>
          </a:p>
          <a:p>
            <a:pPr marL="1257300" indent="-25019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decision_command_1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19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then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19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command_set_1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19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</a:t>
            </a:r>
            <a:endParaRPr lang="en-IN" sz="3200" b="0" strike="noStrike" spc="-1">
              <a:latin typeface="Arial" panose="020B0604020202020204"/>
            </a:endParaRPr>
          </a:p>
          <a:p>
            <a:pPr marL="431800" indent="-323215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Example:</a:t>
            </a:r>
            <a:endParaRPr lang="en-IN" sz="3600" b="0" strike="noStrike" spc="-1">
              <a:latin typeface="Arial" panose="020B0604020202020204"/>
            </a:endParaRPr>
          </a:p>
          <a:p>
            <a:pPr marL="1257300" indent="-25019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 grep unix myfile &gt;/dev/null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19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then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19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echo "It's there"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19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279" name="Picture 13_31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81" name="Picture 280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000" y="1296000"/>
            <a:ext cx="5243760" cy="28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646560" y="228240"/>
            <a:ext cx="10897920" cy="71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265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1" strike="noStrike" spc="-1">
                <a:solidFill>
                  <a:srgbClr val="C9211E"/>
                </a:solidFill>
                <a:latin typeface="Arial" panose="020B0604020202020204"/>
                <a:ea typeface="DejaVu Sans"/>
              </a:rPr>
              <a:t>If and else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61520" y="1277280"/>
            <a:ext cx="11268000" cy="5243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Simple form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grep "UNIX" myfile &gt;/dev/null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Then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echo  UNIX occurs in myfile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Else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echo  No!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echo  UNIX does not occur in myfile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284" name="Picture 13_32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85" name="CustomShape 3"/>
          <p:cNvSpPr/>
          <p:nvPr/>
        </p:nvSpPr>
        <p:spPr>
          <a:xfrm>
            <a:off x="9188280" y="6623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>
            <a:fillRect/>
          </a:stretch>
        </p:blipFill>
        <p:spPr>
          <a:xfrm>
            <a:off x="7344000" y="1653840"/>
            <a:ext cx="4819320" cy="396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646560" y="228240"/>
            <a:ext cx="10897920" cy="71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265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1" strike="noStrike" spc="-1">
                <a:solidFill>
                  <a:srgbClr val="C9211E"/>
                </a:solidFill>
                <a:latin typeface="Arial" panose="020B0604020202020204"/>
                <a:ea typeface="DejaVu Sans"/>
              </a:rPr>
              <a:t>if and elif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646560" y="1219320"/>
            <a:ext cx="11082960" cy="504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 fontScale="78000"/>
          </a:bodyPr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Simple form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grep "UNIX" myfile &gt;/dev/null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Then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echo "UNIX occurs in file"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elif grep "DOS" myfile &gt;/dev/null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Then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echo "Unix does not occur, but DOS does"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Else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echo "Nobody is there"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415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289" name="Picture 13_33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90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91" name="Picture 290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0" y="1244520"/>
            <a:ext cx="4752000" cy="501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3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4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95" name="Picture 13_13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96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/>
          </a:bodyPr>
          <a:p>
            <a:pPr marL="431800" indent="-323215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Instead of being on separate lines, statements can be separated by a semicolon (;)</a:t>
            </a:r>
            <a:endParaRPr lang="en-IN" sz="3600" b="0" strike="noStrike" spc="-1">
              <a:latin typeface="Arial" panose="020B0604020202020204"/>
            </a:endParaRPr>
          </a:p>
          <a:p>
            <a:pPr marL="864235" lvl="1" indent="-323215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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For example: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215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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if grep "UNIX" myfile; then echo "Got it"; fi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215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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This actually works anywhere in the shell.</a:t>
            </a:r>
            <a:endParaRPr lang="en-IN" sz="3200" b="0" strike="noStrike" spc="-1">
              <a:latin typeface="Arial" panose="020B0604020202020204"/>
            </a:endParaRPr>
          </a:p>
          <a:p>
            <a:pPr marL="377825" indent="-37719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% cwd=`pwd`; cd $HOME; ls; cd $cwd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265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1" strike="noStrike" spc="-1">
                <a:solidFill>
                  <a:srgbClr val="C9211E"/>
                </a:solidFill>
                <a:latin typeface="Arial" panose="020B0604020202020204"/>
                <a:ea typeface="DejaVu Sans"/>
              </a:rPr>
              <a:t>Use of Semicolons</a:t>
            </a: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9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0" name="CustomShape 3"/>
          <p:cNvSpPr/>
          <p:nvPr/>
        </p:nvSpPr>
        <p:spPr>
          <a:xfrm>
            <a:off x="9188280" y="6579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301" name="Picture 13_9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02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3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4" name="CustomShape 6"/>
          <p:cNvSpPr/>
          <p:nvPr/>
        </p:nvSpPr>
        <p:spPr>
          <a:xfrm>
            <a:off x="4770720" y="186840"/>
            <a:ext cx="300492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9211E"/>
                </a:solidFill>
                <a:latin typeface="Arial" panose="020B0604020202020204"/>
              </a:rPr>
              <a:t>Use of Colon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0" y="1008000"/>
            <a:ext cx="11951640" cy="500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800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latin typeface="Arial" panose="020B0604020202020204"/>
              </a:rPr>
              <a:t>Sometimes it is useful to have a command which does “nothing”.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latin typeface="Arial" panose="020B0604020202020204"/>
              </a:rPr>
              <a:t>The : (colon) command in Unix does nothing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111111"/>
                </a:solidFill>
                <a:latin typeface="Arial" panose="020B0604020202020204"/>
              </a:rPr>
              <a:t>#!/bin/sh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111111"/>
                </a:solidFill>
                <a:latin typeface="Arial" panose="020B0604020202020204"/>
              </a:rPr>
              <a:t>if grep unix myfile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111111"/>
                </a:solidFill>
                <a:latin typeface="Arial" panose="020B0604020202020204"/>
              </a:rPr>
              <a:t>then 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111111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111111"/>
                </a:solidFill>
                <a:latin typeface="Arial" panose="020B0604020202020204"/>
              </a:rPr>
              <a:t>: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111111"/>
                </a:solidFill>
                <a:latin typeface="Arial" panose="020B0604020202020204"/>
              </a:rPr>
              <a:t>else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111111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111111"/>
                </a:solidFill>
                <a:latin typeface="Arial" panose="020B0604020202020204"/>
              </a:rPr>
              <a:t> </a:t>
            </a:r>
            <a:r>
              <a:rPr lang="en-US" sz="3200" b="0" strike="noStrike" spc="-1">
                <a:solidFill>
                  <a:srgbClr val="111111"/>
                </a:solidFill>
                <a:latin typeface="Arial" panose="020B0604020202020204"/>
              </a:rPr>
              <a:t>echo "Sorry, unix was not found"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111111"/>
                </a:solidFill>
                <a:latin typeface="Arial" panose="020B0604020202020204"/>
              </a:rPr>
              <a:t>fi</a:t>
            </a: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ctr">
              <a:lnSpc>
                <a:spcPct val="100000"/>
              </a:lnSpc>
            </a:pPr>
            <a:br/>
            <a:r>
              <a:rPr lang="en-US" sz="2800" b="1" strike="noStrike" spc="-1">
                <a:solidFill>
                  <a:srgbClr val="C9211E"/>
                </a:solidFill>
                <a:latin typeface="Calibri" panose="020F0502020204030204"/>
                <a:ea typeface="DejaVu Sans"/>
              </a:rPr>
              <a:t>          </a:t>
            </a:r>
            <a:br>
              <a:rPr lang="en-US" sz="2800" b="1" strike="noStrike" spc="-1">
                <a:solidFill>
                  <a:srgbClr val="C9211E"/>
                </a:solidFill>
                <a:latin typeface="Calibri" panose="020F0502020204030204"/>
                <a:ea typeface="DejaVu Sans"/>
              </a:rPr>
            </a:br>
            <a:r>
              <a:rPr lang="en-US" sz="3200" b="1" strike="noStrike" spc="-1">
                <a:solidFill>
                  <a:srgbClr val="C9211E"/>
                </a:solidFill>
                <a:latin typeface="Calibri" panose="020F0502020204030204"/>
                <a:ea typeface="DejaVu Sans"/>
              </a:rPr>
              <a:t> </a:t>
            </a:r>
            <a:r>
              <a:rPr lang="en-US" sz="3200" b="1" strike="noStrike" spc="-1">
                <a:solidFill>
                  <a:srgbClr val="C9211E"/>
                </a:solidFill>
                <a:latin typeface="Calibri" panose="020F0502020204030204"/>
                <a:ea typeface="DejaVu Sans"/>
              </a:rPr>
              <a:t>Shell Script</a:t>
            </a: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What is Shell Script?</a:t>
            </a: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 shell script is a computer program written in shell programming language. Shell scripts are executed by a shell interpreter and are used to automate tasks in the Unix-based operating systems, such as Linux and macOS.</a:t>
            </a: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 shell script typically consists of a series of shell commands, each on a separate line, that are executed in sequence. The commands can be simple operations, such as copying or moving a file, or more complex operations, such as installing software or setting up a network.</a:t>
            </a:r>
            <a:endParaRPr lang="en-IN" sz="2600" b="0" strike="noStrike" spc="-1">
              <a:latin typeface="Arial" panose="020B060402020202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07" name="Picture 13_0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7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8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309" name="Picture 13_10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10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1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2" name="CustomShape 6"/>
          <p:cNvSpPr/>
          <p:nvPr/>
        </p:nvSpPr>
        <p:spPr>
          <a:xfrm>
            <a:off x="2952000" y="150840"/>
            <a:ext cx="56120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C9211E"/>
                </a:solidFill>
                <a:latin typeface="Arial" panose="020B0604020202020204"/>
              </a:rPr>
              <a:t>The test Command – File Tests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380160" y="871560"/>
            <a:ext cx="9992160" cy="60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test –f file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does file exist and is not a directory?</a:t>
            </a:r>
            <a:endParaRPr lang="en-IN" sz="3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test -d file does file exist and is a directory?</a:t>
            </a:r>
            <a:endParaRPr lang="en-IN" sz="3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test –x file does file exist and is executable?</a:t>
            </a:r>
            <a:endParaRPr lang="en-IN" sz="3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test –s file does file exist and is longer than 0 bytes?</a:t>
            </a:r>
            <a:endParaRPr lang="en-IN" sz="3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#!/bin/sh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count=0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for i in *; do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if test –x $i; then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count=`expr $count + 1`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fi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done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echo Total of $count files executable.</a:t>
            </a: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5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317" name="Picture 13_12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18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9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0" name="CustomShape 6"/>
          <p:cNvSpPr/>
          <p:nvPr/>
        </p:nvSpPr>
        <p:spPr>
          <a:xfrm>
            <a:off x="2448000" y="199800"/>
            <a:ext cx="6126840" cy="663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2800" b="1" strike="noStrike" spc="-1">
                <a:solidFill>
                  <a:srgbClr val="C9211E"/>
                </a:solidFill>
                <a:latin typeface="Arial" panose="020B0604020202020204"/>
                <a:ea typeface="Noto Sans CJK SC"/>
              </a:rPr>
              <a:t>The test Command – String Tests 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144000" y="674280"/>
            <a:ext cx="11159640" cy="618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15900" indent="-215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test –z string is string of length 0? </a:t>
            </a:r>
            <a:endParaRPr lang="en-IN" sz="3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test string1 = string2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does string1 equal string2?</a:t>
            </a:r>
            <a:endParaRPr lang="en-IN" sz="3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test string1 != string2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not equal?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3200" b="1" strike="noStrike" spc="-1">
                <a:solidFill>
                  <a:srgbClr val="000000"/>
                </a:solidFill>
                <a:latin typeface="Arial" panose="020B0604020202020204"/>
              </a:rPr>
              <a:t>Example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if test -z $REMOTEHOST</a:t>
            </a:r>
            <a:endParaRPr lang="en-IN" sz="3200" b="0" strike="noStrike" spc="-1">
              <a:latin typeface="Arial" panose="020B0604020202020204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then</a:t>
            </a:r>
            <a:endParaRPr lang="en-IN" sz="3200" b="0" strike="noStrike" spc="-1">
              <a:latin typeface="Arial" panose="020B0604020202020204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en-IN" sz="3200" b="0" strike="noStrike" spc="-1">
              <a:latin typeface="Arial" panose="020B0604020202020204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else</a:t>
            </a:r>
            <a:endParaRPr lang="en-IN" sz="3200" b="0" strike="noStrike" spc="-1">
              <a:latin typeface="Arial" panose="020B0604020202020204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DISPLAY="$REMOTEHOST:0"</a:t>
            </a:r>
            <a:endParaRPr lang="en-IN" sz="3200" b="0" strike="noStrike" spc="-1">
              <a:latin typeface="Arial" panose="020B0604020202020204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export DISPLAY</a:t>
            </a:r>
            <a:endParaRPr lang="en-IN" sz="3200" b="0" strike="noStrike" spc="-1">
              <a:latin typeface="Arial" panose="020B0604020202020204"/>
              <a:ea typeface="Noto Sans CJK SC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fi</a:t>
            </a:r>
            <a:endParaRPr lang="en-IN" sz="3200" b="0" strike="noStrike" spc="-1">
              <a:latin typeface="Arial" panose="020B0604020202020204"/>
              <a:ea typeface="Noto Sans CJK SC"/>
            </a:endParaRPr>
          </a:p>
        </p:txBody>
      </p:sp>
      <p:pic>
        <p:nvPicPr>
          <p:cNvPr id="322" name="Picture 321"/>
          <p:cNvPicPr/>
          <p:nvPr/>
        </p:nvPicPr>
        <p:blipFill>
          <a:blip r:embed="rId2"/>
          <a:stretch>
            <a:fillRect/>
          </a:stretch>
        </p:blipFill>
        <p:spPr>
          <a:xfrm>
            <a:off x="6552000" y="2736000"/>
            <a:ext cx="5184000" cy="30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4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5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326" name="Picture 13_14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27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8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9" name="CustomShape 6"/>
          <p:cNvSpPr/>
          <p:nvPr/>
        </p:nvSpPr>
        <p:spPr>
          <a:xfrm>
            <a:off x="2520000" y="163800"/>
            <a:ext cx="6346800" cy="771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C9211E"/>
                </a:solidFill>
                <a:latin typeface="Arial" panose="020B0604020202020204"/>
                <a:ea typeface="Noto Sans CJK SC"/>
              </a:rPr>
              <a:t>The test Command – Integer Tests 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330" name="CustomShape 7"/>
          <p:cNvSpPr/>
          <p:nvPr/>
        </p:nvSpPr>
        <p:spPr>
          <a:xfrm>
            <a:off x="380880" y="792000"/>
            <a:ext cx="10706760" cy="590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Integers can also be compared: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Use -eq, -ne, -lt, -le, -gt, -ge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For example: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#!/bin/sh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smallest=10000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for i in 5 8 19 8 7 3; do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if test $i -lt $smallest; then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    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smallest=$i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   </a:t>
            </a: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fi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done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echo $smallest</a:t>
            </a:r>
            <a:endParaRPr lang="en-IN" sz="2800" b="0" strike="noStrike" spc="-1">
              <a:latin typeface="Arial" panose="020B0604020202020204"/>
            </a:endParaRPr>
          </a:p>
        </p:txBody>
      </p:sp>
      <p:pic>
        <p:nvPicPr>
          <p:cNvPr id="331" name="Picture 330"/>
          <p:cNvPicPr/>
          <p:nvPr/>
        </p:nvPicPr>
        <p:blipFill>
          <a:blip r:embed="rId2"/>
          <a:stretch>
            <a:fillRect/>
          </a:stretch>
        </p:blipFill>
        <p:spPr>
          <a:xfrm>
            <a:off x="5663880" y="1440000"/>
            <a:ext cx="5280120" cy="475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9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4400" b="1" strike="noStrike" spc="-1">
                <a:solidFill>
                  <a:srgbClr val="C9211E"/>
                </a:solidFill>
                <a:latin typeface="Arial" panose="020B0604020202020204"/>
              </a:rPr>
              <a:t>Use of [ ]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 fontScale="82000"/>
          </a:bodyPr>
          <a:p>
            <a:pPr marL="457200" indent="-456565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Monotype Sorts" charset="2"/>
              <a:buChar char="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The test program has an alias as [ ]</a:t>
            </a:r>
            <a:endParaRPr lang="en-IN" sz="3200" b="0" strike="noStrike" spc="-1">
              <a:latin typeface="Arial" panose="020B0604020202020204"/>
            </a:endParaRPr>
          </a:p>
          <a:p>
            <a:pPr marL="883920" lvl="1" indent="-3810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Each bracket must be surrounded by spaces!</a:t>
            </a:r>
            <a:endParaRPr lang="en-IN" sz="3200" b="0" strike="noStrike" spc="-1">
              <a:latin typeface="Arial" panose="020B0604020202020204"/>
            </a:endParaRPr>
          </a:p>
          <a:p>
            <a:pPr marL="883920" lvl="1" indent="-38100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This is supposed to be a bit easier to read.</a:t>
            </a:r>
            <a:endParaRPr lang="en-IN" sz="3200" b="0" strike="noStrike" spc="-1">
              <a:latin typeface="Arial" panose="020B0604020202020204"/>
            </a:endParaRPr>
          </a:p>
          <a:p>
            <a:pPr marL="457200" indent="-456565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SzPct val="75000"/>
              <a:buFont typeface="Monotype Sorts" charset="2"/>
              <a:buChar char="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</a:rPr>
              <a:t>For example:</a:t>
            </a:r>
            <a:endParaRPr lang="en-IN" sz="3600" b="0" strike="noStrike" spc="-1">
              <a:latin typeface="Arial" panose="020B0604020202020204"/>
            </a:endParaRPr>
          </a:p>
          <a:p>
            <a:pPr marL="1387475" indent="-38100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#!/bin/sh</a:t>
            </a:r>
            <a:endParaRPr lang="en-IN" sz="3200" b="0" strike="noStrike" spc="-1">
              <a:latin typeface="Arial" panose="020B0604020202020204"/>
            </a:endParaRPr>
          </a:p>
          <a:p>
            <a:pPr marL="1387475" indent="-38100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smallest=10000</a:t>
            </a:r>
            <a:endParaRPr lang="en-IN" sz="3200" b="0" strike="noStrike" spc="-1">
              <a:latin typeface="Arial" panose="020B0604020202020204"/>
            </a:endParaRPr>
          </a:p>
          <a:p>
            <a:pPr marL="1387475" indent="-38100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for i in 5 8 19 8 7 3; do</a:t>
            </a:r>
            <a:endParaRPr lang="en-IN" sz="3200" b="0" strike="noStrike" spc="-1">
              <a:latin typeface="Arial" panose="020B0604020202020204"/>
            </a:endParaRPr>
          </a:p>
          <a:p>
            <a:pPr marL="1387475" indent="-38100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if [ $i -lt $smallest ] ; then</a:t>
            </a:r>
            <a:endParaRPr lang="en-IN" sz="3200" b="0" strike="noStrike" spc="-1">
              <a:latin typeface="Arial" panose="020B0604020202020204"/>
            </a:endParaRPr>
          </a:p>
          <a:p>
            <a:pPr marL="1387475" indent="-38100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   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smallest=$i</a:t>
            </a:r>
            <a:endParaRPr lang="en-IN" sz="3200" b="0" strike="noStrike" spc="-1">
              <a:latin typeface="Arial" panose="020B0604020202020204"/>
            </a:endParaRPr>
          </a:p>
          <a:p>
            <a:pPr marL="1387475" indent="-38100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  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fi</a:t>
            </a:r>
            <a:endParaRPr lang="en-IN" sz="3200" b="0" strike="noStrike" spc="-1">
              <a:latin typeface="Arial" panose="020B0604020202020204"/>
            </a:endParaRPr>
          </a:p>
          <a:p>
            <a:pPr marL="1387475" indent="-38100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done</a:t>
            </a:r>
            <a:endParaRPr lang="en-IN" sz="3200" b="0" strike="noStrike" spc="-1">
              <a:latin typeface="Arial" panose="020B0604020202020204"/>
            </a:endParaRPr>
          </a:p>
          <a:p>
            <a:pPr marL="1387475" indent="-381000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echo $smallest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334" name="Picture 13_15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28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35" name="CustomShape 3"/>
          <p:cNvSpPr/>
          <p:nvPr/>
        </p:nvSpPr>
        <p:spPr>
          <a:xfrm>
            <a:off x="9188280" y="6551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336" name="Picture 335"/>
          <p:cNvPicPr/>
          <p:nvPr/>
        </p:nvPicPr>
        <p:blipFill>
          <a:blip r:embed="rId2"/>
          <a:stretch>
            <a:fillRect/>
          </a:stretch>
        </p:blipFill>
        <p:spPr>
          <a:xfrm>
            <a:off x="5818320" y="2376000"/>
            <a:ext cx="6133680" cy="331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9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4400" b="1" strike="noStrike" spc="-1">
                <a:solidFill>
                  <a:srgbClr val="C9211E"/>
                </a:solidFill>
                <a:latin typeface="Arial" panose="020B0604020202020204"/>
              </a:rPr>
              <a:t>The while Loop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 fontScale="95000"/>
          </a:bodyPr>
          <a:p>
            <a:pPr marL="431800" indent="-323850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latin typeface="Arial" panose="020B0604020202020204"/>
              </a:rPr>
              <a:t>While loops repeat statements as long as the next Unix command is successful.</a:t>
            </a:r>
            <a:endParaRPr lang="en-IN" sz="3600" b="0" strike="noStrike" spc="-1">
              <a:latin typeface="Arial" panose="020B0604020202020204"/>
            </a:endParaRPr>
          </a:p>
          <a:p>
            <a:pPr marL="431800" indent="-32385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latin typeface="Arial" panose="020B0604020202020204"/>
              </a:rPr>
              <a:t>For example: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#!/bin/sh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i=1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sum=0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while [ $i -le 100 ]; do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sum=`expr $sum + $i`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i=`expr $i + 1`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done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echo The sum is $sum.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339" name="Picture 13_16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28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40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341" name="Picture 340"/>
          <p:cNvPicPr/>
          <p:nvPr/>
        </p:nvPicPr>
        <p:blipFill>
          <a:blip r:embed="rId2"/>
          <a:stretch>
            <a:fillRect/>
          </a:stretch>
        </p:blipFill>
        <p:spPr>
          <a:xfrm>
            <a:off x="7632000" y="1656000"/>
            <a:ext cx="316800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9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4400" b="1" strike="noStrike" spc="-1">
                <a:solidFill>
                  <a:srgbClr val="C9211E"/>
                </a:solidFill>
                <a:latin typeface="Arial" panose="020B0604020202020204"/>
              </a:rPr>
              <a:t>The until Loop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/>
          </a:bodyPr>
          <a:p>
            <a:pPr marL="431800" indent="-323850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latin typeface="Arial" panose="020B0604020202020204"/>
              </a:rPr>
              <a:t>Until loops repeat statements until the next Unix command is successful.</a:t>
            </a:r>
            <a:endParaRPr lang="en-IN" sz="3600" b="0" strike="noStrike" spc="-1">
              <a:latin typeface="Arial" panose="020B0604020202020204"/>
            </a:endParaRPr>
          </a:p>
          <a:p>
            <a:pPr marL="431800" indent="-32385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latin typeface="Arial" panose="020B0604020202020204"/>
              </a:rPr>
              <a:t>For example: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#!/bin/sh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x=1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until [ $x -gt 3 ]; do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echo x = $x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x=`expr $x + 1`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90000"/>
              </a:lnSpc>
              <a:spcBef>
                <a:spcPts val="800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done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344" name="Picture 13_20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28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9188280" y="6623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346" name="Picture 345"/>
          <p:cNvPicPr/>
          <p:nvPr/>
        </p:nvPicPr>
        <p:blipFill>
          <a:blip r:embed="rId2"/>
          <a:srcRect r="23591"/>
          <a:stretch>
            <a:fillRect/>
          </a:stretch>
        </p:blipFill>
        <p:spPr>
          <a:xfrm>
            <a:off x="7200000" y="1686240"/>
            <a:ext cx="3815640" cy="500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9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4400" b="1" strike="noStrike" spc="-1">
                <a:solidFill>
                  <a:srgbClr val="C9211E"/>
                </a:solidFill>
                <a:latin typeface="Arial" panose="020B0604020202020204"/>
              </a:rPr>
              <a:t>Command Line Arguments (1)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467280" y="1116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/>
          </a:bodyPr>
          <a:p>
            <a:pPr marL="431800" indent="-323850">
              <a:lnSpc>
                <a:spcPct val="100000"/>
              </a:lnSpc>
              <a:spcBef>
                <a:spcPts val="13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</a:rPr>
              <a:t>Shell scripts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would not be very</a:t>
            </a: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</a:rPr>
              <a:t> useful if we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could not </a:t>
            </a: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</a:rPr>
              <a:t>pass arguments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to them </a:t>
            </a: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</a:rPr>
              <a:t>on the command line </a:t>
            </a:r>
            <a:endParaRPr lang="en-IN" sz="3200" b="0" strike="noStrike" spc="-1">
              <a:latin typeface="Arial" panose="020B0604020202020204"/>
            </a:endParaRPr>
          </a:p>
          <a:p>
            <a:pPr marL="431800" indent="-323850">
              <a:lnSpc>
                <a:spcPct val="100000"/>
              </a:lnSpc>
              <a:spcBef>
                <a:spcPts val="13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CA" sz="3200" b="0" strike="noStrike" spc="-1">
                <a:solidFill>
                  <a:srgbClr val="000000"/>
                </a:solidFill>
                <a:latin typeface="Arial" panose="020B0604020202020204"/>
              </a:rPr>
              <a:t>Shell script arguments are “numbered”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 from left to right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365"/>
              </a:spcBef>
              <a:spcAft>
                <a:spcPts val="56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$1 - first argument after command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365"/>
              </a:spcBef>
              <a:spcAft>
                <a:spcPts val="56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$2 - second argument after command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365"/>
              </a:spcBef>
              <a:spcAft>
                <a:spcPts val="56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... up to $9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365"/>
              </a:spcBef>
              <a:spcAft>
                <a:spcPts val="56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They are called “positional parameters”.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349" name="Picture 13_21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50" name="CustomShape 3"/>
          <p:cNvSpPr/>
          <p:nvPr/>
        </p:nvSpPr>
        <p:spPr>
          <a:xfrm>
            <a:off x="9188280" y="6551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9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4400" b="1" strike="noStrike" spc="-1">
                <a:solidFill>
                  <a:srgbClr val="C9211E"/>
                </a:solidFill>
                <a:latin typeface="Arial" panose="020B0604020202020204"/>
              </a:rPr>
              <a:t>Command Line Arguments (2)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/>
          </a:bodyPr>
          <a:p>
            <a:pPr marL="431800" indent="-32385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</a:rPr>
              <a:t>Example: get a particular line of a file</a:t>
            </a:r>
            <a:endParaRPr lang="en-IN" sz="36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Write a command with the format:</a:t>
            </a:r>
            <a:endParaRPr lang="en-IN" sz="3200" b="0" strike="noStrike" spc="-1">
              <a:latin typeface="Arial" panose="020B0604020202020204"/>
            </a:endParaRPr>
          </a:p>
          <a:p>
            <a:pPr marL="1257300" lvl="2" indent="-25082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getlineno </a:t>
            </a:r>
            <a:r>
              <a:rPr lang="en-US" sz="3200" b="0" i="1" strike="noStrike" spc="-1">
                <a:solidFill>
                  <a:srgbClr val="000000"/>
                </a:solidFill>
                <a:latin typeface="Arial" panose="020B0604020202020204"/>
              </a:rPr>
              <a:t>linenumber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3200" b="0" i="1" strike="noStrike" spc="-1">
                <a:solidFill>
                  <a:srgbClr val="000000"/>
                </a:solidFill>
                <a:latin typeface="Arial" panose="020B0604020202020204"/>
              </a:rPr>
              <a:t>filename</a:t>
            </a:r>
            <a:endParaRPr lang="en-IN" sz="3200" b="0" strike="noStrike" spc="-1">
              <a:latin typeface="Arial" panose="020B0604020202020204"/>
            </a:endParaRPr>
          </a:p>
          <a:p>
            <a:pPr marL="1257300" lvl="2" indent="-25082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#!/bin/sh</a:t>
            </a:r>
            <a:endParaRPr lang="en-IN" sz="3200" b="0" strike="noStrike" spc="-1">
              <a:latin typeface="Arial" panose="020B0604020202020204"/>
            </a:endParaRPr>
          </a:p>
          <a:p>
            <a:pPr marL="1257300" lvl="2" indent="-25082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head -$1 $2 | tail -1</a:t>
            </a:r>
            <a:endParaRPr lang="en-IN" sz="3200" b="0" strike="noStrike" spc="-1">
              <a:latin typeface="Arial" panose="020B0604020202020204"/>
            </a:endParaRPr>
          </a:p>
          <a:p>
            <a:pPr marL="431800" indent="-32385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 panose="020B0604020202020204"/>
              </a:rPr>
              <a:t>Other variables related to arguments:</a:t>
            </a:r>
            <a:endParaRPr lang="en-IN" sz="3600" b="0" strike="noStrike" spc="-1">
              <a:latin typeface="Arial" panose="020B0604020202020204"/>
            </a:endParaRPr>
          </a:p>
          <a:p>
            <a:pPr marL="1296035" lvl="2" indent="-28765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$0 name of the command running</a:t>
            </a:r>
            <a:endParaRPr lang="en-IN" sz="3200" b="0" strike="noStrike" spc="-1">
              <a:latin typeface="Arial" panose="020B0604020202020204"/>
            </a:endParaRPr>
          </a:p>
          <a:p>
            <a:pPr marL="1296035" lvl="2" indent="-28765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$* All the arguments (even if there are more than  9)</a:t>
            </a:r>
            <a:endParaRPr lang="en-IN" sz="3200" b="0" strike="noStrike" spc="-1">
              <a:latin typeface="Arial" panose="020B0604020202020204"/>
            </a:endParaRPr>
          </a:p>
          <a:p>
            <a:pPr marL="1296035" lvl="2" indent="-28765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$# the number of arguments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353" name="Picture 13_22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54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46560" y="22824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9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4400" b="1" strike="noStrike" spc="-1">
                <a:solidFill>
                  <a:srgbClr val="C9211E"/>
                </a:solidFill>
                <a:latin typeface="Arial" panose="020B0604020202020204"/>
              </a:rPr>
              <a:t>Command Line Arguments (3)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 fontScale="97000"/>
          </a:bodyPr>
          <a:p>
            <a:pPr marL="431800" indent="-32385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Example: print the oldest files in a directory</a:t>
            </a:r>
            <a:endParaRPr lang="en-IN" sz="32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#! /bin/sh</a:t>
            </a:r>
            <a:endParaRPr lang="en-IN" sz="24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# oldest -- examine the oldest parts of a directory</a:t>
            </a:r>
            <a:endParaRPr lang="en-IN" sz="24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HOWMANY=$1</a:t>
            </a:r>
            <a:endParaRPr lang="en-IN" sz="24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shift</a:t>
            </a:r>
            <a:endParaRPr lang="en-IN" sz="2400" b="0" strike="noStrike" spc="-1">
              <a:latin typeface="Arial" panose="020B0604020202020204"/>
            </a:endParaRPr>
          </a:p>
          <a:p>
            <a:pPr marL="1257300" indent="-250825"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ls -lt $* | tail +2 | tail $HOWMANY</a:t>
            </a:r>
            <a:endParaRPr lang="en-IN" sz="2400" b="0" strike="noStrike" spc="-1">
              <a:latin typeface="Arial" panose="020B0604020202020204"/>
            </a:endParaRPr>
          </a:p>
          <a:p>
            <a:pPr marL="431800" indent="-32385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The shift command shifts all the arguments to the left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$1 = $2, $2 =$3, $3 = $4, ...</a:t>
            </a:r>
            <a:endParaRPr lang="en-IN" sz="28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$1 is lost (but we have saved it in $HOWMANY)</a:t>
            </a:r>
            <a:endParaRPr lang="en-IN" sz="28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The value of $# is changed ($# - 1)</a:t>
            </a:r>
            <a:endParaRPr lang="en-IN" sz="28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useful when there are more than 9 arguments</a:t>
            </a:r>
            <a:endParaRPr lang="en-IN" sz="2800" b="0" strike="noStrike" spc="-1">
              <a:latin typeface="Arial" panose="020B0604020202020204"/>
            </a:endParaRPr>
          </a:p>
          <a:p>
            <a:pPr marL="431800" indent="-32385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The “tail +2” command removes the first line.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357" name="Picture 13_23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300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58" name="CustomShape 3"/>
          <p:cNvSpPr/>
          <p:nvPr/>
        </p:nvSpPr>
        <p:spPr>
          <a:xfrm>
            <a:off x="9188280" y="6587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0" y="21600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9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4400" b="1" strike="noStrike" spc="-1">
                <a:solidFill>
                  <a:srgbClr val="C9211E"/>
                </a:solidFill>
                <a:latin typeface="Arial" panose="020B0604020202020204"/>
              </a:rPr>
              <a:t>More on Bourne Shell Variables (1)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646200" y="1209600"/>
            <a:ext cx="11175480" cy="5042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/>
          </a:bodyPr>
          <a:p>
            <a:pPr marL="431800" indent="-32385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latin typeface="Arial" panose="020B0604020202020204"/>
              </a:rPr>
              <a:t>There are three basic types of variables in a shell script:</a:t>
            </a:r>
            <a:endParaRPr lang="en-IN" sz="36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latin typeface="Arial" panose="020B0604020202020204"/>
              </a:rPr>
              <a:t>Positional variables ...</a:t>
            </a:r>
            <a:endParaRPr lang="en-IN" sz="3200" b="0" strike="noStrike" spc="-1">
              <a:latin typeface="Arial" panose="020B0604020202020204"/>
            </a:endParaRPr>
          </a:p>
          <a:p>
            <a:pPr marL="1296035" lvl="2" indent="-28765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latin typeface="Arial" panose="020B0604020202020204"/>
              </a:rPr>
              <a:t>$1, $2, $3, ..., $9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latin typeface="Arial" panose="020B0604020202020204"/>
              </a:rPr>
              <a:t>Keyword variables ...</a:t>
            </a:r>
            <a:endParaRPr lang="en-IN" sz="3200" b="0" strike="noStrike" spc="-1">
              <a:latin typeface="Arial" panose="020B0604020202020204"/>
            </a:endParaRPr>
          </a:p>
          <a:p>
            <a:pPr marL="1296035" lvl="2" indent="-28765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latin typeface="Arial" panose="020B0604020202020204"/>
              </a:rPr>
              <a:t>Like $PATH, $HOWMANY, and anything else we may define.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latin typeface="Arial" panose="020B0604020202020204"/>
              </a:rPr>
              <a:t>Special variables ...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361" name="Picture 13_24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28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62" name="CustomShape 3"/>
          <p:cNvSpPr/>
          <p:nvPr/>
        </p:nvSpPr>
        <p:spPr>
          <a:xfrm>
            <a:off x="9188280" y="662328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07"/>
          <p:cNvPicPr/>
          <p:nvPr/>
        </p:nvPicPr>
        <p:blipFill>
          <a:blip r:embed="rId1"/>
          <a:stretch>
            <a:fillRect/>
          </a:stretch>
        </p:blipFill>
        <p:spPr>
          <a:xfrm>
            <a:off x="7488000" y="2448000"/>
            <a:ext cx="4533840" cy="230220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144000" y="144000"/>
            <a:ext cx="11877840" cy="618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Steps to Writing a Shell Script:</a:t>
            </a: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	</a:t>
            </a: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6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Font typeface="Symbol" panose="05050102010706020507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Write a script file using vi: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Symbol" panose="05050102010706020507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The first line identifies the file as a </a:t>
            </a:r>
            <a:r>
              <a:rPr lang="en-US" sz="2400" b="1" strike="noStrike" spc="-1">
                <a:solidFill>
                  <a:srgbClr val="000000"/>
                </a:solidFill>
                <a:latin typeface="Courier New" panose="02070309020205020404"/>
                <a:ea typeface="Noto Sans CJK SC"/>
              </a:rPr>
              <a:t>bash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script. (</a:t>
            </a:r>
            <a:r>
              <a:rPr lang="en-US" sz="2400" b="1" strike="noStrike" spc="-1">
                <a:solidFill>
                  <a:srgbClr val="000000"/>
                </a:solidFill>
                <a:latin typeface="Courier New" panose="02070309020205020404"/>
                <a:ea typeface="Noto Sans CJK SC"/>
              </a:rPr>
              <a:t>#!/bin/bash)</a:t>
            </a:r>
            <a:endParaRPr lang="en-IN" sz="24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Symbol" panose="05050102010706020507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Comments begin with a </a:t>
            </a:r>
            <a:r>
              <a:rPr lang="en-US" sz="2400" b="1" strike="noStrike" spc="-1">
                <a:solidFill>
                  <a:srgbClr val="000000"/>
                </a:solidFill>
                <a:latin typeface="Courier New" panose="02070309020205020404"/>
                <a:ea typeface="Noto Sans CJK SC"/>
              </a:rPr>
              <a:t>#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 and end at the end of the line.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Font typeface="Symbol" panose="05050102010706020507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Write a script file using vi: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Font typeface="Symbol" panose="05050102010706020507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give the user (and others, if (s)he wishes) 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Font typeface="Symbol" panose="05050102010706020507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permission to execute it.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Font typeface="Symbol" panose="05050102010706020507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chmod +x filename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Font typeface="Symbol" panose="05050102010706020507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Run from local dir 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Font typeface="Symbol" panose="05050102010706020507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./filename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Font typeface="Symbol" panose="05050102010706020507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Run with a trace – echo commands after expansion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4630">
              <a:lnSpc>
                <a:spcPct val="100000"/>
              </a:lnSpc>
              <a:buClr>
                <a:srgbClr val="000000"/>
              </a:buClr>
              <a:buFont typeface="Symbol" panose="05050102010706020507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bash –x ./filename</a:t>
            </a:r>
            <a:endParaRPr lang="en-IN" sz="2600" b="0" strike="noStrike" spc="-1">
              <a:latin typeface="Arial" panose="020B0604020202020204"/>
            </a:endParaRPr>
          </a:p>
        </p:txBody>
      </p:sp>
      <p:pic>
        <p:nvPicPr>
          <p:cNvPr id="210" name="Picture 13_3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23192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9224280" y="652212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-98640" y="144000"/>
            <a:ext cx="10898280" cy="712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 anchor="ctr">
            <a:noAutofit/>
          </a:bodyPr>
          <a:p>
            <a:pPr marL="215900" indent="-2159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4400" b="1" strike="noStrike" spc="-1">
                <a:solidFill>
                  <a:srgbClr val="C9211E"/>
                </a:solidFill>
                <a:latin typeface="Arial" panose="020B0604020202020204"/>
              </a:rPr>
              <a:t>More on Bourne Shell Variables (2)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61520" y="1008000"/>
            <a:ext cx="11268360" cy="551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1520" tIns="50760" rIns="101520" bIns="50760">
            <a:normAutofit/>
          </a:bodyPr>
          <a:p>
            <a:pPr marL="431800" indent="-323850">
              <a:lnSpc>
                <a:spcPct val="100000"/>
              </a:lnSpc>
              <a:spcBef>
                <a:spcPts val="9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600" b="0" strike="noStrike" spc="-1">
                <a:latin typeface="Arial" panose="020B0604020202020204"/>
              </a:rPr>
              <a:t>Special variables:</a:t>
            </a:r>
            <a:endParaRPr lang="en-IN" sz="36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3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$*, $#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-- all the arguments, the number of</a:t>
            </a:r>
            <a:b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   the arguments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3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$$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-- the process id of the current shell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3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$?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-- return value of last foreground</a:t>
            </a:r>
            <a:b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   process to finish</a:t>
            </a:r>
            <a:endParaRPr lang="en-IN" sz="3200" b="0" strike="noStrike" spc="-1">
              <a:latin typeface="Arial" panose="020B0604020202020204"/>
            </a:endParaRPr>
          </a:p>
          <a:p>
            <a:pPr marL="1257300" lvl="2" indent="-250825">
              <a:lnSpc>
                <a:spcPct val="100000"/>
              </a:lnSpc>
              <a:spcBef>
                <a:spcPts val="13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-- more on this one later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3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"/>
              <a:tabLst>
                <a:tab pos="1106170" algn="l"/>
                <a:tab pos="2212340" algn="l"/>
                <a:tab pos="3319145" algn="l"/>
                <a:tab pos="4425315" algn="l"/>
                <a:tab pos="5532120" algn="l"/>
                <a:tab pos="6638290" algn="l"/>
                <a:tab pos="7745095" algn="l"/>
                <a:tab pos="8851265" algn="l"/>
                <a:tab pos="995807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There are others you can find out about with man sh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365" name="Picture 13_17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66" name="CustomShape 3"/>
          <p:cNvSpPr/>
          <p:nvPr/>
        </p:nvSpPr>
        <p:spPr>
          <a:xfrm>
            <a:off x="9147960" y="660852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9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370" name="Picture 13_19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371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72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73" name="CustomShape 6"/>
          <p:cNvSpPr/>
          <p:nvPr/>
        </p:nvSpPr>
        <p:spPr>
          <a:xfrm>
            <a:off x="2880000" y="2902320"/>
            <a:ext cx="7415640" cy="1381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IN" sz="7200" b="1" strike="noStrike" spc="-1">
                <a:solidFill>
                  <a:srgbClr val="C9211E"/>
                </a:solidFill>
                <a:latin typeface="Arial" panose="020B0604020202020204"/>
              </a:rPr>
              <a:t>THANK YOU</a:t>
            </a:r>
            <a:endParaRPr lang="en-IN" sz="7200" b="0" strike="noStrike" spc="-1">
              <a:latin typeface="Arial" panose="020B0604020202020204"/>
            </a:endParaRPr>
          </a:p>
        </p:txBody>
      </p:sp>
      <p:pic>
        <p:nvPicPr>
          <p:cNvPr id="374" name="Picture 13_18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pic>
        <p:nvPicPr>
          <p:cNvPr id="375" name="Picture 13_25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44000" y="144000"/>
            <a:ext cx="11877840" cy="654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1945" algn="ctr">
              <a:lnSpc>
                <a:spcPct val="100000"/>
              </a:lnSpc>
              <a:spcBef>
                <a:spcPts val="640"/>
              </a:spcBef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US" sz="3200" b="1" strike="noStrike" spc="-1">
                <a:solidFill>
                  <a:srgbClr val="C9211E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Variables</a:t>
            </a:r>
            <a:endParaRPr lang="en-IN" sz="32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</a:pPr>
            <a:endParaRPr lang="en-IN" sz="32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1945">
              <a:lnSpc>
                <a:spcPct val="100000"/>
              </a:lnSpc>
              <a:spcBef>
                <a:spcPts val="640"/>
              </a:spcBef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Variables in shell scripting are used to store values that can be used later in the script.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</a:pP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1945">
              <a:lnSpc>
                <a:spcPct val="100000"/>
              </a:lnSpc>
              <a:spcBef>
                <a:spcPts val="640"/>
              </a:spcBef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Steps to Create a Variable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1945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Create a variable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1945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Variablename=value (no spaces, no $)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1945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read variablename (no $)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1945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Access a variable's value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1945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$variablename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1945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Set a variable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  <a:p>
            <a:pPr marL="431800" indent="-321945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Times New Roman" panose="02020603050405020304" charset="0"/>
                <a:ea typeface="DejaVu Sans"/>
                <a:cs typeface="Times New Roman" panose="02020603050405020304" charset="0"/>
              </a:rPr>
              <a:t>Variablename=value (no spaces, no $ before variablename)</a:t>
            </a:r>
            <a:endParaRPr lang="en-IN" sz="2600" b="0" strike="noStrike" spc="-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13" name="Picture 13_1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9224280" y="652212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15" name="Picture 214"/>
          <p:cNvPicPr/>
          <p:nvPr/>
        </p:nvPicPr>
        <p:blipFill>
          <a:blip r:embed="rId2"/>
          <a:stretch>
            <a:fillRect/>
          </a:stretch>
        </p:blipFill>
        <p:spPr>
          <a:xfrm>
            <a:off x="7416000" y="2304000"/>
            <a:ext cx="4605840" cy="331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19" name="Picture 13_8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1872000" y="264960"/>
            <a:ext cx="7880760" cy="74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C9211E"/>
                </a:solidFill>
                <a:latin typeface="Calibri" panose="020F0502020204030204"/>
                <a:ea typeface="DejaVu Sans"/>
              </a:rPr>
              <a:t>Variable Scope &amp; Processes</a:t>
            </a:r>
            <a:endParaRPr lang="en-IN" sz="2600" b="0" strike="noStrike" spc="-1">
              <a:latin typeface="Arial" panose="020B0604020202020204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288000" y="1122120"/>
            <a:ext cx="11620800" cy="541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marL="215900" indent="-215265" algn="just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Variables are shared only with their own process, unless exported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x=Hi – define x in current process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sh – launch a new process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echo $x – cannot see x from parent process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x=bye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&lt;ctrl d&gt; -- exit new process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echo $x  -- see x in old process did not change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demoShare – cannot see x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. demoShare – run with dot space runs in current shell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export x – exports the variable to make available to its children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demoShare – now it can see x</a:t>
            </a:r>
            <a:endParaRPr lang="en-IN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88000" y="73440"/>
            <a:ext cx="11877840" cy="654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431800" indent="-321945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1" strike="noStrike" spc="-1">
                <a:solidFill>
                  <a:srgbClr val="C9211E"/>
                </a:solidFill>
                <a:latin typeface="Calibri" panose="020F0502020204030204"/>
                <a:ea typeface="DejaVu Sans"/>
              </a:rPr>
              <a:t>Positional Parameter</a:t>
            </a: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lang="en-IN" sz="2600" b="0" strike="noStrike" spc="-1">
              <a:latin typeface="Arial" panose="020B0604020202020204"/>
            </a:endParaRPr>
          </a:p>
        </p:txBody>
      </p:sp>
      <p:pic>
        <p:nvPicPr>
          <p:cNvPr id="223" name="Picture 13_4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84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9224280" y="652212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graphicFrame>
        <p:nvGraphicFramePr>
          <p:cNvPr id="225" name="Table 3"/>
          <p:cNvGraphicFramePr/>
          <p:nvPr/>
        </p:nvGraphicFramePr>
        <p:xfrm>
          <a:off x="3665880" y="8209440"/>
          <a:ext cx="7294680" cy="5787000"/>
        </p:xfrm>
        <a:graphic>
          <a:graphicData uri="http://schemas.openxmlformats.org/drawingml/2006/table">
            <a:tbl>
              <a:tblPr/>
              <a:tblGrid>
                <a:gridCol w="7294680"/>
              </a:tblGrid>
              <a:tr h="19281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Table 4"/>
          <p:cNvGraphicFramePr/>
          <p:nvPr/>
        </p:nvGraphicFramePr>
        <p:xfrm>
          <a:off x="354240" y="1381320"/>
          <a:ext cx="11375640" cy="4026960"/>
        </p:xfrm>
        <a:graphic>
          <a:graphicData uri="http://schemas.openxmlformats.org/drawingml/2006/table">
            <a:tbl>
              <a:tblPr/>
              <a:tblGrid>
                <a:gridCol w="5687280"/>
                <a:gridCol w="5688360"/>
              </a:tblGrid>
              <a:tr h="45756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Positional Parameter</a:t>
                      </a:r>
                      <a:endParaRPr lang="en-IN" sz="2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Abyssinica SIL"/>
                        </a:rPr>
                        <a:t>What It References</a:t>
                      </a:r>
                      <a:endParaRPr lang="en-IN" sz="2400" b="0" strike="noStrike" spc="-1"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61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$0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References the name of the script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$#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Holds the value of the number of positional parameters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$*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Lists all of the positional parameters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$@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Means the same as $@, except when enclosed in double quotes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"$*"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Expands to a single argument (e.g., "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$1 $2 $3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")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"$@"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Expands to separate arguments (e.g., "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$1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"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"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$2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"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"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$3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")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$1 .. ${10}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References individual positional parameters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ourier New" panose="02070309020205020404"/>
                        </a:rPr>
                        <a:t>set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Command to reset the script arguments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9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30" name="Picture 13_5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2580480" y="144000"/>
            <a:ext cx="6706800" cy="473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C9211E"/>
                </a:solidFill>
                <a:latin typeface="Calibri" panose="020F0502020204030204"/>
                <a:ea typeface="DejaVu Sans"/>
              </a:rPr>
              <a:t>Environment Variables</a:t>
            </a:r>
            <a:endParaRPr lang="en-IN" sz="2600" b="0" strike="noStrike" spc="-1">
              <a:latin typeface="Arial" panose="020B0604020202020204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144000" y="1260000"/>
            <a:ext cx="11663280" cy="6211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15900" indent="-215265" algn="just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Think of the shell as any other program that you write. Your program maintains information about its current state.  Since the shell's main job is to act as a liaison between the kernel and the user, it maintains information about the computing environment.  The environment variables hold this information.</a:t>
            </a:r>
            <a:endParaRPr lang="en-IN" sz="26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6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Environmental variables are values that are stored in the operating system and can be used by various programs and applications. They provide a way to store information that can be easily accessed and used by multiple programs and scripts, without having to hard-code the values into the program itself.</a:t>
            </a:r>
            <a:endParaRPr lang="en-IN" sz="26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600" b="0" strike="noStrike" spc="-1">
              <a:latin typeface="Arial" panose="020B0604020202020204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288000" y="1008000"/>
            <a:ext cx="539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37" name="Picture 13_34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380880" y="1143000"/>
            <a:ext cx="11208960" cy="5398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9" name="CustomShape 5"/>
          <p:cNvSpPr/>
          <p:nvPr/>
        </p:nvSpPr>
        <p:spPr>
          <a:xfrm>
            <a:off x="533520" y="258840"/>
            <a:ext cx="8990640" cy="80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40" name="Picture 13_35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pic>
        <p:nvPicPr>
          <p:cNvPr id="241" name="Picture 13_36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105480"/>
            <a:ext cx="1795680" cy="474120"/>
          </a:xfrm>
          <a:prstGeom prst="rect">
            <a:avLst/>
          </a:prstGeom>
          <a:ln>
            <a:noFill/>
          </a:ln>
        </p:spPr>
      </p:pic>
      <p:pic>
        <p:nvPicPr>
          <p:cNvPr id="242" name="Picture 241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1232280"/>
            <a:ext cx="9648000" cy="5308920"/>
          </a:xfrm>
          <a:prstGeom prst="rect">
            <a:avLst/>
          </a:prstGeom>
          <a:ln>
            <a:noFill/>
          </a:ln>
        </p:spPr>
      </p:pic>
      <p:sp>
        <p:nvSpPr>
          <p:cNvPr id="243" name="TextShape 6"/>
          <p:cNvSpPr txBox="1"/>
          <p:nvPr/>
        </p:nvSpPr>
        <p:spPr>
          <a:xfrm>
            <a:off x="3376800" y="245160"/>
            <a:ext cx="4399200" cy="47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sz="2600" b="1" strike="noStrike" spc="-1">
                <a:solidFill>
                  <a:srgbClr val="C9211E"/>
                </a:solidFill>
                <a:latin typeface="Calibri" panose="020F0502020204030204"/>
                <a:ea typeface="DejaVu Sans"/>
              </a:rPr>
              <a:t>Environment Variables</a:t>
            </a:r>
            <a:endParaRPr lang="en-IN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 rot="21558600">
            <a:off x="3737160" y="60120"/>
            <a:ext cx="482256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144000" y="1278000"/>
            <a:ext cx="11445840" cy="526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6" name="CustomShape 3"/>
          <p:cNvSpPr/>
          <p:nvPr/>
        </p:nvSpPr>
        <p:spPr>
          <a:xfrm>
            <a:off x="9188280" y="6543360"/>
            <a:ext cx="2804040" cy="2494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52400" dist="317520" dir="5400000" sx="90000" sy="-19000" rotWithShape="0">
              <a:srgbClr val="000000">
                <a:alpha val="1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87630" indent="-85090"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1" strike="noStrike" spc="282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lang="en-IN" sz="1050" b="0" strike="noStrike" spc="-1">
              <a:latin typeface="Arial" panose="020B0604020202020204"/>
            </a:endParaRPr>
          </a:p>
        </p:txBody>
      </p:sp>
      <p:pic>
        <p:nvPicPr>
          <p:cNvPr id="247" name="Picture 13_2" descr="Logo&#10;&#10;Description automatically generated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1920" y="105480"/>
            <a:ext cx="1795680" cy="47412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2664000" y="195840"/>
            <a:ext cx="5900400" cy="508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C9211E"/>
                </a:solidFill>
                <a:latin typeface="Arial" panose="020B0604020202020204"/>
                <a:ea typeface="DejaVu Sans"/>
              </a:rPr>
              <a:t>Important Environment Variables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144000" y="1152000"/>
            <a:ext cx="11807280" cy="493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15900" indent="-215265">
              <a:lnSpc>
                <a:spcPct val="80000"/>
              </a:lnSpc>
              <a:spcBef>
                <a:spcPts val="11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HOME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- your home directory. </a:t>
            </a:r>
            <a:endParaRPr lang="en-IN" sz="2400" b="0" strike="noStrike" spc="-1">
              <a:latin typeface="Arial" panose="020B0604020202020204"/>
            </a:endParaRPr>
          </a:p>
          <a:p>
            <a:pPr marL="215900" indent="-215265">
              <a:lnSpc>
                <a:spcPct val="80000"/>
              </a:lnSpc>
              <a:spcBef>
                <a:spcPts val="11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USER 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and </a:t>
            </a: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LOGNAME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- your login ID. </a:t>
            </a:r>
            <a:endParaRPr lang="en-IN" sz="2400" b="0" strike="noStrike" spc="-1">
              <a:latin typeface="Arial" panose="020B0604020202020204"/>
            </a:endParaRPr>
          </a:p>
          <a:p>
            <a:pPr marL="215900" indent="-215265">
              <a:lnSpc>
                <a:spcPct val="80000"/>
              </a:lnSpc>
              <a:spcBef>
                <a:spcPts val="11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HOSTNAME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- the name of the host computer.</a:t>
            </a:r>
            <a:endParaRPr lang="en-IN" sz="2400" b="0" strike="noStrike" spc="-1">
              <a:latin typeface="Arial" panose="020B0604020202020204"/>
            </a:endParaRPr>
          </a:p>
          <a:p>
            <a:pPr marL="215900" indent="-215265">
              <a:lnSpc>
                <a:spcPct val="80000"/>
              </a:lnSpc>
              <a:spcBef>
                <a:spcPts val="11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PWD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- the current working directory. </a:t>
            </a:r>
            <a:endParaRPr lang="en-IN" sz="2400" b="0" strike="noStrike" spc="-1">
              <a:latin typeface="Arial" panose="020B0604020202020204"/>
            </a:endParaRPr>
          </a:p>
          <a:p>
            <a:pPr marL="215900" indent="-215265">
              <a:lnSpc>
                <a:spcPct val="80000"/>
              </a:lnSpc>
              <a:spcBef>
                <a:spcPts val="11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MAIL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- where your mail is located. </a:t>
            </a:r>
            <a:endParaRPr lang="en-IN" sz="2400" b="0" strike="noStrike" spc="-1">
              <a:latin typeface="Arial" panose="020B0604020202020204"/>
            </a:endParaRPr>
          </a:p>
          <a:p>
            <a:pPr marL="215900" indent="-215265">
              <a:lnSpc>
                <a:spcPct val="80000"/>
              </a:lnSpc>
              <a:spcBef>
                <a:spcPts val="11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PATH 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- a list of directories in which to look for executable commands.</a:t>
            </a:r>
            <a:endParaRPr lang="en-IN" sz="24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80000"/>
              </a:lnSpc>
              <a:spcBef>
                <a:spcPts val="1730"/>
              </a:spcBef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Certain applications and commands may communicate with the shell and reference the environment variables that it maintains.</a:t>
            </a:r>
            <a:endParaRPr lang="en-IN" sz="2600" b="0" strike="noStrike" spc="-1">
              <a:latin typeface="Arial" panose="020B0604020202020204"/>
            </a:endParaRPr>
          </a:p>
          <a:p>
            <a:pPr marL="215900" indent="-215265" algn="just">
              <a:lnSpc>
                <a:spcPct val="80000"/>
              </a:lnSpc>
              <a:spcBef>
                <a:spcPts val="1635"/>
              </a:spcBef>
              <a:spcAft>
                <a:spcPts val="113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For example, it seems that </a:t>
            </a: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frm</a:t>
            </a: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 and </a:t>
            </a: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nfrm</a:t>
            </a: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 seem not to work if </a:t>
            </a: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$MAIL</a:t>
            </a: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 is not defined.  </a:t>
            </a: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frm</a:t>
            </a: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 and </a:t>
            </a: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nfrm</a:t>
            </a: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 are commands to list the contents of your inbox without logging into </a:t>
            </a:r>
            <a:r>
              <a:rPr lang="en-US" sz="2600" b="1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pine</a:t>
            </a:r>
            <a:r>
              <a:rPr lang="en-US" sz="26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.</a:t>
            </a:r>
            <a:endParaRPr lang="en-IN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BOI - V4</Template>
  <TotalTime>0</TotalTime>
  <Words>10415</Words>
  <Application>WPS Presentation</Application>
  <PresentationFormat/>
  <Paragraphs>429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58" baseType="lpstr">
      <vt:lpstr>Arial</vt:lpstr>
      <vt:lpstr>SimSun</vt:lpstr>
      <vt:lpstr>Wingdings</vt:lpstr>
      <vt:lpstr>Arial</vt:lpstr>
      <vt:lpstr>Symbol</vt:lpstr>
      <vt:lpstr>Roboto</vt:lpstr>
      <vt:lpstr>Times New Roman</vt:lpstr>
      <vt:lpstr>Calibri</vt:lpstr>
      <vt:lpstr>DejaVu Sans</vt:lpstr>
      <vt:lpstr>Calibri</vt:lpstr>
      <vt:lpstr>Noto Sans CJK SC</vt:lpstr>
      <vt:lpstr>Symbol</vt:lpstr>
      <vt:lpstr>Courier New</vt:lpstr>
      <vt:lpstr>Callibri</vt:lpstr>
      <vt:lpstr>Times New Roman</vt:lpstr>
      <vt:lpstr>Abyssinica SIL</vt:lpstr>
      <vt:lpstr>Microsoft YaHei</vt:lpstr>
      <vt:lpstr>Arial Unicode MS</vt:lpstr>
      <vt:lpstr>Chandas</vt:lpstr>
      <vt:lpstr>AMGDT</vt:lpstr>
      <vt:lpstr>Monotype Sorts</vt:lpstr>
      <vt:lpstr>Wingdings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structure Learning Journey</dc:title>
  <dc:creator>Praveen B A [MAHE-BC]</dc:creator>
  <cp:lastModifiedBy>Sujay Kumar</cp:lastModifiedBy>
  <cp:revision>242</cp:revision>
  <dcterms:created xsi:type="dcterms:W3CDTF">2021-09-21T08:34:00Z</dcterms:created>
  <dcterms:modified xsi:type="dcterms:W3CDTF">2024-05-17T11:05:07Z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  <property fmtid="{D5CDD505-2E9C-101B-9397-08002B2CF9AE}" pid="12" name="ICV">
    <vt:lpwstr>0AAA76D6C8CB4A8CB607F3BFA782FF73_12</vt:lpwstr>
  </property>
  <property fmtid="{D5CDD505-2E9C-101B-9397-08002B2CF9AE}" pid="13" name="KSOProductBuildVer">
    <vt:lpwstr>1033-12.2.0.16909</vt:lpwstr>
  </property>
</Properties>
</file>