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andara"/>
      <p:regular r:id="rId18"/>
      <p:bold r:id="rId19"/>
      <p:italic r:id="rId20"/>
      <p:boldItalic r:id="rId21"/>
    </p:embeddedFont>
    <p:embeddedFont>
      <p:font typeface="Merriweather Black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slide" Target="slides/slide7.xml"/><Relationship Id="rId22" Type="http://schemas.openxmlformats.org/officeDocument/2006/relationships/font" Target="fonts/MerriweatherBlack-bold.fntdata"/><Relationship Id="rId10" Type="http://schemas.openxmlformats.org/officeDocument/2006/relationships/slide" Target="slides/slide6.xml"/><Relationship Id="rId21" Type="http://schemas.openxmlformats.org/officeDocument/2006/relationships/font" Target="fonts/Candar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erriweatherBlack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andara-bold.fntdata"/><Relationship Id="rId6" Type="http://schemas.openxmlformats.org/officeDocument/2006/relationships/slide" Target="slides/slide2.xml"/><Relationship Id="rId18" Type="http://schemas.openxmlformats.org/officeDocument/2006/relationships/font" Target="fonts/Candar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ndara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ndara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Candara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Candara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Candara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Candara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Candara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ndara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ndara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Candara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Candara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Candara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Candara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Candara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ndara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Candara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Candara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Candara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Candara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Candara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sp>
          <p:nvSpPr>
            <p:cNvPr id="34" name="Google Shape;34;p4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35" name="Google Shape;35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" name="Google Shape;37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8" name="Google Shape;38;p4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9" name="Google Shape;39;p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rgbClr val="366092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6092">
                <a:alpha val="49411"/>
              </a:srgbClr>
            </a:solidFill>
            <a:ln>
              <a:noFill/>
            </a:ln>
          </p:spPr>
        </p:sp>
        <p:sp>
          <p:nvSpPr>
            <p:cNvPr id="41" name="Google Shape;41;p4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42" name="Google Shape;42;p4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3734">
                <a:alpha val="80000"/>
              </a:srgbClr>
            </a:solidFill>
            <a:ln>
              <a:noFill/>
            </a:ln>
          </p:spPr>
        </p:sp>
        <p:sp>
          <p:nvSpPr>
            <p:cNvPr id="43" name="Google Shape;43;p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rgbClr val="366092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4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ndara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subTitle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ndara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7"/>
          <p:cNvSpPr txBox="1"/>
          <p:nvPr>
            <p:ph idx="2" type="body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3" type="body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7"/>
          <p:cNvSpPr txBox="1"/>
          <p:nvPr>
            <p:ph idx="4" type="body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ndara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ndara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EDEDED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rgbClr val="366092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6092">
                <a:alpha val="49411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3734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rgbClr val="366092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  <a:defRPr b="0" i="0" sz="36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800" y="218250"/>
            <a:ext cx="4512050" cy="14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/>
          <p:nvPr/>
        </p:nvSpPr>
        <p:spPr>
          <a:xfrm>
            <a:off x="0" y="2017125"/>
            <a:ext cx="12192000" cy="22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5200" u="none" cap="none" strike="noStrike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ASSIGNMENT 1</a:t>
            </a:r>
            <a:endParaRPr b="1" i="0" sz="5200" u="none" cap="none" strike="noStrike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5200" u="none" cap="none" strike="noStrike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="1" lang="en-US" sz="5200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UTOMATIC</a:t>
            </a:r>
            <a:r>
              <a:rPr b="1" i="0" lang="en-US" sz="5200" u="none" cap="none" strike="noStrike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 L</a:t>
            </a:r>
            <a:r>
              <a:rPr b="1" lang="en-US" sz="5200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ENS</a:t>
            </a:r>
            <a:r>
              <a:rPr b="1" i="0" lang="en-US" sz="5200" u="none" cap="none" strike="noStrike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 S</a:t>
            </a:r>
            <a:r>
              <a:rPr b="1" lang="en-US" sz="5200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MEAR</a:t>
            </a:r>
            <a:r>
              <a:rPr b="1" i="0" lang="en-US" sz="5200" u="none" cap="none" strike="noStrike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 D</a:t>
            </a:r>
            <a:r>
              <a:rPr b="1" lang="en-US" sz="5200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ETECTION</a:t>
            </a:r>
            <a:endParaRPr b="1" i="0" sz="5200" u="none" cap="none" strike="noStrike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324800" y="4901575"/>
            <a:ext cx="7461600" cy="17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800" u="none" cap="none" strike="noStrike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Gandhali Khedlekar (A20435493)</a:t>
            </a:r>
            <a:endParaRPr b="1" i="0" sz="2800" u="none" cap="none" strike="noStrike">
              <a:solidFill>
                <a:srgbClr val="E0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8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Rohit Lakde (A20434998)</a:t>
            </a:r>
            <a:endParaRPr b="1" sz="2800">
              <a:solidFill>
                <a:srgbClr val="E0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8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Kalpana Pratapaneni (A20448916)</a:t>
            </a:r>
            <a:endParaRPr b="1" sz="2800">
              <a:solidFill>
                <a:srgbClr val="E0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1797671" y="3452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</a:pPr>
            <a:r>
              <a:rPr b="1" lang="en-US" sz="48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MASKING</a:t>
            </a:r>
            <a:endParaRPr/>
          </a:p>
        </p:txBody>
      </p:sp>
      <p:sp>
        <p:nvSpPr>
          <p:cNvPr id="211" name="Google Shape;211;p27"/>
          <p:cNvSpPr txBox="1"/>
          <p:nvPr>
            <p:ph type="title"/>
          </p:nvPr>
        </p:nvSpPr>
        <p:spPr>
          <a:xfrm>
            <a:off x="2121150" y="1286575"/>
            <a:ext cx="87195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</a:pPr>
            <a:r>
              <a:rPr lang="en-US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Fig 5. Image obtained after masking</a:t>
            </a:r>
            <a:r>
              <a:rPr lang="en-US"/>
              <a:t> </a:t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463" y="2308700"/>
            <a:ext cx="4009086" cy="40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1002963" y="1124450"/>
            <a:ext cx="19125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</a:pPr>
            <a:r>
              <a:rPr b="1" lang="en-US" sz="18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Gray Scaling</a:t>
            </a:r>
            <a:endParaRPr b="1" sz="18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187" y="1578675"/>
            <a:ext cx="2152075" cy="2147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988" y="1576538"/>
            <a:ext cx="2152075" cy="215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4575" y="1591637"/>
            <a:ext cx="2121925" cy="21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1750" y="4459550"/>
            <a:ext cx="2121934" cy="21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6075" y="4467410"/>
            <a:ext cx="2152087" cy="211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>
            <p:ph type="title"/>
          </p:nvPr>
        </p:nvSpPr>
        <p:spPr>
          <a:xfrm>
            <a:off x="4453666" y="1124450"/>
            <a:ext cx="24327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</a:pPr>
            <a:r>
              <a:rPr b="1" lang="en-US" sz="18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Image Averaging</a:t>
            </a:r>
            <a:endParaRPr b="1" sz="18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28"/>
          <p:cNvSpPr txBox="1"/>
          <p:nvPr>
            <p:ph type="title"/>
          </p:nvPr>
        </p:nvSpPr>
        <p:spPr>
          <a:xfrm>
            <a:off x="7387050" y="1124450"/>
            <a:ext cx="41970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</a:pPr>
            <a:r>
              <a:rPr b="1" lang="en-US" sz="18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Adaptive Threshold </a:t>
            </a:r>
            <a:r>
              <a:rPr b="1" lang="en-US" sz="18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Average </a:t>
            </a:r>
            <a:endParaRPr b="1" sz="18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28"/>
          <p:cNvSpPr txBox="1"/>
          <p:nvPr>
            <p:ph type="title"/>
          </p:nvPr>
        </p:nvSpPr>
        <p:spPr>
          <a:xfrm>
            <a:off x="6865850" y="3997800"/>
            <a:ext cx="19125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</a:pPr>
            <a:r>
              <a:rPr b="1" lang="en-US" sz="18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Masking</a:t>
            </a:r>
            <a:endParaRPr b="1" sz="18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8"/>
          <p:cNvSpPr txBox="1"/>
          <p:nvPr>
            <p:ph type="title"/>
          </p:nvPr>
        </p:nvSpPr>
        <p:spPr>
          <a:xfrm>
            <a:off x="1311650" y="3997800"/>
            <a:ext cx="38037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</a:pPr>
            <a:r>
              <a:rPr b="1" lang="en-US" sz="18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Adaptive </a:t>
            </a:r>
            <a:r>
              <a:rPr b="1" lang="en-US" sz="18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Threshold </a:t>
            </a:r>
            <a:r>
              <a:rPr b="1" lang="en-US" sz="18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Gaussian </a:t>
            </a:r>
            <a:endParaRPr b="1" sz="18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28"/>
          <p:cNvSpPr txBox="1"/>
          <p:nvPr>
            <p:ph type="title"/>
          </p:nvPr>
        </p:nvSpPr>
        <p:spPr>
          <a:xfrm>
            <a:off x="671400" y="120350"/>
            <a:ext cx="108492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</a:pPr>
            <a:r>
              <a:rPr b="1" lang="en-US" sz="48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for images from camera 5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1602734" y="62612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</a:pPr>
            <a:r>
              <a:rPr b="1" lang="en-US" sz="56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sz="5600">
              <a:solidFill>
                <a:srgbClr val="E0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604479" y="1703150"/>
            <a:ext cx="10593300" cy="48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3000"/>
              <a:buFont typeface="Trebuchet MS"/>
              <a:buChar char="►"/>
            </a:pPr>
            <a:r>
              <a:rPr lang="en-US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In special cases like thin and transparent smears, algorithm may not detect the smears</a:t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3000"/>
              <a:buFont typeface="Trebuchet MS"/>
              <a:buChar char="►"/>
            </a:pPr>
            <a:r>
              <a:rPr lang="en-US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Detected smears that are visible on images</a:t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3000"/>
              <a:buFont typeface="Trebuchet MS"/>
              <a:buChar char="►"/>
            </a:pPr>
            <a:r>
              <a:rPr lang="en-US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Capable of detecting a smear that was acquired in the middle of the ride</a:t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1367962" y="265015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Candara"/>
              <a:buNone/>
            </a:pPr>
            <a:r>
              <a:rPr b="1" lang="en-US" sz="72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 b="1" sz="7200">
              <a:solidFill>
                <a:srgbClr val="E0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744375" y="838775"/>
            <a:ext cx="11187000" cy="48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INPUT   </a:t>
            </a:r>
            <a:r>
              <a:rPr b="1" lang="en-US" sz="48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A sequence of Street View Images</a:t>
            </a:r>
            <a:endParaRPr sz="42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4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4800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  </a:t>
            </a:r>
            <a:r>
              <a:rPr b="1" lang="en-US" sz="48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A mask of the smear on the lens</a:t>
            </a:r>
            <a:endParaRPr sz="42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1" name="Google Shape;151;p19"/>
          <p:cNvCxnSpPr/>
          <p:nvPr/>
        </p:nvCxnSpPr>
        <p:spPr>
          <a:xfrm>
            <a:off x="2743200" y="1834300"/>
            <a:ext cx="363600" cy="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9"/>
          <p:cNvCxnSpPr/>
          <p:nvPr/>
        </p:nvCxnSpPr>
        <p:spPr>
          <a:xfrm>
            <a:off x="3341775" y="3540100"/>
            <a:ext cx="363600" cy="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0" y="132200"/>
            <a:ext cx="12192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</a:pPr>
            <a:r>
              <a:rPr b="1" lang="en-US" sz="56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b="1" sz="5600">
              <a:solidFill>
                <a:srgbClr val="E0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638625" y="1320900"/>
            <a:ext cx="11226600" cy="48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3000"/>
              <a:buFont typeface="Trebuchet MS"/>
              <a:buChar char="●"/>
            </a:pPr>
            <a:r>
              <a:rPr lang="en-US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Dirt on camera lenses and occlusions from objects are the artifacts in digital imaging systems</a:t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3000"/>
              <a:buFont typeface="Trebuchet MS"/>
              <a:buChar char="●"/>
            </a:pPr>
            <a:r>
              <a:rPr lang="en-US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Finding out which image has smear is difficult. Following are the examples of such images</a:t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3000"/>
              <a:buFont typeface="Trebuchet MS"/>
              <a:buAutoNum type="arabicPeriod"/>
            </a:pPr>
            <a:r>
              <a:rPr lang="en-US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Image taken from street view when camera has dust</a:t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3000"/>
              <a:buFont typeface="Trebuchet MS"/>
              <a:buAutoNum type="arabicPeriod"/>
            </a:pPr>
            <a:r>
              <a:rPr lang="en-US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Thin occluders while capturing images</a:t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3000"/>
              <a:buFont typeface="Trebuchet MS"/>
              <a:buChar char="●"/>
            </a:pPr>
            <a:r>
              <a:rPr lang="en-US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Preprocessing images is necessary in order to remove the smear on the images</a:t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4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0" y="113850"/>
            <a:ext cx="12192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</a:pPr>
            <a:r>
              <a:rPr b="1" lang="en-US" sz="56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APPROACH</a:t>
            </a:r>
            <a:endParaRPr b="1" sz="5600">
              <a:solidFill>
                <a:srgbClr val="E0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585225" y="989550"/>
            <a:ext cx="10883400" cy="48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3400"/>
              <a:buFont typeface="Trebuchet MS"/>
              <a:buChar char="●"/>
            </a:pPr>
            <a:r>
              <a:rPr b="1" lang="en-US" sz="3400" u="sng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GRAY-SCALING</a:t>
            </a:r>
            <a:endParaRPr b="1" sz="3400" u="sng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65F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3000"/>
              <a:buFont typeface="Trebuchet MS"/>
              <a:buChar char="►"/>
            </a:pPr>
            <a:r>
              <a:rPr lang="en-US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Colors of the image are converted from BGR to Grayscale</a:t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3000"/>
              <a:buFont typeface="Trebuchet MS"/>
              <a:buChar char="►"/>
            </a:pPr>
            <a:r>
              <a:rPr lang="en-US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Noise in the image is removed using Gaussian filter</a:t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3400"/>
              <a:buFont typeface="Trebuchet MS"/>
              <a:buChar char="●"/>
            </a:pPr>
            <a:r>
              <a:rPr b="1" lang="en-US" sz="3400" u="sng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IMAGE AVERAGING</a:t>
            </a:r>
            <a:endParaRPr b="1" sz="3400" u="sng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65F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3000"/>
              <a:buFont typeface="Trebuchet MS"/>
              <a:buChar char="►"/>
            </a:pPr>
            <a:r>
              <a:rPr lang="en-US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Image color is normalized</a:t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3000"/>
              <a:buFont typeface="Trebuchet MS"/>
              <a:buChar char="►"/>
            </a:pPr>
            <a:r>
              <a:rPr lang="en-US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The average value of images is stored</a:t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3000"/>
              <a:buFont typeface="Trebuchet MS"/>
              <a:buChar char="►"/>
            </a:pPr>
            <a:r>
              <a:rPr lang="en-US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If the image contains smear, it is detected</a:t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65F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65F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65F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322266" y="118589"/>
            <a:ext cx="10515600" cy="48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365F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3400"/>
              <a:buFont typeface="Trebuchet MS"/>
              <a:buChar char="●"/>
            </a:pPr>
            <a:r>
              <a:rPr b="1" lang="en-US" sz="3400" u="sng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ADAPTIVE THRESHOLDING</a:t>
            </a:r>
            <a:endParaRPr b="1" sz="3400" u="sng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65F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3000"/>
              <a:buFont typeface="Trebuchet MS"/>
              <a:buChar char="►"/>
            </a:pPr>
            <a:r>
              <a:rPr lang="en-US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Normalized image obtained in the previous step is </a:t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used as an input to this process</a:t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3000"/>
              <a:buFont typeface="Trebuchet MS"/>
              <a:buChar char="►"/>
            </a:pPr>
            <a:r>
              <a:rPr lang="en-US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Adaptive threshold is calculated by combining the </a:t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individual thresholds of different parts of the image</a:t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65F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4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3400"/>
              <a:buFont typeface="Trebuchet MS"/>
              <a:buChar char="●"/>
            </a:pPr>
            <a:r>
              <a:rPr b="1" lang="en-US" sz="3400" u="sng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MASKING</a:t>
            </a:r>
            <a:endParaRPr b="1" sz="3400" u="sng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65F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3000"/>
              <a:buFont typeface="Trebuchet MS"/>
              <a:buChar char="►"/>
            </a:pPr>
            <a:r>
              <a:rPr lang="en-US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Mask is created by calculating threshold and smear</a:t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    is depicted with black color</a:t>
            </a:r>
            <a:endParaRPr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1797609" y="59307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</a:pPr>
            <a:r>
              <a:rPr b="1" lang="en-US" sz="56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FLOWCHART</a:t>
            </a:r>
            <a:endParaRPr b="1" sz="5600">
              <a:solidFill>
                <a:srgbClr val="E0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568693" y="1440614"/>
            <a:ext cx="10515600" cy="487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3400"/>
              <a:buFont typeface="Trebuchet MS"/>
              <a:buChar char="●"/>
            </a:pPr>
            <a:r>
              <a:rPr lang="en-US" sz="34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Following are the steps involved in the approach</a:t>
            </a:r>
            <a:endParaRPr sz="34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568700" y="3387700"/>
            <a:ext cx="2131800" cy="1388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erriweather Black"/>
                <a:ea typeface="Merriweather Black"/>
                <a:cs typeface="Merriweather Black"/>
                <a:sym typeface="Merriweather Black"/>
              </a:rPr>
              <a:t>GRAY - SCALING</a:t>
            </a:r>
            <a:endParaRPr sz="18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3594800" y="3387700"/>
            <a:ext cx="2131800" cy="1388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erriweather Black"/>
                <a:ea typeface="Merriweather Black"/>
                <a:cs typeface="Merriweather Black"/>
                <a:sym typeface="Merriweather Black"/>
              </a:rPr>
              <a:t>IMAGE - AVERAGING</a:t>
            </a:r>
            <a:endParaRPr sz="18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6620913" y="3387700"/>
            <a:ext cx="2131800" cy="1388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erriweather Black"/>
                <a:ea typeface="Merriweather Black"/>
                <a:cs typeface="Merriweather Black"/>
                <a:sym typeface="Merriweather Black"/>
              </a:rPr>
              <a:t>ADAPTIVE THRESHOLDING</a:t>
            </a:r>
            <a:endParaRPr sz="18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9559850" y="3387700"/>
            <a:ext cx="2131800" cy="1388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erriweather Black"/>
                <a:ea typeface="Merriweather Black"/>
                <a:cs typeface="Merriweather Black"/>
                <a:sym typeface="Merriweather Black"/>
              </a:rPr>
              <a:t>MASKING</a:t>
            </a:r>
            <a:endParaRPr sz="18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cxnSp>
        <p:nvCxnSpPr>
          <p:cNvPr id="180" name="Google Shape;180;p23"/>
          <p:cNvCxnSpPr>
            <a:endCxn id="177" idx="1"/>
          </p:cNvCxnSpPr>
          <p:nvPr/>
        </p:nvCxnSpPr>
        <p:spPr>
          <a:xfrm>
            <a:off x="2731100" y="4081750"/>
            <a:ext cx="8637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7" idx="3"/>
            <a:endCxn id="178" idx="1"/>
          </p:cNvCxnSpPr>
          <p:nvPr/>
        </p:nvCxnSpPr>
        <p:spPr>
          <a:xfrm>
            <a:off x="5726600" y="4081750"/>
            <a:ext cx="8943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3"/>
          <p:cNvCxnSpPr>
            <a:stCxn id="178" idx="3"/>
            <a:endCxn id="179" idx="1"/>
          </p:cNvCxnSpPr>
          <p:nvPr/>
        </p:nvCxnSpPr>
        <p:spPr>
          <a:xfrm>
            <a:off x="8752713" y="4081750"/>
            <a:ext cx="8070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2045388" y="520122"/>
            <a:ext cx="81012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</a:pPr>
            <a:r>
              <a:rPr b="1" lang="en-US" sz="48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GRAY - SCALING</a:t>
            </a:r>
            <a:endParaRPr b="1" sz="4800">
              <a:solidFill>
                <a:srgbClr val="E0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</a:pPr>
            <a:r>
              <a:t/>
            </a: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850" y="2323475"/>
            <a:ext cx="3756300" cy="37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>
            <p:ph type="title"/>
          </p:nvPr>
        </p:nvSpPr>
        <p:spPr>
          <a:xfrm>
            <a:off x="1651975" y="1349025"/>
            <a:ext cx="87195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</a:pPr>
            <a:r>
              <a:rPr lang="en-US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Fig 1. Image obtained after gray - scaling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949888" y="426418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</a:pPr>
            <a:r>
              <a:rPr b="1" lang="en-US" sz="48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IMAGE - AVERAGING</a:t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25" y="2454649"/>
            <a:ext cx="3722325" cy="37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>
            <p:ph type="title"/>
          </p:nvPr>
        </p:nvSpPr>
        <p:spPr>
          <a:xfrm>
            <a:off x="1108575" y="1349025"/>
            <a:ext cx="97407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</a:pPr>
            <a:r>
              <a:rPr lang="en-US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Fig 2. Image obtained after image - averaging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1549925" y="557568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</a:pPr>
            <a:r>
              <a:rPr b="1" lang="en-US" sz="48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ADAPTIVE THRESHOLDING</a:t>
            </a:r>
            <a:endParaRPr/>
          </a:p>
        </p:txBody>
      </p:sp>
      <p:sp>
        <p:nvSpPr>
          <p:cNvPr id="202" name="Google Shape;202;p26"/>
          <p:cNvSpPr txBox="1"/>
          <p:nvPr>
            <p:ph type="title"/>
          </p:nvPr>
        </p:nvSpPr>
        <p:spPr>
          <a:xfrm>
            <a:off x="1189125" y="1527975"/>
            <a:ext cx="39843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</a:pPr>
            <a:r>
              <a:rPr lang="en-US" sz="24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Fig 3. Image obtained after adaptive threshold </a:t>
            </a:r>
            <a:r>
              <a:rPr lang="en-US" sz="24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average</a:t>
            </a:r>
            <a:endParaRPr sz="2400"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75" y="2848863"/>
            <a:ext cx="3696800" cy="37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7800" y="2795462"/>
            <a:ext cx="3828450" cy="38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type="title"/>
          </p:nvPr>
        </p:nvSpPr>
        <p:spPr>
          <a:xfrm>
            <a:off x="7453375" y="1527975"/>
            <a:ext cx="45045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</a:pPr>
            <a:r>
              <a:rPr lang="en-US" sz="24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Fig 4. Image obtained after adaptive threshold </a:t>
            </a:r>
            <a:r>
              <a:rPr lang="en-US" sz="24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Gaussian 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