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63" r:id="rId16"/>
    <p:sldId id="25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6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8F6A-764B-4038-93F0-339552B7036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4EF79E-FF02-40D0-BC36-EABFD7D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manjunath@hawk.iit.ed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kravella@hawk.iit.edu" TargetMode="External"/><Relationship Id="rId4" Type="http://schemas.openxmlformats.org/officeDocument/2006/relationships/hyperlink" Target="mailto:kpratapaneni@hawk.iit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" TargetMode="External"/><Relationship Id="rId2" Type="http://schemas.openxmlformats.org/officeDocument/2006/relationships/hyperlink" Target="http://pages.cs.wisc.edu/~vijayc/papers/memcache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sho.com/Riak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67728-A7DA-4831-97EE-5AE7FEE7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3" y="218256"/>
            <a:ext cx="4023306" cy="1215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919D32-2C82-452F-B371-063D15D96823}"/>
              </a:ext>
            </a:extLst>
          </p:cNvPr>
          <p:cNvSpPr/>
          <p:nvPr/>
        </p:nvSpPr>
        <p:spPr>
          <a:xfrm>
            <a:off x="1844040" y="1663826"/>
            <a:ext cx="8503920" cy="256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365F92"/>
                </a:solidFill>
                <a:latin typeface="Calibri-Bold"/>
              </a:rPr>
              <a:t>An Empirical Evaluation of Distributed Key/Value Storage Systems</a:t>
            </a:r>
            <a:endParaRPr lang="en-US" sz="44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D4C83-1B95-4672-B03F-8E0FBB61B761}"/>
              </a:ext>
            </a:extLst>
          </p:cNvPr>
          <p:cNvSpPr txBox="1"/>
          <p:nvPr/>
        </p:nvSpPr>
        <p:spPr>
          <a:xfrm>
            <a:off x="-64697" y="4686694"/>
            <a:ext cx="37353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Vaishnavi Manjunath</a:t>
            </a:r>
          </a:p>
          <a:p>
            <a:pPr algn="ctr"/>
            <a:r>
              <a:rPr lang="en-US" dirty="0"/>
              <a:t>Computer Science Graduate Student</a:t>
            </a:r>
          </a:p>
          <a:p>
            <a:pPr algn="ctr"/>
            <a:r>
              <a:rPr lang="en-US" dirty="0"/>
              <a:t>Illinois Institute of Technology</a:t>
            </a:r>
          </a:p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vmanjunath@hawk.iit.edu</a:t>
            </a:r>
            <a:endParaRPr lang="en-US" dirty="0"/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A20446043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C44C38-8D69-4246-BBF5-C128DA1412CD}"/>
              </a:ext>
            </a:extLst>
          </p:cNvPr>
          <p:cNvSpPr txBox="1"/>
          <p:nvPr/>
        </p:nvSpPr>
        <p:spPr>
          <a:xfrm>
            <a:off x="4006415" y="4686692"/>
            <a:ext cx="376173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Kalpana Pratapaneni</a:t>
            </a:r>
          </a:p>
          <a:p>
            <a:pPr algn="ctr"/>
            <a:r>
              <a:rPr lang="en-US" dirty="0"/>
              <a:t>Computer Science Graduate Student</a:t>
            </a:r>
          </a:p>
          <a:p>
            <a:pPr algn="ctr"/>
            <a:r>
              <a:rPr lang="en-US" dirty="0"/>
              <a:t>Illinois Institute of Technology</a:t>
            </a:r>
          </a:p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kpratapaneni@hawk.iit.edu</a:t>
            </a:r>
            <a:endParaRPr lang="en-US" dirty="0"/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A20448916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FB53B-04AC-4AC2-A7D9-C02270DD75DF}"/>
              </a:ext>
            </a:extLst>
          </p:cNvPr>
          <p:cNvSpPr txBox="1"/>
          <p:nvPr/>
        </p:nvSpPr>
        <p:spPr>
          <a:xfrm>
            <a:off x="8103943" y="4686692"/>
            <a:ext cx="37353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Kavya Ravella</a:t>
            </a:r>
          </a:p>
          <a:p>
            <a:pPr algn="ctr"/>
            <a:r>
              <a:rPr lang="en-US" dirty="0"/>
              <a:t>Computer Science Graduate Student</a:t>
            </a:r>
          </a:p>
          <a:p>
            <a:pPr algn="ctr"/>
            <a:r>
              <a:rPr lang="en-US" dirty="0"/>
              <a:t>Illinois Institute of Technology</a:t>
            </a:r>
          </a:p>
          <a:p>
            <a:pPr algn="ctr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kravella@hawk.iit.edu</a:t>
            </a:r>
            <a:endParaRPr lang="en-US" dirty="0"/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A20444960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" y="595043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Riak</a:t>
            </a:r>
            <a:r>
              <a:rPr lang="en-US" dirty="0"/>
              <a:t>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DE6FE-D7D2-40E4-9BE5-E4474D007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3" y="1663297"/>
            <a:ext cx="5017643" cy="35314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74547A-0870-447B-80A1-F7A50447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43763"/>
              </p:ext>
            </p:extLst>
          </p:nvPr>
        </p:nvGraphicFramePr>
        <p:xfrm>
          <a:off x="6221997" y="2776119"/>
          <a:ext cx="32131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2101546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388971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12354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81782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2843907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96448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603.2988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760.6151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1314.0414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1977.5691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73852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396.5678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429.6999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1199.1317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1447.7331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564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1048.928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1104.2363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2151.0344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3953.8098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0294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671.2157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764.8504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1421.4025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2433.0373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80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40" y="1507991"/>
            <a:ext cx="3531668" cy="48790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Latency – It presents the time per operation, round-trip request-response.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01AA-A916-460F-8A9E-4E592D5B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6" y="1595920"/>
            <a:ext cx="4776288" cy="35314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8C9594-A198-43A5-94A2-A498CDA9F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24979"/>
              </p:ext>
            </p:extLst>
          </p:nvPr>
        </p:nvGraphicFramePr>
        <p:xfrm>
          <a:off x="1645304" y="5456121"/>
          <a:ext cx="42037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59891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7655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451589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59307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180849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7374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31344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Memcached-Paper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24143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Memcached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81864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MongoDB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22812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252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0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" y="59504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Memcached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DD98F-22C1-49FE-B896-C084F25A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6" y="1663297"/>
            <a:ext cx="4776288" cy="35314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248319-72E4-4FF7-BB01-3D361AEF2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08130"/>
              </p:ext>
            </p:extLst>
          </p:nvPr>
        </p:nvGraphicFramePr>
        <p:xfrm>
          <a:off x="6374774" y="2968624"/>
          <a:ext cx="3728678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858">
                  <a:extLst>
                    <a:ext uri="{9D8B030D-6E8A-4147-A177-3AD203B41FA5}">
                      <a16:colId xmlns:a16="http://schemas.microsoft.com/office/drawing/2014/main" val="833333300"/>
                    </a:ext>
                  </a:extLst>
                </a:gridCol>
                <a:gridCol w="859605">
                  <a:extLst>
                    <a:ext uri="{9D8B030D-6E8A-4147-A177-3AD203B41FA5}">
                      <a16:colId xmlns:a16="http://schemas.microsoft.com/office/drawing/2014/main" val="3341731964"/>
                    </a:ext>
                  </a:extLst>
                </a:gridCol>
                <a:gridCol w="770296">
                  <a:extLst>
                    <a:ext uri="{9D8B030D-6E8A-4147-A177-3AD203B41FA5}">
                      <a16:colId xmlns:a16="http://schemas.microsoft.com/office/drawing/2014/main" val="3412721713"/>
                    </a:ext>
                  </a:extLst>
                </a:gridCol>
                <a:gridCol w="725641">
                  <a:extLst>
                    <a:ext uri="{9D8B030D-6E8A-4147-A177-3AD203B41FA5}">
                      <a16:colId xmlns:a16="http://schemas.microsoft.com/office/drawing/2014/main" val="1378759734"/>
                    </a:ext>
                  </a:extLst>
                </a:gridCol>
                <a:gridCol w="837278">
                  <a:extLst>
                    <a:ext uri="{9D8B030D-6E8A-4147-A177-3AD203B41FA5}">
                      <a16:colId xmlns:a16="http://schemas.microsoft.com/office/drawing/2014/main" val="418413567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47078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61128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2856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2491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7.378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852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" y="59504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MongoDB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BEFC6-2FAA-4506-B7B0-41F9FB47C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0" y="1778801"/>
            <a:ext cx="5131969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3598E2-C622-42A6-9B6F-EEEE781D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0016"/>
              </p:ext>
            </p:extLst>
          </p:nvPr>
        </p:nvGraphicFramePr>
        <p:xfrm>
          <a:off x="6394023" y="2968625"/>
          <a:ext cx="3500747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390">
                  <a:extLst>
                    <a:ext uri="{9D8B030D-6E8A-4147-A177-3AD203B41FA5}">
                      <a16:colId xmlns:a16="http://schemas.microsoft.com/office/drawing/2014/main" val="3260632753"/>
                    </a:ext>
                  </a:extLst>
                </a:gridCol>
                <a:gridCol w="670065">
                  <a:extLst>
                    <a:ext uri="{9D8B030D-6E8A-4147-A177-3AD203B41FA5}">
                      <a16:colId xmlns:a16="http://schemas.microsoft.com/office/drawing/2014/main" val="3803211966"/>
                    </a:ext>
                  </a:extLst>
                </a:gridCol>
                <a:gridCol w="738439">
                  <a:extLst>
                    <a:ext uri="{9D8B030D-6E8A-4147-A177-3AD203B41FA5}">
                      <a16:colId xmlns:a16="http://schemas.microsoft.com/office/drawing/2014/main" val="135897745"/>
                    </a:ext>
                  </a:extLst>
                </a:gridCol>
                <a:gridCol w="738439">
                  <a:extLst>
                    <a:ext uri="{9D8B030D-6E8A-4147-A177-3AD203B41FA5}">
                      <a16:colId xmlns:a16="http://schemas.microsoft.com/office/drawing/2014/main" val="1724060162"/>
                    </a:ext>
                  </a:extLst>
                </a:gridCol>
                <a:gridCol w="697414">
                  <a:extLst>
                    <a:ext uri="{9D8B030D-6E8A-4147-A177-3AD203B41FA5}">
                      <a16:colId xmlns:a16="http://schemas.microsoft.com/office/drawing/2014/main" val="169903917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1333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98905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4444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4009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0.001949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33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0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" y="595043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Riak</a:t>
            </a:r>
            <a:r>
              <a:rPr lang="en-US" dirty="0"/>
              <a:t>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3E0CE-7E3E-4C58-91CB-24F0AC08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6" y="2000181"/>
            <a:ext cx="5055752" cy="35314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A6C257-9E34-445B-8615-721E38ABE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7616"/>
              </p:ext>
            </p:extLst>
          </p:nvPr>
        </p:nvGraphicFramePr>
        <p:xfrm>
          <a:off x="6096000" y="2968625"/>
          <a:ext cx="32131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95428474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347801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116001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885088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837502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33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6754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9175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3431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1507991"/>
            <a:ext cx="7988968" cy="4879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terms of fault tolerance and scalability </a:t>
            </a:r>
            <a:r>
              <a:rPr lang="en-US" sz="2400" dirty="0" err="1"/>
              <a:t>Riak</a:t>
            </a:r>
            <a:r>
              <a:rPr lang="en-US" sz="2400" dirty="0"/>
              <a:t> and MongoDB has </a:t>
            </a:r>
            <a:r>
              <a:rPr lang="en-US" sz="2400"/>
              <a:t>better performance</a:t>
            </a:r>
            <a:endParaRPr lang="en-US" sz="2400" dirty="0"/>
          </a:p>
          <a:p>
            <a:r>
              <a:rPr lang="en-US" sz="2400" dirty="0"/>
              <a:t>Overall throughput and latency remained consistent even with multiple nodes and different request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1AE40B2-1AE9-492F-BB4E-99346561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D92933-EDE1-40B2-9002-5EB0F008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http://pages.cs.wisc.edu/~vijayc/papers/memcached.pdf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https://docs.mongodb.com/manual/sharding/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Riak</a:t>
            </a:r>
            <a:r>
              <a:rPr lang="en-US" dirty="0"/>
              <a:t>, 09 2011, [online] Available: </a:t>
            </a:r>
            <a:r>
              <a:rPr lang="en-US" dirty="0">
                <a:hlinkClick r:id="rId4"/>
              </a:rPr>
              <a:t>http://basho.com/Riak.html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1AE40B2-1AE9-492F-BB4E-99346561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37" y="265015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03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/>
              <a:t>Abstract</a:t>
            </a:r>
            <a:endParaRPr lang="en-US" b="1" i="1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978994"/>
            <a:ext cx="10515600" cy="487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Storage System:</a:t>
            </a:r>
          </a:p>
          <a:p>
            <a:r>
              <a:rPr lang="en-US" dirty="0"/>
              <a:t>What is Key-Value?</a:t>
            </a:r>
          </a:p>
          <a:p>
            <a:r>
              <a:rPr lang="en-US" dirty="0"/>
              <a:t>Advantages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High performance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Scalable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Reliable</a:t>
            </a:r>
          </a:p>
          <a:p>
            <a:r>
              <a:rPr lang="en-US" dirty="0"/>
              <a:t>Usage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Session Management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Real time recommendations and advertising</a:t>
            </a:r>
          </a:p>
          <a:p>
            <a:r>
              <a:rPr lang="en-US" dirty="0"/>
              <a:t>Purpose of this project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1613869"/>
            <a:ext cx="10515600" cy="4879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chosen:</a:t>
            </a:r>
          </a:p>
          <a:p>
            <a:r>
              <a:rPr lang="en-US" dirty="0"/>
              <a:t>Memcached</a:t>
            </a:r>
          </a:p>
          <a:p>
            <a:pPr lvl="1"/>
            <a:r>
              <a:rPr lang="en-US" dirty="0"/>
              <a:t>In-memory key-value store</a:t>
            </a:r>
          </a:p>
          <a:p>
            <a:pPr lvl="1"/>
            <a:r>
              <a:rPr lang="en-US" dirty="0"/>
              <a:t>Handles caching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BSON documents storage</a:t>
            </a:r>
          </a:p>
          <a:p>
            <a:pPr lvl="1"/>
            <a:r>
              <a:rPr lang="en-US" dirty="0"/>
              <a:t>Dynamic schemas</a:t>
            </a:r>
          </a:p>
          <a:p>
            <a:r>
              <a:rPr lang="en-US" dirty="0" err="1"/>
              <a:t>Riak</a:t>
            </a:r>
            <a:endParaRPr lang="en-US" dirty="0"/>
          </a:p>
          <a:p>
            <a:pPr lvl="1"/>
            <a:r>
              <a:rPr lang="en-US" dirty="0"/>
              <a:t>Distributed, fault tolerant key-value store</a:t>
            </a:r>
          </a:p>
          <a:p>
            <a:pPr lvl="1"/>
            <a:r>
              <a:rPr lang="en-US" dirty="0"/>
              <a:t>Request Handling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2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Work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93" y="1507991"/>
            <a:ext cx="10515600" cy="4879006"/>
          </a:xfrm>
        </p:spPr>
        <p:txBody>
          <a:bodyPr>
            <a:normAutofit/>
          </a:bodyPr>
          <a:lstStyle/>
          <a:p>
            <a:r>
              <a:rPr lang="en-US" dirty="0"/>
              <a:t>Memcached</a:t>
            </a:r>
          </a:p>
          <a:p>
            <a:pPr lvl="1"/>
            <a:r>
              <a:rPr lang="en-US" dirty="0"/>
              <a:t>Client Hashing Algorithm 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 err="1"/>
              <a:t>Sharding</a:t>
            </a:r>
            <a:r>
              <a:rPr lang="en-US" dirty="0"/>
              <a:t> with replication</a:t>
            </a:r>
          </a:p>
          <a:p>
            <a:r>
              <a:rPr lang="en-US" dirty="0" err="1"/>
              <a:t>Riak</a:t>
            </a:r>
            <a:endParaRPr lang="en-US" dirty="0"/>
          </a:p>
          <a:p>
            <a:pPr lvl="1"/>
            <a:r>
              <a:rPr lang="en-US" dirty="0"/>
              <a:t>Clustering with internal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Work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66" y="1440614"/>
            <a:ext cx="10515600" cy="48790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 err="1"/>
              <a:t>sh.shardCollection</a:t>
            </a:r>
            <a:r>
              <a:rPr lang="en-US" b="1" dirty="0"/>
              <a:t>( "hash_grp1.MyHashCollection", { "key" : "hashed" })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029A04-BDB9-4A42-8B70-D3FCE3DA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998" y="1440614"/>
            <a:ext cx="590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Work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93" y="1440614"/>
            <a:ext cx="10515600" cy="4879006"/>
          </a:xfrm>
        </p:spPr>
        <p:txBody>
          <a:bodyPr>
            <a:normAutofit/>
          </a:bodyPr>
          <a:lstStyle/>
          <a:p>
            <a:r>
              <a:rPr lang="en-US" dirty="0" err="1"/>
              <a:t>Riak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572D99-E048-4EB5-8D76-B17DBE7C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63" y="1930400"/>
            <a:ext cx="59436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B55611-213F-42C2-9D04-89FEF95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554" y="1507991"/>
            <a:ext cx="3869356" cy="48790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Throughput – Number of operations completed in a unit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D8568-96F4-4475-932C-5116037F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40" y="1507991"/>
            <a:ext cx="5093860" cy="353140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EE68E4-33BD-44BB-9EEF-9FAD473F8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43779"/>
              </p:ext>
            </p:extLst>
          </p:nvPr>
        </p:nvGraphicFramePr>
        <p:xfrm>
          <a:off x="1892300" y="5329722"/>
          <a:ext cx="42037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4661624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413687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530175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74434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60375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9776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575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Memcached-Paper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01299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Memcached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24486.7687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31919.0688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39960.8064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49237.8867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3067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MongoDB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690.9691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1069.2928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2127.7476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4282.5387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57387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671.2157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764.8504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1421.4025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2433.0373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859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" y="59504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Memcached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5F01-D483-41A1-98C3-B0DCC8CE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6" y="1748132"/>
            <a:ext cx="5093860" cy="353140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371FFE-A537-43D5-84EA-827B8AC2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7319"/>
              </p:ext>
            </p:extLst>
          </p:nvPr>
        </p:nvGraphicFramePr>
        <p:xfrm>
          <a:off x="5816512" y="2843496"/>
          <a:ext cx="393388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013">
                  <a:extLst>
                    <a:ext uri="{9D8B030D-6E8A-4147-A177-3AD203B41FA5}">
                      <a16:colId xmlns:a16="http://schemas.microsoft.com/office/drawing/2014/main" val="2434443177"/>
                    </a:ext>
                  </a:extLst>
                </a:gridCol>
                <a:gridCol w="951292">
                  <a:extLst>
                    <a:ext uri="{9D8B030D-6E8A-4147-A177-3AD203B41FA5}">
                      <a16:colId xmlns:a16="http://schemas.microsoft.com/office/drawing/2014/main" val="3664666108"/>
                    </a:ext>
                  </a:extLst>
                </a:gridCol>
                <a:gridCol w="852457">
                  <a:extLst>
                    <a:ext uri="{9D8B030D-6E8A-4147-A177-3AD203B41FA5}">
                      <a16:colId xmlns:a16="http://schemas.microsoft.com/office/drawing/2014/main" val="151934975"/>
                    </a:ext>
                  </a:extLst>
                </a:gridCol>
                <a:gridCol w="803039">
                  <a:extLst>
                    <a:ext uri="{9D8B030D-6E8A-4147-A177-3AD203B41FA5}">
                      <a16:colId xmlns:a16="http://schemas.microsoft.com/office/drawing/2014/main" val="2067867814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2416667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9998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27459.1826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39382.6688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44641.7511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59021.9516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42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32909.7194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56910.4997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65241.8499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71815.9156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2120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13091.4042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16730.7504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19998.8181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26875.7929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57326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24486.7687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31919.0688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39960.8064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49237.8867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52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16FA2B7-20DA-4FBD-9B5D-C878ED8F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" y="59504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MongoDB Evaluation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93616A-718C-4246-BE50-DC30196D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1347"/>
              </p:ext>
            </p:extLst>
          </p:nvPr>
        </p:nvGraphicFramePr>
        <p:xfrm>
          <a:off x="5971940" y="2720006"/>
          <a:ext cx="3480069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513">
                  <a:extLst>
                    <a:ext uri="{9D8B030D-6E8A-4147-A177-3AD203B41FA5}">
                      <a16:colId xmlns:a16="http://schemas.microsoft.com/office/drawing/2014/main" val="2938359775"/>
                    </a:ext>
                  </a:extLst>
                </a:gridCol>
                <a:gridCol w="666107">
                  <a:extLst>
                    <a:ext uri="{9D8B030D-6E8A-4147-A177-3AD203B41FA5}">
                      <a16:colId xmlns:a16="http://schemas.microsoft.com/office/drawing/2014/main" val="3641571751"/>
                    </a:ext>
                  </a:extLst>
                </a:gridCol>
                <a:gridCol w="734077">
                  <a:extLst>
                    <a:ext uri="{9D8B030D-6E8A-4147-A177-3AD203B41FA5}">
                      <a16:colId xmlns:a16="http://schemas.microsoft.com/office/drawing/2014/main" val="3626042736"/>
                    </a:ext>
                  </a:extLst>
                </a:gridCol>
                <a:gridCol w="734077">
                  <a:extLst>
                    <a:ext uri="{9D8B030D-6E8A-4147-A177-3AD203B41FA5}">
                      <a16:colId xmlns:a16="http://schemas.microsoft.com/office/drawing/2014/main" val="3511573384"/>
                    </a:ext>
                  </a:extLst>
                </a:gridCol>
                <a:gridCol w="693295">
                  <a:extLst>
                    <a:ext uri="{9D8B030D-6E8A-4147-A177-3AD203B41FA5}">
                      <a16:colId xmlns:a16="http://schemas.microsoft.com/office/drawing/2014/main" val="20560870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8-Node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49027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656.2216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1029.4237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2021.0983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4029.778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7908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692.7317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1051.6659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2071.3435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4206.589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9761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723.954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1126.7887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2290.801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4611.249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39995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690.9691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1069.2928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2127.7476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4282.539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66075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8F08AB0-67E7-4753-9CB5-6DACCB1E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3" y="1663297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1475</TotalTime>
  <Words>483</Words>
  <Application>Microsoft Office PowerPoint</Application>
  <PresentationFormat>Widescreen</PresentationFormat>
  <Paragraphs>304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Calibri-Bold</vt:lpstr>
      <vt:lpstr>Arial</vt:lpstr>
      <vt:lpstr>Calibri</vt:lpstr>
      <vt:lpstr>Candara</vt:lpstr>
      <vt:lpstr>Wingdings 3</vt:lpstr>
      <vt:lpstr>Facet</vt:lpstr>
      <vt:lpstr>PowerPoint Presentation</vt:lpstr>
      <vt:lpstr>Abstract</vt:lpstr>
      <vt:lpstr>Motivation</vt:lpstr>
      <vt:lpstr>Proposed Work</vt:lpstr>
      <vt:lpstr>Proposed Work</vt:lpstr>
      <vt:lpstr>Proposed Work</vt:lpstr>
      <vt:lpstr>Evaluation</vt:lpstr>
      <vt:lpstr>Memcached Evaluation</vt:lpstr>
      <vt:lpstr>MongoDB Evaluation</vt:lpstr>
      <vt:lpstr>Riak Evaluation</vt:lpstr>
      <vt:lpstr>Evaluation</vt:lpstr>
      <vt:lpstr>Memcached Evaluation</vt:lpstr>
      <vt:lpstr>MongoDB Evaluation</vt:lpstr>
      <vt:lpstr>Riak Evaluation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M</dc:creator>
  <cp:lastModifiedBy>Vaishnavi M</cp:lastModifiedBy>
  <cp:revision>35</cp:revision>
  <dcterms:created xsi:type="dcterms:W3CDTF">2019-11-22T22:06:21Z</dcterms:created>
  <dcterms:modified xsi:type="dcterms:W3CDTF">2019-11-26T02:29:04Z</dcterms:modified>
</cp:coreProperties>
</file>