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andara"/>
      <p:regular r:id="rId24"/>
      <p:bold r:id="rId25"/>
      <p:italic r:id="rId26"/>
      <p:boldItalic r:id="rId27"/>
    </p:embeddedFont>
    <p:embeddedFont>
      <p:font typeface="Merriweather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andar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schemas.openxmlformats.org/officeDocument/2006/relationships/font" Target="fonts/MerriweatherBlack-bold.fntdata"/><Relationship Id="rId27" Type="http://schemas.openxmlformats.org/officeDocument/2006/relationships/font" Target="fonts/Candar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bd2efd3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73bd2efd3e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4272a2b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84272a2b7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bd2efd3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73bd2efd3e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4272a2b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84272a2b7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3bd2efd3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73bd2efd3e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3bd2efd3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73bd2efd3e_0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3bd2efd3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73bd2efd3e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bd2efd3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73bd2efd3e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3bd2efd3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73bd2efd3e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3bd2efd3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73bd2efd3e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bd2efd3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73bd2efd3e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bd2efd3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73bd2efd3e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bd2efd3e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73bd2efd3e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bd2efd3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73bd2efd3e_0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4272a2b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84272a2b7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3bd2efd3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73bd2efd3e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4272a2b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84272a2b7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9" name="Google Shape;79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0"/>
              </a:schemeClr>
            </a:solidFill>
            <a:ln>
              <a:noFill/>
            </a:ln>
          </p:spPr>
        </p:sp>
        <p:cxnSp>
          <p:nvCxnSpPr>
            <p:cNvPr id="80" name="Google Shape;80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83" name="Google Shape;83;p16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84" name="Google Shape;84;p1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>
                <a:alpha val="49410"/>
              </a:srgbClr>
            </a:soli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0"/>
              </a:schemeClr>
            </a:solidFill>
            <a:ln>
              <a:noFill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80000"/>
              </a:srgbClr>
            </a:solidFill>
            <a:ln>
              <a:noFill/>
            </a:ln>
          </p:spPr>
        </p:sp>
        <p:sp>
          <p:nvSpPr>
            <p:cNvPr id="88" name="Google Shape;88;p1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6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Candara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ndara"/>
              <a:buNone/>
              <a:defRPr b="0" sz="3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ndara"/>
              <a:buNone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ndara"/>
              <a:buNone/>
              <a:defRPr b="0"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  <a:defRPr b="0" sz="33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  <a:defRPr b="0" sz="33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ndara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ndara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Candara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  <a:defRPr b="0" sz="33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  <a:defRPr b="0" sz="33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ndara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ndara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Candara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  <a:defRPr b="0" sz="33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Candara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ndara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Candara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Candara"/>
              <a:buNone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EDEDE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>
                <a:alpha val="4941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0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3734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366092">
                <a:alpha val="6549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  <a:defRPr b="0" i="0" sz="2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00" y="163688"/>
            <a:ext cx="3384037" cy="110128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/>
          <p:nvPr/>
        </p:nvSpPr>
        <p:spPr>
          <a:xfrm>
            <a:off x="0" y="1795444"/>
            <a:ext cx="9144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9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DETECTION IN POINT </a:t>
            </a:r>
            <a:endParaRPr b="1" sz="390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9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CLOUD - POLE</a:t>
            </a:r>
            <a:endParaRPr b="1" i="0" sz="3900" u="none" cap="none" strike="noStrike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43600" y="3676181"/>
            <a:ext cx="55962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2100" u="none" cap="none" strike="noStrike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Gandhali Khedlekar (A20435493)</a:t>
            </a:r>
            <a:endParaRPr b="1" i="0" sz="2100" u="none" cap="none" strike="noStrike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21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Rohit Lakde (A20434998)</a:t>
            </a:r>
            <a:endParaRPr b="1" sz="21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21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Kalpana Pratapaneni (A20448916)</a:t>
            </a:r>
            <a:endParaRPr b="1" sz="21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283650" y="297450"/>
            <a:ext cx="85767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600"/>
              <a:buFont typeface="Trebuchet MS"/>
              <a:buChar char="●"/>
            </a:pPr>
            <a:r>
              <a:rPr b="1" lang="en" sz="26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DETECTION</a:t>
            </a:r>
            <a:endParaRPr b="1" sz="26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the final sub process of the approach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which are near to ground are detected and removed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Segments which are isolated are detected and rest of the points are filtered out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Thus, poles are detected which are represented as line segments</a:t>
            </a:r>
            <a:b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534041" y="228967"/>
            <a:ext cx="6075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4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b="1" sz="4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-3399" l="0" r="0" t="3400"/>
          <a:stretch/>
        </p:blipFill>
        <p:spPr>
          <a:xfrm>
            <a:off x="2334213" y="991525"/>
            <a:ext cx="4475575" cy="34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>
            <p:ph type="title"/>
          </p:nvPr>
        </p:nvSpPr>
        <p:spPr>
          <a:xfrm>
            <a:off x="2875400" y="4420975"/>
            <a:ext cx="3594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1. Code Run</a:t>
            </a:r>
            <a:endParaRPr b="1"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50" y="502976"/>
            <a:ext cx="4622501" cy="355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>
            <p:ph type="title"/>
          </p:nvPr>
        </p:nvSpPr>
        <p:spPr>
          <a:xfrm>
            <a:off x="2260750" y="4321825"/>
            <a:ext cx="4622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2. Original Image</a:t>
            </a:r>
            <a:endParaRPr b="1"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950" y="722550"/>
            <a:ext cx="4582100" cy="3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>
            <p:ph type="title"/>
          </p:nvPr>
        </p:nvSpPr>
        <p:spPr>
          <a:xfrm>
            <a:off x="2280950" y="4036750"/>
            <a:ext cx="4582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3. Intermediate output</a:t>
            </a:r>
            <a:endParaRPr b="1" sz="24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524225"/>
            <a:ext cx="4419600" cy="340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 txBox="1"/>
          <p:nvPr>
            <p:ph type="title"/>
          </p:nvPr>
        </p:nvSpPr>
        <p:spPr>
          <a:xfrm>
            <a:off x="2362200" y="4173075"/>
            <a:ext cx="441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24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4. Intermediate Output</a:t>
            </a:r>
            <a:endParaRPr b="1" sz="24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4"/>
          <p:cNvPicPr preferRelativeResize="0"/>
          <p:nvPr/>
        </p:nvPicPr>
        <p:blipFill rotWithShape="1">
          <a:blip r:embed="rId3">
            <a:alphaModFix/>
          </a:blip>
          <a:srcRect b="-3579" l="0" r="0" t="3580"/>
          <a:stretch/>
        </p:blipFill>
        <p:spPr>
          <a:xfrm>
            <a:off x="2362200" y="566175"/>
            <a:ext cx="4419600" cy="346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>
            <p:ph type="title"/>
          </p:nvPr>
        </p:nvSpPr>
        <p:spPr>
          <a:xfrm>
            <a:off x="2362200" y="4185500"/>
            <a:ext cx="441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30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Image 5. Final Output</a:t>
            </a:r>
            <a:endParaRPr b="1" sz="30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1202050" y="469594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4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sz="4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602950" y="1460200"/>
            <a:ext cx="82506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Data file is read and each point is converted into coordinates as x,y,z which represent latitude, longitude and altitude respectively using cartesian logic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Poles detected are represented through line segments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The primary objective to develop a pole detection algorithm is achieved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905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1348197" y="2076441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ndara"/>
              <a:buNone/>
            </a:pPr>
            <a:r>
              <a:rPr b="1" lang="en" sz="54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b="1" sz="54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558281" y="629081"/>
            <a:ext cx="83904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INPUT   </a:t>
            </a:r>
            <a:r>
              <a:rPr b="1" lang="en" sz="36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final_project_point_cloud.fuse </a:t>
            </a:r>
            <a:endParaRPr sz="3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 sz="360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  </a:t>
            </a:r>
            <a:r>
              <a:rPr b="1" lang="en" sz="36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3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Poles detected as straight  </a:t>
            </a:r>
            <a:endParaRPr sz="3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					line segments</a:t>
            </a:r>
            <a:endParaRPr sz="3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" name="Google Shape;196;p31"/>
          <p:cNvCxnSpPr/>
          <p:nvPr/>
        </p:nvCxnSpPr>
        <p:spPr>
          <a:xfrm>
            <a:off x="2057400" y="1375725"/>
            <a:ext cx="272700" cy="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2506331" y="2655075"/>
            <a:ext cx="272700" cy="0"/>
          </a:xfrm>
          <a:prstGeom prst="straightConnector1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9915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4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sz="4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36825" y="1207500"/>
            <a:ext cx="85011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Point Cloud - Also represented as set of data points in space is used to measure points on external surfaces of objects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Point clouds are used for various purposes such as creation of 3D CAD models, visualization, animation, metrology and related applications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Four types of objects are : road surface, support facility, uncorrelated object and moving object 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93025" y="612200"/>
            <a:ext cx="82482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detection is popular in HD map and sensor - based autonomous driving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Pole detection algorithm is used for better understanding of roads, to improve accident-avoidance strategies, to manage natural and man-made disasters effectively, to develop mishap detection applications and many more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●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By detection of poles, maps can be created with improved accuracy and be beneficial to mankind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1348207" y="172131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4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</a:t>
            </a:r>
            <a:endParaRPr b="1" sz="4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26525" y="621848"/>
            <a:ext cx="8472300" cy="4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are the steps involved in the approach</a:t>
            </a:r>
            <a:endParaRPr sz="26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879975" y="1822650"/>
            <a:ext cx="1826700" cy="104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CONVERSION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3749325" y="1822650"/>
            <a:ext cx="1826700" cy="104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ISOLATION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6618675" y="1822650"/>
            <a:ext cx="1826700" cy="104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FILTERING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4322325" y="3523575"/>
            <a:ext cx="1826700" cy="104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SEGMENTATION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cxnSp>
        <p:nvCxnSpPr>
          <p:cNvPr id="219" name="Google Shape;219;p34"/>
          <p:cNvCxnSpPr>
            <a:stCxn id="215" idx="3"/>
            <a:endCxn id="216" idx="1"/>
          </p:cNvCxnSpPr>
          <p:nvPr/>
        </p:nvCxnSpPr>
        <p:spPr>
          <a:xfrm>
            <a:off x="2706675" y="2343150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4"/>
          <p:cNvCxnSpPr>
            <a:stCxn id="216" idx="3"/>
            <a:endCxn id="217" idx="1"/>
          </p:cNvCxnSpPr>
          <p:nvPr/>
        </p:nvCxnSpPr>
        <p:spPr>
          <a:xfrm>
            <a:off x="5576025" y="2343150"/>
            <a:ext cx="10428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4"/>
          <p:cNvSpPr/>
          <p:nvPr/>
        </p:nvSpPr>
        <p:spPr>
          <a:xfrm>
            <a:off x="1287625" y="3523575"/>
            <a:ext cx="1826700" cy="10410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Black"/>
                <a:ea typeface="Merriweather Black"/>
                <a:cs typeface="Merriweather Black"/>
                <a:sym typeface="Merriweather Black"/>
              </a:rPr>
              <a:t>DETECTION</a:t>
            </a:r>
            <a:endParaRPr sz="14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cxnSp>
        <p:nvCxnSpPr>
          <p:cNvPr id="222" name="Google Shape;222;p34"/>
          <p:cNvCxnSpPr>
            <a:stCxn id="218" idx="1"/>
            <a:endCxn id="221" idx="3"/>
          </p:cNvCxnSpPr>
          <p:nvPr/>
        </p:nvCxnSpPr>
        <p:spPr>
          <a:xfrm rot="10800000">
            <a:off x="3114225" y="4044075"/>
            <a:ext cx="12081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4"/>
          <p:cNvCxnSpPr>
            <a:stCxn id="217" idx="2"/>
          </p:cNvCxnSpPr>
          <p:nvPr/>
        </p:nvCxnSpPr>
        <p:spPr>
          <a:xfrm>
            <a:off x="7532025" y="2863650"/>
            <a:ext cx="5700" cy="11961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4"/>
          <p:cNvCxnSpPr/>
          <p:nvPr/>
        </p:nvCxnSpPr>
        <p:spPr>
          <a:xfrm flipH="1">
            <a:off x="6149025" y="4039575"/>
            <a:ext cx="1383000" cy="90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85388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ndara"/>
              <a:buNone/>
            </a:pPr>
            <a:r>
              <a:rPr b="1" lang="en" sz="4200">
                <a:solidFill>
                  <a:srgbClr val="E06666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</a:t>
            </a:r>
            <a:endParaRPr b="1" sz="4200">
              <a:solidFill>
                <a:srgbClr val="E0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72200" y="878500"/>
            <a:ext cx="81996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600"/>
              <a:buFont typeface="Trebuchet MS"/>
              <a:buChar char="●"/>
            </a:pPr>
            <a:r>
              <a:rPr b="1" lang="en" sz="26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CONVERSION</a:t>
            </a:r>
            <a:endParaRPr b="1" sz="26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Input file is read and each point is converted into as x,y,z coordinates which represent latitude, longitude and altitude respectively using cartesian method and stored in Original Point Cloud.obj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sz="23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283650" y="297450"/>
            <a:ext cx="85767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600"/>
              <a:buFont typeface="Trebuchet MS"/>
              <a:buChar char="●"/>
            </a:pPr>
            <a:r>
              <a:rPr b="1" lang="en" sz="26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ISOLATION</a:t>
            </a:r>
            <a:endParaRPr b="1" sz="26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sub process, the outliers in the Original Point Cloud.obj are removed and noise is reduced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K-nearest neighbor method is used and average distance, mean and standard deviation is calculated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 which deviate from mean distance with a distance greater than 5 standard deviations are removed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22250" y="254825"/>
            <a:ext cx="8403000" cy="4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600"/>
              <a:buFont typeface="Trebuchet MS"/>
              <a:buChar char="●"/>
            </a:pPr>
            <a:r>
              <a:rPr b="1" lang="en" sz="26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FILTERING</a:t>
            </a:r>
            <a:endParaRPr b="1" sz="25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Font typeface="Trebuchet MS"/>
              <a:buChar char="►"/>
            </a:pPr>
            <a:r>
              <a:rPr lang="en" sz="2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After noise removal, kD-Tree is built on the data</a:t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Font typeface="Trebuchet MS"/>
              <a:buChar char="►"/>
            </a:pPr>
            <a:r>
              <a:rPr lang="en" sz="2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Closest distance and squared distances are found for each point</a:t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Font typeface="Trebuchet MS"/>
              <a:buChar char="►"/>
            </a:pPr>
            <a:r>
              <a:rPr lang="en" sz="2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A particular distance is considered as a threshold value and points whose distance is less than the threshold value are removed</a:t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Font typeface="Trebuchet MS"/>
              <a:buChar char="►"/>
            </a:pPr>
            <a:r>
              <a:rPr lang="en" sz="22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Thus, large components such as buildings are filtered </a:t>
            </a:r>
            <a:endParaRPr sz="22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283650" y="396600"/>
            <a:ext cx="85767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600"/>
              <a:buFont typeface="Trebuchet MS"/>
              <a:buChar char="●"/>
            </a:pPr>
            <a:r>
              <a:rPr b="1" lang="en" sz="2600" u="sng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SEGMENTATION</a:t>
            </a:r>
            <a:endParaRPr b="1" sz="2600" u="sng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65F9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sub process, small objects are detected 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Connected components with an area less than the threshold value are extracted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300"/>
              <a:buFont typeface="Trebuchet MS"/>
              <a:buChar char="►"/>
            </a:pPr>
            <a:r>
              <a:rPr lang="en" sz="2300">
                <a:solidFill>
                  <a:srgbClr val="C9DAF8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excluding the cylindrical objects are extracted and removed</a:t>
            </a:r>
            <a:endParaRPr sz="2300">
              <a:solidFill>
                <a:srgbClr val="C9DAF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5F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