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7" r:id="rId2"/>
    <p:sldId id="256" r:id="rId3"/>
    <p:sldId id="258" r:id="rId4"/>
    <p:sldId id="267"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C62298-C58D-4209-9618-A38760AED5A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6C127FE-516C-49C8-9E4D-9ED989E7CBD6}">
      <dgm:prSet phldrT="[Text]"/>
      <dgm:spPr/>
      <dgm:t>
        <a:bodyPr/>
        <a:lstStyle/>
        <a:p>
          <a:r>
            <a:rPr lang="en-US" dirty="0"/>
            <a:t>Material selection</a:t>
          </a:r>
        </a:p>
      </dgm:t>
    </dgm:pt>
    <dgm:pt modelId="{EF91E24E-33B8-4CE5-B1D6-DC2D13E5BFB7}" type="parTrans" cxnId="{ED49186C-4AE3-48AE-BF8B-5044D9181015}">
      <dgm:prSet/>
      <dgm:spPr/>
      <dgm:t>
        <a:bodyPr/>
        <a:lstStyle/>
        <a:p>
          <a:endParaRPr lang="en-US"/>
        </a:p>
      </dgm:t>
    </dgm:pt>
    <dgm:pt modelId="{11E4CE99-4882-4DB7-8E40-E1A67EB8F09A}" type="sibTrans" cxnId="{ED49186C-4AE3-48AE-BF8B-5044D9181015}">
      <dgm:prSet/>
      <dgm:spPr/>
      <dgm:t>
        <a:bodyPr/>
        <a:lstStyle/>
        <a:p>
          <a:endParaRPr lang="en-US"/>
        </a:p>
      </dgm:t>
    </dgm:pt>
    <dgm:pt modelId="{E5728C5F-59CB-451C-B6BD-472773CB2A5E}">
      <dgm:prSet phldrT="[Text]"/>
      <dgm:spPr/>
      <dgm:t>
        <a:bodyPr/>
        <a:lstStyle/>
        <a:p>
          <a:r>
            <a:rPr lang="en-US" dirty="0"/>
            <a:t>Design and analysis</a:t>
          </a:r>
        </a:p>
      </dgm:t>
    </dgm:pt>
    <dgm:pt modelId="{495B70C1-3EBD-4E38-8446-3164EA06701F}" type="parTrans" cxnId="{B5E129A3-12DB-494F-8207-0AF1616E6E44}">
      <dgm:prSet/>
      <dgm:spPr/>
      <dgm:t>
        <a:bodyPr/>
        <a:lstStyle/>
        <a:p>
          <a:endParaRPr lang="en-US"/>
        </a:p>
      </dgm:t>
    </dgm:pt>
    <dgm:pt modelId="{866895F1-75C1-4185-9D83-26AE11CCA1E1}" type="sibTrans" cxnId="{B5E129A3-12DB-494F-8207-0AF1616E6E44}">
      <dgm:prSet/>
      <dgm:spPr/>
      <dgm:t>
        <a:bodyPr/>
        <a:lstStyle/>
        <a:p>
          <a:endParaRPr lang="en-US"/>
        </a:p>
      </dgm:t>
    </dgm:pt>
    <dgm:pt modelId="{3CFE7959-CDD2-480F-8611-1850EDD978A2}">
      <dgm:prSet phldrT="[Text]"/>
      <dgm:spPr/>
      <dgm:t>
        <a:bodyPr/>
        <a:lstStyle/>
        <a:p>
          <a:r>
            <a:rPr lang="en-US" dirty="0"/>
            <a:t>Prototyping</a:t>
          </a:r>
        </a:p>
      </dgm:t>
    </dgm:pt>
    <dgm:pt modelId="{F0D65E75-8BC2-4D43-BF38-B19AC50F6D30}" type="parTrans" cxnId="{01076415-E0B8-4298-87F5-DA2CC1353E48}">
      <dgm:prSet/>
      <dgm:spPr/>
      <dgm:t>
        <a:bodyPr/>
        <a:lstStyle/>
        <a:p>
          <a:endParaRPr lang="en-US"/>
        </a:p>
      </dgm:t>
    </dgm:pt>
    <dgm:pt modelId="{77E65E72-34E6-4643-A6F9-D1FD71EC08F6}" type="sibTrans" cxnId="{01076415-E0B8-4298-87F5-DA2CC1353E48}">
      <dgm:prSet/>
      <dgm:spPr/>
      <dgm:t>
        <a:bodyPr/>
        <a:lstStyle/>
        <a:p>
          <a:endParaRPr lang="en-US"/>
        </a:p>
      </dgm:t>
    </dgm:pt>
    <dgm:pt modelId="{B514E483-2006-4847-A9E6-6AE373E40B86}">
      <dgm:prSet phldrT="[Text]"/>
      <dgm:spPr/>
      <dgm:t>
        <a:bodyPr/>
        <a:lstStyle/>
        <a:p>
          <a:r>
            <a:rPr lang="en-US" dirty="0"/>
            <a:t>Quality and testing </a:t>
          </a:r>
        </a:p>
      </dgm:t>
    </dgm:pt>
    <dgm:pt modelId="{3E4088ED-A5E0-49C3-B360-8A5BF6CAFC01}" type="parTrans" cxnId="{0F00C43A-3D97-4152-A962-195821937F5A}">
      <dgm:prSet/>
      <dgm:spPr/>
      <dgm:t>
        <a:bodyPr/>
        <a:lstStyle/>
        <a:p>
          <a:endParaRPr lang="en-US"/>
        </a:p>
      </dgm:t>
    </dgm:pt>
    <dgm:pt modelId="{2E11A89B-A65C-4852-B0BD-A5BC07E085DF}" type="sibTrans" cxnId="{0F00C43A-3D97-4152-A962-195821937F5A}">
      <dgm:prSet/>
      <dgm:spPr/>
      <dgm:t>
        <a:bodyPr/>
        <a:lstStyle/>
        <a:p>
          <a:endParaRPr lang="en-US"/>
        </a:p>
      </dgm:t>
    </dgm:pt>
    <dgm:pt modelId="{9CC77016-C06E-4A6D-97C9-618E6DE0047C}">
      <dgm:prSet phldrT="[Text]"/>
      <dgm:spPr/>
      <dgm:t>
        <a:bodyPr/>
        <a:lstStyle/>
        <a:p>
          <a:r>
            <a:rPr lang="en-US" dirty="0"/>
            <a:t>Mass Manufacturing </a:t>
          </a:r>
        </a:p>
      </dgm:t>
    </dgm:pt>
    <dgm:pt modelId="{4FBF8E12-BBFF-41FB-9330-81D9DFE30AAB}" type="parTrans" cxnId="{78EF2DCE-6DB6-4B29-B41E-56F09365C972}">
      <dgm:prSet/>
      <dgm:spPr/>
      <dgm:t>
        <a:bodyPr/>
        <a:lstStyle/>
        <a:p>
          <a:endParaRPr lang="en-US"/>
        </a:p>
      </dgm:t>
    </dgm:pt>
    <dgm:pt modelId="{07982DA4-D41E-44FE-825A-82009E00BEAF}" type="sibTrans" cxnId="{78EF2DCE-6DB6-4B29-B41E-56F09365C972}">
      <dgm:prSet/>
      <dgm:spPr/>
      <dgm:t>
        <a:bodyPr/>
        <a:lstStyle/>
        <a:p>
          <a:endParaRPr lang="en-US"/>
        </a:p>
      </dgm:t>
    </dgm:pt>
    <dgm:pt modelId="{6E5283F7-9C5A-4D65-847A-DF527F5577E1}" type="pres">
      <dgm:prSet presAssocID="{DAC62298-C58D-4209-9618-A38760AED5A2}" presName="Name0" presStyleCnt="0">
        <dgm:presLayoutVars>
          <dgm:dir/>
          <dgm:resizeHandles val="exact"/>
        </dgm:presLayoutVars>
      </dgm:prSet>
      <dgm:spPr/>
    </dgm:pt>
    <dgm:pt modelId="{4BFD2329-A505-40DD-B7CA-349F9AAB6ECF}" type="pres">
      <dgm:prSet presAssocID="{DAC62298-C58D-4209-9618-A38760AED5A2}" presName="cycle" presStyleCnt="0"/>
      <dgm:spPr/>
    </dgm:pt>
    <dgm:pt modelId="{BE373EE4-20B8-42B8-8721-7619AC42D269}" type="pres">
      <dgm:prSet presAssocID="{F6C127FE-516C-49C8-9E4D-9ED989E7CBD6}" presName="nodeFirstNode" presStyleLbl="node1" presStyleIdx="0" presStyleCnt="5">
        <dgm:presLayoutVars>
          <dgm:bulletEnabled val="1"/>
        </dgm:presLayoutVars>
      </dgm:prSet>
      <dgm:spPr/>
    </dgm:pt>
    <dgm:pt modelId="{4AEE9026-41FE-491E-A3D6-EE9027592094}" type="pres">
      <dgm:prSet presAssocID="{11E4CE99-4882-4DB7-8E40-E1A67EB8F09A}" presName="sibTransFirstNode" presStyleLbl="bgShp" presStyleIdx="0" presStyleCnt="1"/>
      <dgm:spPr/>
    </dgm:pt>
    <dgm:pt modelId="{0B155F9A-809D-4059-9F76-A7C5885E7265}" type="pres">
      <dgm:prSet presAssocID="{E5728C5F-59CB-451C-B6BD-472773CB2A5E}" presName="nodeFollowingNodes" presStyleLbl="node1" presStyleIdx="1" presStyleCnt="5">
        <dgm:presLayoutVars>
          <dgm:bulletEnabled val="1"/>
        </dgm:presLayoutVars>
      </dgm:prSet>
      <dgm:spPr/>
    </dgm:pt>
    <dgm:pt modelId="{81EBD619-532C-48CC-AE1E-74773F2F6F69}" type="pres">
      <dgm:prSet presAssocID="{3CFE7959-CDD2-480F-8611-1850EDD978A2}" presName="nodeFollowingNodes" presStyleLbl="node1" presStyleIdx="2" presStyleCnt="5">
        <dgm:presLayoutVars>
          <dgm:bulletEnabled val="1"/>
        </dgm:presLayoutVars>
      </dgm:prSet>
      <dgm:spPr/>
    </dgm:pt>
    <dgm:pt modelId="{78D023B0-6BDC-470A-995F-7CFAC9E61F4F}" type="pres">
      <dgm:prSet presAssocID="{B514E483-2006-4847-A9E6-6AE373E40B86}" presName="nodeFollowingNodes" presStyleLbl="node1" presStyleIdx="3" presStyleCnt="5">
        <dgm:presLayoutVars>
          <dgm:bulletEnabled val="1"/>
        </dgm:presLayoutVars>
      </dgm:prSet>
      <dgm:spPr/>
    </dgm:pt>
    <dgm:pt modelId="{4B9BE289-F440-4A64-B271-ECFE6C8A60DF}" type="pres">
      <dgm:prSet presAssocID="{9CC77016-C06E-4A6D-97C9-618E6DE0047C}" presName="nodeFollowingNodes" presStyleLbl="node1" presStyleIdx="4" presStyleCnt="5">
        <dgm:presLayoutVars>
          <dgm:bulletEnabled val="1"/>
        </dgm:presLayoutVars>
      </dgm:prSet>
      <dgm:spPr/>
    </dgm:pt>
  </dgm:ptLst>
  <dgm:cxnLst>
    <dgm:cxn modelId="{6496A109-E8AB-45FC-B20B-2250D9BBBD05}" type="presOf" srcId="{F6C127FE-516C-49C8-9E4D-9ED989E7CBD6}" destId="{BE373EE4-20B8-42B8-8721-7619AC42D269}" srcOrd="0" destOrd="0" presId="urn:microsoft.com/office/officeart/2005/8/layout/cycle3"/>
    <dgm:cxn modelId="{01076415-E0B8-4298-87F5-DA2CC1353E48}" srcId="{DAC62298-C58D-4209-9618-A38760AED5A2}" destId="{3CFE7959-CDD2-480F-8611-1850EDD978A2}" srcOrd="2" destOrd="0" parTransId="{F0D65E75-8BC2-4D43-BF38-B19AC50F6D30}" sibTransId="{77E65E72-34E6-4643-A6F9-D1FD71EC08F6}"/>
    <dgm:cxn modelId="{9255BD1A-4EF9-4150-928D-78DEF32A85BA}" type="presOf" srcId="{11E4CE99-4882-4DB7-8E40-E1A67EB8F09A}" destId="{4AEE9026-41FE-491E-A3D6-EE9027592094}" srcOrd="0" destOrd="0" presId="urn:microsoft.com/office/officeart/2005/8/layout/cycle3"/>
    <dgm:cxn modelId="{FA000228-F6C1-4E8A-B899-9C27FC21BEC4}" type="presOf" srcId="{B514E483-2006-4847-A9E6-6AE373E40B86}" destId="{78D023B0-6BDC-470A-995F-7CFAC9E61F4F}" srcOrd="0" destOrd="0" presId="urn:microsoft.com/office/officeart/2005/8/layout/cycle3"/>
    <dgm:cxn modelId="{28C6842A-E67D-459D-8A0A-7AF30EF7B4DE}" type="presOf" srcId="{3CFE7959-CDD2-480F-8611-1850EDD978A2}" destId="{81EBD619-532C-48CC-AE1E-74773F2F6F69}" srcOrd="0" destOrd="0" presId="urn:microsoft.com/office/officeart/2005/8/layout/cycle3"/>
    <dgm:cxn modelId="{0F00C43A-3D97-4152-A962-195821937F5A}" srcId="{DAC62298-C58D-4209-9618-A38760AED5A2}" destId="{B514E483-2006-4847-A9E6-6AE373E40B86}" srcOrd="3" destOrd="0" parTransId="{3E4088ED-A5E0-49C3-B360-8A5BF6CAFC01}" sibTransId="{2E11A89B-A65C-4852-B0BD-A5BC07E085DF}"/>
    <dgm:cxn modelId="{ED49186C-4AE3-48AE-BF8B-5044D9181015}" srcId="{DAC62298-C58D-4209-9618-A38760AED5A2}" destId="{F6C127FE-516C-49C8-9E4D-9ED989E7CBD6}" srcOrd="0" destOrd="0" parTransId="{EF91E24E-33B8-4CE5-B1D6-DC2D13E5BFB7}" sibTransId="{11E4CE99-4882-4DB7-8E40-E1A67EB8F09A}"/>
    <dgm:cxn modelId="{0CC72E6F-AF6A-442A-B64F-1DF471160FAE}" type="presOf" srcId="{DAC62298-C58D-4209-9618-A38760AED5A2}" destId="{6E5283F7-9C5A-4D65-847A-DF527F5577E1}" srcOrd="0" destOrd="0" presId="urn:microsoft.com/office/officeart/2005/8/layout/cycle3"/>
    <dgm:cxn modelId="{4A220154-03E8-4F98-82B4-D2E4AFB5156C}" type="presOf" srcId="{E5728C5F-59CB-451C-B6BD-472773CB2A5E}" destId="{0B155F9A-809D-4059-9F76-A7C5885E7265}" srcOrd="0" destOrd="0" presId="urn:microsoft.com/office/officeart/2005/8/layout/cycle3"/>
    <dgm:cxn modelId="{B5E129A3-12DB-494F-8207-0AF1616E6E44}" srcId="{DAC62298-C58D-4209-9618-A38760AED5A2}" destId="{E5728C5F-59CB-451C-B6BD-472773CB2A5E}" srcOrd="1" destOrd="0" parTransId="{495B70C1-3EBD-4E38-8446-3164EA06701F}" sibTransId="{866895F1-75C1-4185-9D83-26AE11CCA1E1}"/>
    <dgm:cxn modelId="{78EF2DCE-6DB6-4B29-B41E-56F09365C972}" srcId="{DAC62298-C58D-4209-9618-A38760AED5A2}" destId="{9CC77016-C06E-4A6D-97C9-618E6DE0047C}" srcOrd="4" destOrd="0" parTransId="{4FBF8E12-BBFF-41FB-9330-81D9DFE30AAB}" sibTransId="{07982DA4-D41E-44FE-825A-82009E00BEAF}"/>
    <dgm:cxn modelId="{692C80EB-A0A5-4645-BF10-056E82BA212C}" type="presOf" srcId="{9CC77016-C06E-4A6D-97C9-618E6DE0047C}" destId="{4B9BE289-F440-4A64-B271-ECFE6C8A60DF}" srcOrd="0" destOrd="0" presId="urn:microsoft.com/office/officeart/2005/8/layout/cycle3"/>
    <dgm:cxn modelId="{E75C74B7-00CD-482B-AC09-EDCDD2986773}" type="presParOf" srcId="{6E5283F7-9C5A-4D65-847A-DF527F5577E1}" destId="{4BFD2329-A505-40DD-B7CA-349F9AAB6ECF}" srcOrd="0" destOrd="0" presId="urn:microsoft.com/office/officeart/2005/8/layout/cycle3"/>
    <dgm:cxn modelId="{1E3B7DD5-40FD-48D1-B12D-68403B3D6D0C}" type="presParOf" srcId="{4BFD2329-A505-40DD-B7CA-349F9AAB6ECF}" destId="{BE373EE4-20B8-42B8-8721-7619AC42D269}" srcOrd="0" destOrd="0" presId="urn:microsoft.com/office/officeart/2005/8/layout/cycle3"/>
    <dgm:cxn modelId="{4B16B781-F77F-4D46-B175-A2D41A817DAC}" type="presParOf" srcId="{4BFD2329-A505-40DD-B7CA-349F9AAB6ECF}" destId="{4AEE9026-41FE-491E-A3D6-EE9027592094}" srcOrd="1" destOrd="0" presId="urn:microsoft.com/office/officeart/2005/8/layout/cycle3"/>
    <dgm:cxn modelId="{68E6A096-1707-492E-A275-5C0A4B0FF613}" type="presParOf" srcId="{4BFD2329-A505-40DD-B7CA-349F9AAB6ECF}" destId="{0B155F9A-809D-4059-9F76-A7C5885E7265}" srcOrd="2" destOrd="0" presId="urn:microsoft.com/office/officeart/2005/8/layout/cycle3"/>
    <dgm:cxn modelId="{BA8C502F-6FC6-4380-B0B8-54A331F4E132}" type="presParOf" srcId="{4BFD2329-A505-40DD-B7CA-349F9AAB6ECF}" destId="{81EBD619-532C-48CC-AE1E-74773F2F6F69}" srcOrd="3" destOrd="0" presId="urn:microsoft.com/office/officeart/2005/8/layout/cycle3"/>
    <dgm:cxn modelId="{2718BC05-EF49-4526-95F5-BD22A7CFE001}" type="presParOf" srcId="{4BFD2329-A505-40DD-B7CA-349F9AAB6ECF}" destId="{78D023B0-6BDC-470A-995F-7CFAC9E61F4F}" srcOrd="4" destOrd="0" presId="urn:microsoft.com/office/officeart/2005/8/layout/cycle3"/>
    <dgm:cxn modelId="{ACD685C4-748B-4D7D-BD72-BC6AC401BE0E}" type="presParOf" srcId="{4BFD2329-A505-40DD-B7CA-349F9AAB6ECF}" destId="{4B9BE289-F440-4A64-B271-ECFE6C8A60DF}"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9026-41FE-491E-A3D6-EE9027592094}">
      <dsp:nvSpPr>
        <dsp:cNvPr id="0" name=""/>
        <dsp:cNvSpPr/>
      </dsp:nvSpPr>
      <dsp:spPr>
        <a:xfrm>
          <a:off x="2101886" y="-26516"/>
          <a:ext cx="4392539" cy="4392539"/>
        </a:xfrm>
        <a:prstGeom prst="circularArrow">
          <a:avLst>
            <a:gd name="adj1" fmla="val 5544"/>
            <a:gd name="adj2" fmla="val 330680"/>
            <a:gd name="adj3" fmla="val 13761863"/>
            <a:gd name="adj4" fmla="val 17394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73EE4-20B8-42B8-8721-7619AC42D269}">
      <dsp:nvSpPr>
        <dsp:cNvPr id="0" name=""/>
        <dsp:cNvSpPr/>
      </dsp:nvSpPr>
      <dsp:spPr>
        <a:xfrm>
          <a:off x="3263492" y="1822"/>
          <a:ext cx="2069327" cy="10346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Material selection</a:t>
          </a:r>
        </a:p>
      </dsp:txBody>
      <dsp:txXfrm>
        <a:off x="3314000" y="52330"/>
        <a:ext cx="1968311" cy="933647"/>
      </dsp:txXfrm>
    </dsp:sp>
    <dsp:sp modelId="{0B155F9A-809D-4059-9F76-A7C5885E7265}">
      <dsp:nvSpPr>
        <dsp:cNvPr id="0" name=""/>
        <dsp:cNvSpPr/>
      </dsp:nvSpPr>
      <dsp:spPr>
        <a:xfrm>
          <a:off x="5044964" y="1296137"/>
          <a:ext cx="2069327" cy="10346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Design and analysis</a:t>
          </a:r>
        </a:p>
      </dsp:txBody>
      <dsp:txXfrm>
        <a:off x="5095472" y="1346645"/>
        <a:ext cx="1968311" cy="933647"/>
      </dsp:txXfrm>
    </dsp:sp>
    <dsp:sp modelId="{81EBD619-532C-48CC-AE1E-74773F2F6F69}">
      <dsp:nvSpPr>
        <dsp:cNvPr id="0" name=""/>
        <dsp:cNvSpPr/>
      </dsp:nvSpPr>
      <dsp:spPr>
        <a:xfrm>
          <a:off x="4364502" y="3390384"/>
          <a:ext cx="2069327" cy="10346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Prototyping</a:t>
          </a:r>
        </a:p>
      </dsp:txBody>
      <dsp:txXfrm>
        <a:off x="4415010" y="3440892"/>
        <a:ext cx="1968311" cy="933647"/>
      </dsp:txXfrm>
    </dsp:sp>
    <dsp:sp modelId="{78D023B0-6BDC-470A-995F-7CFAC9E61F4F}">
      <dsp:nvSpPr>
        <dsp:cNvPr id="0" name=""/>
        <dsp:cNvSpPr/>
      </dsp:nvSpPr>
      <dsp:spPr>
        <a:xfrm>
          <a:off x="2162481" y="3390384"/>
          <a:ext cx="2069327" cy="10346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Quality and testing </a:t>
          </a:r>
        </a:p>
      </dsp:txBody>
      <dsp:txXfrm>
        <a:off x="2212989" y="3440892"/>
        <a:ext cx="1968311" cy="933647"/>
      </dsp:txXfrm>
    </dsp:sp>
    <dsp:sp modelId="{4B9BE289-F440-4A64-B271-ECFE6C8A60DF}">
      <dsp:nvSpPr>
        <dsp:cNvPr id="0" name=""/>
        <dsp:cNvSpPr/>
      </dsp:nvSpPr>
      <dsp:spPr>
        <a:xfrm>
          <a:off x="1482020" y="1296137"/>
          <a:ext cx="2069327" cy="10346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Mass Manufacturing </a:t>
          </a:r>
        </a:p>
      </dsp:txBody>
      <dsp:txXfrm>
        <a:off x="1532528" y="1346645"/>
        <a:ext cx="1968311" cy="93364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60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481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51468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110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9557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5837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0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02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85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913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55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2/20/2018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87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2/20/2018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41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2/20/2018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03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26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34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2/20/2018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5881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iosrjournals.org/iosr-jmce/papers/vol11-issue4/Version-3/J011435659.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1">
            <a:extLst>
              <a:ext uri="{FF2B5EF4-FFF2-40B4-BE49-F238E27FC236}">
                <a16:creationId xmlns:a16="http://schemas.microsoft.com/office/drawing/2014/main" id="{09AF5D21-6E78-49CC-83D1-A57E27355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527" y="107508"/>
            <a:ext cx="1101954" cy="139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414049E-CDCC-4D0F-A3C7-F34C26562773}"/>
              </a:ext>
            </a:extLst>
          </p:cNvPr>
          <p:cNvSpPr/>
          <p:nvPr/>
        </p:nvSpPr>
        <p:spPr>
          <a:xfrm>
            <a:off x="1093617" y="1568975"/>
            <a:ext cx="9783711" cy="1454244"/>
          </a:xfrm>
          <a:prstGeom prst="rect">
            <a:avLst/>
          </a:prstGeom>
        </p:spPr>
        <p:txBody>
          <a:bodyPr wrap="square">
            <a:spAutoFit/>
          </a:bodyPr>
          <a:lstStyle/>
          <a:p>
            <a:pPr algn="ctr">
              <a:lnSpc>
                <a:spcPct val="115000"/>
              </a:lnSpc>
            </a:pPr>
            <a:r>
              <a:rPr lang="en-US" sz="1400" b="1" dirty="0">
                <a:latin typeface="Times New Roman" panose="02020603050405020304" pitchFamily="18" charset="0"/>
                <a:ea typeface="Calibri" panose="020F0502020204030204" pitchFamily="34" charset="0"/>
              </a:rPr>
              <a:t>VISVESVARAYA TECHNOLOGICAL UNIVERSITY</a:t>
            </a:r>
            <a:endParaRPr lang="en-US" sz="1400" b="1" dirty="0">
              <a:latin typeface="Times New Roman" panose="02020603050405020304" pitchFamily="18" charset="0"/>
              <a:ea typeface="Times New Roman" panose="02020603050405020304" pitchFamily="18" charset="0"/>
            </a:endParaRPr>
          </a:p>
          <a:p>
            <a:pPr algn="ctr">
              <a:lnSpc>
                <a:spcPct val="115000"/>
              </a:lnSpc>
            </a:pPr>
            <a:r>
              <a:rPr lang="en-US" sz="1400" b="1" dirty="0" err="1">
                <a:latin typeface="Times New Roman" panose="02020603050405020304" pitchFamily="18" charset="0"/>
                <a:ea typeface="Calibri" panose="020F0502020204030204" pitchFamily="34" charset="0"/>
              </a:rPr>
              <a:t>JnanaSangama</a:t>
            </a:r>
            <a:r>
              <a:rPr lang="en-US" sz="1400" b="1" dirty="0">
                <a:latin typeface="Times New Roman" panose="02020603050405020304" pitchFamily="18" charset="0"/>
                <a:ea typeface="Calibri" panose="020F0502020204030204" pitchFamily="34" charset="0"/>
              </a:rPr>
              <a:t>, BELGAUM</a:t>
            </a:r>
            <a:endParaRPr lang="en-US" sz="1400" b="1" dirty="0">
              <a:latin typeface="Times New Roman" panose="02020603050405020304" pitchFamily="18" charset="0"/>
              <a:ea typeface="Times New Roman" panose="02020603050405020304" pitchFamily="18" charset="0"/>
            </a:endParaRPr>
          </a:p>
          <a:p>
            <a:pPr>
              <a:lnSpc>
                <a:spcPct val="115000"/>
              </a:lnSpc>
            </a:pPr>
            <a:r>
              <a:rPr lang="en-US" sz="1400" dirty="0">
                <a:latin typeface="Times New Roman" panose="02020603050405020304" pitchFamily="18" charset="0"/>
                <a:ea typeface="Calibri" panose="020F0502020204030204" pitchFamily="34" charset="0"/>
              </a:rPr>
              <a:t> 				</a:t>
            </a:r>
            <a:r>
              <a:rPr lang="en-US" sz="1400" b="1" dirty="0">
                <a:latin typeface="Times New Roman" panose="02020603050405020304" pitchFamily="18" charset="0"/>
                <a:ea typeface="Calibri" panose="020F0502020204030204" pitchFamily="34" charset="0"/>
              </a:rPr>
              <a:t>BACHELOR OF ENGINEERING </a:t>
            </a:r>
            <a:r>
              <a:rPr lang="en-US" sz="1400" dirty="0">
                <a:latin typeface="Times New Roman" panose="02020603050405020304" pitchFamily="18" charset="0"/>
                <a:ea typeface="Calibri" panose="020F0502020204030204" pitchFamily="34" charset="0"/>
              </a:rPr>
              <a:t>in </a:t>
            </a:r>
            <a:r>
              <a:rPr lang="en-US" sz="1400" b="1" i="1" dirty="0">
                <a:latin typeface="Times New Roman" panose="02020603050405020304" pitchFamily="18" charset="0"/>
                <a:ea typeface="Calibri" panose="020F0502020204030204" pitchFamily="34" charset="0"/>
              </a:rPr>
              <a:t>MECHANICAL ENGINEERING</a:t>
            </a:r>
            <a:endParaRPr lang="en-US" sz="1400" b="1" dirty="0">
              <a:latin typeface="Times New Roman" panose="02020603050405020304" pitchFamily="18" charset="0"/>
              <a:ea typeface="Times New Roman" panose="02020603050405020304" pitchFamily="18" charset="0"/>
            </a:endParaRPr>
          </a:p>
          <a:p>
            <a:pPr algn="ctr">
              <a:lnSpc>
                <a:spcPct val="50000"/>
              </a:lnSpc>
            </a:pPr>
            <a:r>
              <a:rPr lang="en-US" sz="1600" dirty="0">
                <a:latin typeface="Times New Roman" panose="02020603050405020304" pitchFamily="18" charset="0"/>
                <a:ea typeface="Calibri" panose="020F0502020204030204" pitchFamily="34" charset="0"/>
              </a:rPr>
              <a:t> </a:t>
            </a:r>
            <a:endParaRPr lang="en-US" sz="2000" b="1" dirty="0">
              <a:latin typeface="Times New Roman" panose="02020603050405020304" pitchFamily="18" charset="0"/>
              <a:ea typeface="Times New Roman" panose="02020603050405020304" pitchFamily="18" charset="0"/>
            </a:endParaRPr>
          </a:p>
          <a:p>
            <a:pPr algn="ctr">
              <a:lnSpc>
                <a:spcPct val="115000"/>
              </a:lnSpc>
            </a:pPr>
            <a:r>
              <a:rPr lang="en-US" sz="1400" dirty="0">
                <a:latin typeface="Times New Roman" panose="02020603050405020304" pitchFamily="18" charset="0"/>
                <a:ea typeface="Calibri" panose="020F0502020204030204" pitchFamily="34" charset="0"/>
              </a:rPr>
              <a:t>By</a:t>
            </a:r>
            <a:endParaRPr lang="en-US" sz="1400" b="1" dirty="0">
              <a:latin typeface="Times New Roman" panose="02020603050405020304" pitchFamily="18" charset="0"/>
              <a:ea typeface="Times New Roman" panose="02020603050405020304" pitchFamily="18" charset="0"/>
            </a:endParaRPr>
          </a:p>
          <a:p>
            <a:pPr algn="just">
              <a:lnSpc>
                <a:spcPct val="115000"/>
              </a:lnSpc>
            </a:pPr>
            <a:r>
              <a:rPr lang="en-US" sz="1400" b="1" dirty="0">
                <a:solidFill>
                  <a:srgbClr val="C00000"/>
                </a:solidFill>
                <a:latin typeface="Times New Roman" panose="02020603050405020304" pitchFamily="18" charset="0"/>
                <a:ea typeface="Times New Roman" panose="02020603050405020304" pitchFamily="18" charset="0"/>
              </a:rPr>
              <a:t>				</a:t>
            </a:r>
            <a:endParaRPr lang="en-US"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752B4D70-F33A-4460-A0CE-89679338658E}"/>
              </a:ext>
            </a:extLst>
          </p:cNvPr>
          <p:cNvSpPr txBox="1"/>
          <p:nvPr/>
        </p:nvSpPr>
        <p:spPr>
          <a:xfrm>
            <a:off x="3544365" y="2969952"/>
            <a:ext cx="4744278" cy="738664"/>
          </a:xfrm>
          <a:prstGeom prst="rect">
            <a:avLst/>
          </a:prstGeom>
          <a:noFill/>
        </p:spPr>
        <p:txBody>
          <a:bodyPr wrap="square" rtlCol="0">
            <a:spAutoFit/>
          </a:bodyPr>
          <a:lstStyle/>
          <a:p>
            <a:pPr algn="just"/>
            <a:r>
              <a:rPr lang="en-US" sz="1400" b="1" dirty="0">
                <a:solidFill>
                  <a:srgbClr val="C00000"/>
                </a:solidFill>
                <a:latin typeface="Times New Roman" panose="02020603050405020304" pitchFamily="18" charset="0"/>
                <a:ea typeface="Times New Roman" panose="02020603050405020304" pitchFamily="18" charset="0"/>
              </a:rPr>
              <a:t>Himanshu Sharma			1ds14me055</a:t>
            </a:r>
          </a:p>
          <a:p>
            <a:pPr algn="just"/>
            <a:r>
              <a:rPr lang="en-US" sz="1400" b="1" dirty="0" err="1">
                <a:solidFill>
                  <a:srgbClr val="C00000"/>
                </a:solidFill>
                <a:latin typeface="Times New Roman" panose="02020603050405020304" pitchFamily="18" charset="0"/>
                <a:ea typeface="Times New Roman" panose="02020603050405020304" pitchFamily="18" charset="0"/>
              </a:rPr>
              <a:t>Prathik</a:t>
            </a:r>
            <a:r>
              <a:rPr lang="en-US" sz="1400" b="1" dirty="0">
                <a:solidFill>
                  <a:srgbClr val="C00000"/>
                </a:solidFill>
                <a:latin typeface="Times New Roman" panose="02020603050405020304" pitchFamily="18" charset="0"/>
                <a:ea typeface="Times New Roman" panose="02020603050405020304" pitchFamily="18" charset="0"/>
              </a:rPr>
              <a:t> Kamath				1ds14me060</a:t>
            </a:r>
          </a:p>
          <a:p>
            <a:pPr algn="just"/>
            <a:r>
              <a:rPr lang="en-US" sz="1400" b="1" dirty="0" err="1">
                <a:solidFill>
                  <a:srgbClr val="C00000"/>
                </a:solidFill>
                <a:latin typeface="Times New Roman" panose="02020603050405020304" pitchFamily="18" charset="0"/>
                <a:ea typeface="Times New Roman" panose="02020603050405020304" pitchFamily="18" charset="0"/>
              </a:rPr>
              <a:t>Rojin</a:t>
            </a:r>
            <a:r>
              <a:rPr lang="en-US" sz="1400" b="1" dirty="0">
                <a:solidFill>
                  <a:srgbClr val="C00000"/>
                </a:solidFill>
                <a:latin typeface="Times New Roman" panose="02020603050405020304" pitchFamily="18" charset="0"/>
                <a:ea typeface="Times New Roman" panose="02020603050405020304" pitchFamily="18" charset="0"/>
              </a:rPr>
              <a:t>						1ds14me117</a:t>
            </a:r>
          </a:p>
        </p:txBody>
      </p:sp>
      <p:sp>
        <p:nvSpPr>
          <p:cNvPr id="7" name="Rectangle 6">
            <a:extLst>
              <a:ext uri="{FF2B5EF4-FFF2-40B4-BE49-F238E27FC236}">
                <a16:creationId xmlns:a16="http://schemas.microsoft.com/office/drawing/2014/main" id="{E8797694-7021-4F28-9254-0F8BAA97302C}"/>
              </a:ext>
            </a:extLst>
          </p:cNvPr>
          <p:cNvSpPr/>
          <p:nvPr/>
        </p:nvSpPr>
        <p:spPr>
          <a:xfrm>
            <a:off x="2937472" y="3756975"/>
            <a:ext cx="6096000" cy="954107"/>
          </a:xfrm>
          <a:prstGeom prst="rect">
            <a:avLst/>
          </a:prstGeom>
        </p:spPr>
        <p:txBody>
          <a:bodyPr>
            <a:spAutoFit/>
          </a:bodyPr>
          <a:lstStyle/>
          <a:p>
            <a:pPr algn="ctr"/>
            <a:r>
              <a:rPr lang="en-US" sz="1400" dirty="0">
                <a:latin typeface="Times New Roman" panose="02020603050405020304" pitchFamily="18" charset="0"/>
                <a:cs typeface="Times New Roman" panose="02020603050405020304" pitchFamily="18" charset="0"/>
              </a:rPr>
              <a:t>Under the guidance of</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Mr. Kishore Kumar</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Professor, Dept. of Mechanical Eng.</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DAYANANDA SAGAR COLLEGE OF ENGINEERING, Bangalore</a:t>
            </a:r>
            <a:endParaRPr lang="en-IN" sz="1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E8377AA-448E-4B21-B4A7-829B8E3951FB}"/>
              </a:ext>
            </a:extLst>
          </p:cNvPr>
          <p:cNvPicPr>
            <a:picLocks noChangeAspect="1"/>
          </p:cNvPicPr>
          <p:nvPr/>
        </p:nvPicPr>
        <p:blipFill>
          <a:blip r:embed="rId3"/>
          <a:stretch>
            <a:fillRect/>
          </a:stretch>
        </p:blipFill>
        <p:spPr>
          <a:xfrm>
            <a:off x="5275013" y="4812034"/>
            <a:ext cx="1282981" cy="844473"/>
          </a:xfrm>
          <a:prstGeom prst="rect">
            <a:avLst/>
          </a:prstGeom>
        </p:spPr>
      </p:pic>
      <p:sp>
        <p:nvSpPr>
          <p:cNvPr id="8" name="Rectangle 7">
            <a:extLst>
              <a:ext uri="{FF2B5EF4-FFF2-40B4-BE49-F238E27FC236}">
                <a16:creationId xmlns:a16="http://schemas.microsoft.com/office/drawing/2014/main" id="{A1F3A36F-E881-42B6-89F9-70FEBD95857F}"/>
              </a:ext>
            </a:extLst>
          </p:cNvPr>
          <p:cNvSpPr/>
          <p:nvPr/>
        </p:nvSpPr>
        <p:spPr>
          <a:xfrm>
            <a:off x="1024649" y="5677497"/>
            <a:ext cx="9921646" cy="1169551"/>
          </a:xfrm>
          <a:prstGeom prst="rect">
            <a:avLst/>
          </a:prstGeom>
        </p:spPr>
        <p:txBody>
          <a:bodyPr wrap="square">
            <a:spAutoFit/>
          </a:bodyPr>
          <a:lstStyle/>
          <a:p>
            <a:pPr algn="ctr"/>
            <a:r>
              <a:rPr lang="en-US" sz="1400" b="1" dirty="0"/>
              <a:t>Department of Mechanical Engineering</a:t>
            </a:r>
            <a:endParaRPr lang="en-IN" sz="1400" b="1" dirty="0"/>
          </a:p>
          <a:p>
            <a:pPr algn="ctr"/>
            <a:r>
              <a:rPr lang="en-US" sz="1400" b="1" dirty="0"/>
              <a:t> DAYANANDA SAGAR COLLEGE OF ENGINEERING</a:t>
            </a:r>
            <a:endParaRPr lang="en-IN" sz="1400" b="1" dirty="0"/>
          </a:p>
          <a:p>
            <a:pPr algn="ctr"/>
            <a:r>
              <a:rPr lang="en-US" sz="1400" b="1" dirty="0"/>
              <a:t>SHAVIGE MALLESHWARA HILLS, KUMARSWAMY LAYOUT, BANGALORE-78</a:t>
            </a:r>
            <a:endParaRPr lang="en-IN" sz="1400" b="1" dirty="0"/>
          </a:p>
          <a:p>
            <a:pPr algn="ctr"/>
            <a:r>
              <a:rPr lang="en-US" sz="1400" b="1" dirty="0"/>
              <a:t>Accredited by National Assessment and Accreditation Council (NAAC) with ‘A’ grade</a:t>
            </a:r>
            <a:endParaRPr lang="en-IN" sz="1400" b="1" dirty="0"/>
          </a:p>
          <a:p>
            <a:pPr algn="ctr"/>
            <a:r>
              <a:rPr lang="en-US" sz="1400" b="1" dirty="0"/>
              <a:t>2017-2018</a:t>
            </a:r>
            <a:endParaRPr lang="en-IN" sz="1400" b="1" dirty="0"/>
          </a:p>
        </p:txBody>
      </p:sp>
    </p:spTree>
    <p:extLst>
      <p:ext uri="{BB962C8B-B14F-4D97-AF65-F5344CB8AC3E}">
        <p14:creationId xmlns:p14="http://schemas.microsoft.com/office/powerpoint/2010/main" val="362583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7A8C-0AF1-419A-874F-6276EA1144AD}"/>
              </a:ext>
            </a:extLst>
          </p:cNvPr>
          <p:cNvSpPr>
            <a:spLocks noGrp="1"/>
          </p:cNvSpPr>
          <p:nvPr>
            <p:ph type="title"/>
          </p:nvPr>
        </p:nvSpPr>
        <p:spPr/>
        <p:txBody>
          <a:bodyPr/>
          <a:lstStyle/>
          <a:p>
            <a:pPr algn="ctr"/>
            <a:r>
              <a:rPr lang="en-US" b="1" u="sng" dirty="0"/>
              <a:t>Engineering Learning:</a:t>
            </a:r>
            <a:br>
              <a:rPr lang="en-US" b="1" dirty="0"/>
            </a:br>
            <a:endParaRPr lang="en-US" dirty="0"/>
          </a:p>
        </p:txBody>
      </p:sp>
      <p:sp>
        <p:nvSpPr>
          <p:cNvPr id="3" name="Content Placeholder 2">
            <a:extLst>
              <a:ext uri="{FF2B5EF4-FFF2-40B4-BE49-F238E27FC236}">
                <a16:creationId xmlns:a16="http://schemas.microsoft.com/office/drawing/2014/main" id="{2A58B14E-3654-4101-A39B-5D9117C25C40}"/>
              </a:ext>
            </a:extLst>
          </p:cNvPr>
          <p:cNvSpPr>
            <a:spLocks noGrp="1"/>
          </p:cNvSpPr>
          <p:nvPr>
            <p:ph idx="1"/>
          </p:nvPr>
        </p:nvSpPr>
        <p:spPr>
          <a:xfrm>
            <a:off x="677334" y="1664933"/>
            <a:ext cx="8596668" cy="3880773"/>
          </a:xfrm>
        </p:spPr>
        <p:txBody>
          <a:bodyPr>
            <a:normAutofit lnSpcReduction="10000"/>
          </a:bodyPr>
          <a:lstStyle/>
          <a:p>
            <a:r>
              <a:rPr lang="en-US" dirty="0"/>
              <a:t>Product Development</a:t>
            </a:r>
          </a:p>
          <a:p>
            <a:pPr lvl="1"/>
            <a:r>
              <a:rPr lang="en-US" dirty="0"/>
              <a:t>Material Selection</a:t>
            </a:r>
          </a:p>
          <a:p>
            <a:pPr lvl="1"/>
            <a:r>
              <a:rPr lang="en-US" dirty="0"/>
              <a:t>Calculating Analytical solutions using Strength of materials.</a:t>
            </a:r>
          </a:p>
          <a:p>
            <a:pPr lvl="1"/>
            <a:r>
              <a:rPr lang="en-US" dirty="0"/>
              <a:t>Working under Industry standards.</a:t>
            </a:r>
          </a:p>
          <a:p>
            <a:pPr lvl="1"/>
            <a:r>
              <a:rPr lang="en-US" dirty="0"/>
              <a:t>Collecting data for loading conditions from various sources</a:t>
            </a:r>
          </a:p>
          <a:p>
            <a:pPr lvl="1"/>
            <a:r>
              <a:rPr lang="en-US" dirty="0"/>
              <a:t>In depth learning of Finite Element Analysis.</a:t>
            </a:r>
          </a:p>
          <a:p>
            <a:pPr lvl="1"/>
            <a:r>
              <a:rPr lang="en-US" dirty="0"/>
              <a:t>Introduction to various </a:t>
            </a:r>
            <a:r>
              <a:rPr lang="en-US" dirty="0" err="1"/>
              <a:t>softwares</a:t>
            </a:r>
            <a:r>
              <a:rPr lang="en-US" dirty="0"/>
              <a:t> like</a:t>
            </a:r>
          </a:p>
          <a:p>
            <a:pPr lvl="2"/>
            <a:r>
              <a:rPr lang="en-US" dirty="0" err="1"/>
              <a:t>Catia</a:t>
            </a:r>
            <a:endParaRPr lang="en-US" dirty="0"/>
          </a:p>
          <a:p>
            <a:pPr lvl="2"/>
            <a:r>
              <a:rPr lang="en-US" dirty="0" err="1"/>
              <a:t>Unigraphics</a:t>
            </a:r>
            <a:endParaRPr lang="en-US" dirty="0"/>
          </a:p>
          <a:p>
            <a:pPr lvl="2"/>
            <a:r>
              <a:rPr lang="en-US" dirty="0"/>
              <a:t>Pug Matrix Optimization</a:t>
            </a:r>
          </a:p>
          <a:p>
            <a:r>
              <a:rPr lang="en-US" dirty="0"/>
              <a:t>Project Management </a:t>
            </a:r>
          </a:p>
          <a:p>
            <a:pPr marL="914400" lvl="2" indent="0">
              <a:buNone/>
            </a:pPr>
            <a:endParaRPr lang="en-US" dirty="0"/>
          </a:p>
          <a:p>
            <a:pPr lvl="2"/>
            <a:endParaRPr lang="en-US" dirty="0"/>
          </a:p>
          <a:p>
            <a:pPr marL="914400" lvl="2" indent="0">
              <a:buNone/>
            </a:pPr>
            <a:endParaRPr lang="en-US" dirty="0"/>
          </a:p>
          <a:p>
            <a:pPr marL="914400" lvl="2" indent="0">
              <a:buNone/>
            </a:pPr>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p:txBody>
      </p:sp>
    </p:spTree>
    <p:extLst>
      <p:ext uri="{BB962C8B-B14F-4D97-AF65-F5344CB8AC3E}">
        <p14:creationId xmlns:p14="http://schemas.microsoft.com/office/powerpoint/2010/main" val="58315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3F99-D61B-4A6C-8A98-17260627EC37}"/>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606A0520-CCCD-4AC1-AF8E-E5D7E3223247}"/>
              </a:ext>
            </a:extLst>
          </p:cNvPr>
          <p:cNvSpPr>
            <a:spLocks noGrp="1"/>
          </p:cNvSpPr>
          <p:nvPr>
            <p:ph idx="1"/>
          </p:nvPr>
        </p:nvSpPr>
        <p:spPr/>
        <p:txBody>
          <a:bodyPr/>
          <a:lstStyle/>
          <a:p>
            <a:endParaRPr lang="en-US" dirty="0">
              <a:hlinkClick r:id="rId2"/>
            </a:endParaRPr>
          </a:p>
          <a:p>
            <a:r>
              <a:rPr lang="en-US" dirty="0">
                <a:hlinkClick r:id="rId2"/>
              </a:rPr>
              <a:t>http://www.iosrjournals.org/iosr-jmce/papers/vol11-issue4/Version-3/J011435659.pdf</a:t>
            </a:r>
            <a:endParaRPr lang="en-US" dirty="0"/>
          </a:p>
          <a:p>
            <a:endParaRPr lang="en-US" dirty="0"/>
          </a:p>
        </p:txBody>
      </p:sp>
    </p:spTree>
    <p:extLst>
      <p:ext uri="{BB962C8B-B14F-4D97-AF65-F5344CB8AC3E}">
        <p14:creationId xmlns:p14="http://schemas.microsoft.com/office/powerpoint/2010/main" val="191813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9622-C4C0-4861-8105-C490E8B5C023}"/>
              </a:ext>
            </a:extLst>
          </p:cNvPr>
          <p:cNvSpPr>
            <a:spLocks noGrp="1"/>
          </p:cNvSpPr>
          <p:nvPr>
            <p:ph type="ctrTitle"/>
          </p:nvPr>
        </p:nvSpPr>
        <p:spPr>
          <a:xfrm>
            <a:off x="1524000" y="2741245"/>
            <a:ext cx="9144000" cy="1641490"/>
          </a:xfrm>
        </p:spPr>
        <p:txBody>
          <a:bodyPr>
            <a:normAutofit/>
          </a:bodyPr>
          <a:lstStyle/>
          <a:p>
            <a:pPr algn="ctr"/>
            <a:r>
              <a:rPr lang="en-US" sz="4400" u="sng" dirty="0"/>
              <a:t>Design and Analysis of an E-BIKE Chassis frame</a:t>
            </a:r>
          </a:p>
        </p:txBody>
      </p:sp>
    </p:spTree>
    <p:extLst>
      <p:ext uri="{BB962C8B-B14F-4D97-AF65-F5344CB8AC3E}">
        <p14:creationId xmlns:p14="http://schemas.microsoft.com/office/powerpoint/2010/main" val="392519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DD86E-D986-4256-BF62-42313BAF2E03}"/>
              </a:ext>
            </a:extLst>
          </p:cNvPr>
          <p:cNvSpPr txBox="1"/>
          <p:nvPr/>
        </p:nvSpPr>
        <p:spPr>
          <a:xfrm>
            <a:off x="3730487" y="357810"/>
            <a:ext cx="5168347" cy="769441"/>
          </a:xfrm>
          <a:prstGeom prst="rect">
            <a:avLst/>
          </a:prstGeom>
          <a:noFill/>
        </p:spPr>
        <p:txBody>
          <a:bodyPr wrap="square" rtlCol="0">
            <a:spAutoFit/>
          </a:bodyPr>
          <a:lstStyle/>
          <a:p>
            <a:pPr algn="ctr"/>
            <a:r>
              <a:rPr lang="en-US" sz="4400" b="1" u="sng" dirty="0">
                <a:solidFill>
                  <a:schemeClr val="accent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F7ACDF43-545D-4C1A-B5FE-DB1B66B709F4}"/>
              </a:ext>
            </a:extLst>
          </p:cNvPr>
          <p:cNvSpPr txBox="1"/>
          <p:nvPr/>
        </p:nvSpPr>
        <p:spPr>
          <a:xfrm>
            <a:off x="1470992" y="1881808"/>
            <a:ext cx="10721008" cy="6278642"/>
          </a:xfrm>
          <a:prstGeom prst="rect">
            <a:avLst/>
          </a:prstGeom>
          <a:noFill/>
        </p:spPr>
        <p:txBody>
          <a:bodyPr wrap="square" rtlCol="0">
            <a:sp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Sustainable Automotive Engineering?</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New Trends in Automotive Industry and increased need for alternate sources of fuel.</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an E-Bike?</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the purpose of a chassis?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Importance of chassis Design.</a:t>
            </a:r>
          </a:p>
          <a:p>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36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Stages of Vehicle Development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2065836"/>
              </p:ext>
            </p:extLst>
          </p:nvPr>
        </p:nvGraphicFramePr>
        <p:xfrm>
          <a:off x="677863" y="1615156"/>
          <a:ext cx="8596312" cy="4426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257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DBA6B-EACC-4C99-A4F3-F22355C91D97}"/>
              </a:ext>
            </a:extLst>
          </p:cNvPr>
          <p:cNvSpPr txBox="1"/>
          <p:nvPr/>
        </p:nvSpPr>
        <p:spPr>
          <a:xfrm>
            <a:off x="1603637" y="389885"/>
            <a:ext cx="7752522" cy="830997"/>
          </a:xfrm>
          <a:prstGeom prst="rect">
            <a:avLst/>
          </a:prstGeom>
          <a:noFill/>
        </p:spPr>
        <p:txBody>
          <a:bodyPr wrap="square" rtlCol="0">
            <a:spAutoFit/>
          </a:bodyPr>
          <a:lstStyle/>
          <a:p>
            <a:pPr algn="ctr"/>
            <a:r>
              <a:rPr lang="en-US" sz="4800" b="1" u="sng" dirty="0">
                <a:solidFill>
                  <a:schemeClr val="accent1"/>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BF9CA816-3607-4A74-8842-CE6744854D7B}"/>
              </a:ext>
            </a:extLst>
          </p:cNvPr>
          <p:cNvSpPr txBox="1"/>
          <p:nvPr/>
        </p:nvSpPr>
        <p:spPr>
          <a:xfrm>
            <a:off x="907774" y="3136612"/>
            <a:ext cx="1037645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To design and analyze an Electric Vehicle Chassis frame. </a:t>
            </a:r>
          </a:p>
        </p:txBody>
      </p:sp>
    </p:spTree>
    <p:extLst>
      <p:ext uri="{BB962C8B-B14F-4D97-AF65-F5344CB8AC3E}">
        <p14:creationId xmlns:p14="http://schemas.microsoft.com/office/powerpoint/2010/main" val="418954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4CFA-281C-4569-A57B-57F6444F6AC1}"/>
              </a:ext>
            </a:extLst>
          </p:cNvPr>
          <p:cNvSpPr>
            <a:spLocks noGrp="1"/>
          </p:cNvSpPr>
          <p:nvPr>
            <p:ph type="title"/>
          </p:nvPr>
        </p:nvSpPr>
        <p:spPr/>
        <p:txBody>
          <a:bodyPr/>
          <a:lstStyle/>
          <a:p>
            <a:pPr algn="ctr"/>
            <a:r>
              <a:rPr lang="en-US" b="1" u="sng" dirty="0"/>
              <a:t>Literature Review</a:t>
            </a:r>
          </a:p>
        </p:txBody>
      </p:sp>
      <p:sp>
        <p:nvSpPr>
          <p:cNvPr id="3" name="Content Placeholder 2">
            <a:extLst>
              <a:ext uri="{FF2B5EF4-FFF2-40B4-BE49-F238E27FC236}">
                <a16:creationId xmlns:a16="http://schemas.microsoft.com/office/drawing/2014/main" id="{E734BF8E-8B13-40E5-B259-D1ECAB2D19F0}"/>
              </a:ext>
            </a:extLst>
          </p:cNvPr>
          <p:cNvSpPr>
            <a:spLocks noGrp="1"/>
          </p:cNvSpPr>
          <p:nvPr>
            <p:ph idx="1"/>
          </p:nvPr>
        </p:nvSpPr>
        <p:spPr>
          <a:xfrm>
            <a:off x="677334" y="1827850"/>
            <a:ext cx="9030688" cy="4299485"/>
          </a:xfrm>
        </p:spPr>
        <p:txBody>
          <a:bodyPr>
            <a:normAutofit fontScale="85000" lnSpcReduction="20000"/>
          </a:bodyPr>
          <a:lstStyle/>
          <a:p>
            <a:r>
              <a:rPr lang="en-US" sz="1900" dirty="0">
                <a:latin typeface="Times New Roman" panose="02020603050405020304" pitchFamily="18" charset="0"/>
                <a:cs typeface="Times New Roman" panose="02020603050405020304" pitchFamily="18" charset="0"/>
              </a:rPr>
              <a:t>In order to successfully compete our task, various types of bike chassis must be considered and after applying various boundary conditions and loads an optimum chassis must be designed and analyzed under various conditions.  </a:t>
            </a:r>
          </a:p>
          <a:p>
            <a:r>
              <a:rPr lang="en-US" sz="1900" dirty="0">
                <a:latin typeface="Times New Roman" panose="02020603050405020304" pitchFamily="18" charset="0"/>
                <a:cs typeface="Times New Roman" panose="02020603050405020304" pitchFamily="18" charset="0"/>
              </a:rPr>
              <a:t>To understand the concept in depth the following literature was used.</a:t>
            </a:r>
          </a:p>
          <a:p>
            <a:pPr lvl="1"/>
            <a:r>
              <a:rPr lang="en-US" sz="1900" b="1" dirty="0">
                <a:latin typeface="Times New Roman" panose="02020603050405020304" pitchFamily="18" charset="0"/>
                <a:cs typeface="Times New Roman" panose="02020603050405020304" pitchFamily="18" charset="0"/>
              </a:rPr>
              <a:t>Motorcycle Handling and Chassis Design by Tony </a:t>
            </a:r>
            <a:r>
              <a:rPr lang="en-US" sz="1900" b="1" dirty="0" err="1">
                <a:latin typeface="Times New Roman" panose="02020603050405020304" pitchFamily="18" charset="0"/>
                <a:cs typeface="Times New Roman" panose="02020603050405020304" pitchFamily="18" charset="0"/>
              </a:rPr>
              <a:t>Foale</a:t>
            </a:r>
            <a:r>
              <a:rPr lang="en-US" sz="1900" b="1" dirty="0">
                <a:latin typeface="Times New Roman" panose="02020603050405020304" pitchFamily="18" charset="0"/>
                <a:cs typeface="Times New Roman" panose="02020603050405020304" pitchFamily="18" charset="0"/>
              </a:rPr>
              <a:t>.</a:t>
            </a:r>
          </a:p>
          <a:p>
            <a:pPr lvl="1"/>
            <a:r>
              <a:rPr lang="en-US" sz="1900" b="1" dirty="0">
                <a:latin typeface="Times New Roman" panose="02020603050405020304" pitchFamily="18" charset="0"/>
                <a:cs typeface="Times New Roman" panose="02020603050405020304" pitchFamily="18" charset="0"/>
              </a:rPr>
              <a:t>Motorcycle Chassis Analysis </a:t>
            </a:r>
            <a:br>
              <a:rPr lang="en-US" sz="1900" b="1"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IDMEC/IST, Institute of Mechanical Engineering, </a:t>
            </a:r>
            <a:r>
              <a:rPr lang="en-US" sz="1900" dirty="0" err="1">
                <a:latin typeface="Times New Roman" panose="02020603050405020304" pitchFamily="18" charset="0"/>
                <a:cs typeface="Times New Roman" panose="02020603050405020304" pitchFamily="18" charset="0"/>
              </a:rPr>
              <a:t>Instituto</a:t>
            </a:r>
            <a:r>
              <a:rPr lang="en-US" sz="1900" dirty="0">
                <a:latin typeface="Times New Roman" panose="02020603050405020304" pitchFamily="18" charset="0"/>
                <a:cs typeface="Times New Roman" panose="02020603050405020304" pitchFamily="18" charset="0"/>
              </a:rPr>
              <a:t> Superior </a:t>
            </a:r>
            <a:r>
              <a:rPr lang="en-US" sz="1900" dirty="0" err="1">
                <a:latin typeface="Times New Roman" panose="02020603050405020304" pitchFamily="18" charset="0"/>
                <a:cs typeface="Times New Roman" panose="02020603050405020304" pitchFamily="18" charset="0"/>
              </a:rPr>
              <a:t>Técnico</a:t>
            </a:r>
            <a:r>
              <a:rPr lang="en-US" sz="1900" dirty="0">
                <a:latin typeface="Times New Roman" panose="02020603050405020304" pitchFamily="18" charset="0"/>
                <a:cs typeface="Times New Roman" panose="02020603050405020304" pitchFamily="18" charset="0"/>
              </a:rPr>
              <a:t>,   University of Lisbon, Portugal </a:t>
            </a:r>
          </a:p>
          <a:p>
            <a:pPr lvl="1"/>
            <a:r>
              <a:rPr lang="en-US" sz="1900" b="1" dirty="0">
                <a:latin typeface="Times New Roman" panose="02020603050405020304" pitchFamily="18" charset="0"/>
                <a:cs typeface="Times New Roman" panose="02020603050405020304" pitchFamily="18" charset="0"/>
              </a:rPr>
              <a:t>MODELLING AND STRUCTURAL ANALYSIS OF TWO WHEELER FRAME</a:t>
            </a:r>
          </a:p>
          <a:p>
            <a:pPr marL="457200" lvl="1" indent="0">
              <a:buNone/>
            </a:pP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YMCA Institute of Engineering, Faridabad, Haryana</a:t>
            </a:r>
          </a:p>
          <a:p>
            <a:pPr lvl="1"/>
            <a:r>
              <a:rPr lang="en-US" sz="1900" b="1" dirty="0">
                <a:latin typeface="Times New Roman" panose="02020603050405020304" pitchFamily="18" charset="0"/>
                <a:cs typeface="Times New Roman" panose="02020603050405020304" pitchFamily="18" charset="0"/>
              </a:rPr>
              <a:t> A Review on Design and Analysis of Two Wheeler Chassis</a:t>
            </a:r>
          </a:p>
          <a:p>
            <a:pPr marL="457200" lvl="1" indent="0">
              <a:buNone/>
            </a:pPr>
            <a:r>
              <a:rPr lang="en-US" sz="1900" dirty="0">
                <a:latin typeface="Times New Roman" panose="02020603050405020304" pitchFamily="18" charset="0"/>
                <a:cs typeface="Times New Roman" panose="02020603050405020304" pitchFamily="18" charset="0"/>
              </a:rPr>
              <a:t>       Professor Ram </a:t>
            </a:r>
            <a:r>
              <a:rPr lang="en-US" sz="1900" dirty="0" err="1">
                <a:latin typeface="Times New Roman" panose="02020603050405020304" pitchFamily="18" charset="0"/>
                <a:cs typeface="Times New Roman" panose="02020603050405020304" pitchFamily="18" charset="0"/>
              </a:rPr>
              <a:t>Meghe</a:t>
            </a:r>
            <a:r>
              <a:rPr lang="en-US" sz="1900" dirty="0">
                <a:latin typeface="Times New Roman" panose="02020603050405020304" pitchFamily="18" charset="0"/>
                <a:cs typeface="Times New Roman" panose="02020603050405020304" pitchFamily="18" charset="0"/>
              </a:rPr>
              <a:t> Institute of Technology &amp; </a:t>
            </a:r>
            <a:r>
              <a:rPr lang="en-US" sz="1900" dirty="0" err="1">
                <a:latin typeface="Times New Roman" panose="02020603050405020304" pitchFamily="18" charset="0"/>
                <a:cs typeface="Times New Roman" panose="02020603050405020304" pitchFamily="18" charset="0"/>
              </a:rPr>
              <a:t>Reasearch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Badnera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Amravati,India</a:t>
            </a:r>
            <a:r>
              <a:rPr lang="en-US" sz="1900" dirty="0">
                <a:latin typeface="Times New Roman" panose="02020603050405020304" pitchFamily="18" charset="0"/>
                <a:cs typeface="Times New Roman" panose="02020603050405020304" pitchFamily="18" charset="0"/>
              </a:rPr>
              <a:t>.</a:t>
            </a:r>
          </a:p>
          <a:p>
            <a:pPr marL="457200" lvl="1" indent="0">
              <a:buNone/>
            </a:pPr>
            <a:endParaRPr lang="en-US" sz="1900" b="1" dirty="0">
              <a:latin typeface="Times New Roman" panose="02020603050405020304" pitchFamily="18" charset="0"/>
              <a:cs typeface="Times New Roman" panose="02020603050405020304" pitchFamily="18" charset="0"/>
            </a:endParaRPr>
          </a:p>
          <a:p>
            <a:pPr marL="0" indent="0">
              <a:buNone/>
            </a:pPr>
            <a:r>
              <a:rPr lang="en-US" dirty="0"/>
              <a:t>		</a:t>
            </a:r>
            <a:r>
              <a:rPr lang="en-US" sz="2000" dirty="0"/>
              <a:t> </a:t>
            </a:r>
            <a:br>
              <a:rPr lang="en-US" b="1" dirty="0">
                <a:latin typeface="Times New Roman" panose="02020603050405020304" pitchFamily="18" charset="0"/>
                <a:cs typeface="Times New Roman" panose="02020603050405020304" pitchFamily="18" charset="0"/>
              </a:rPr>
            </a:br>
            <a:endParaRPr lang="en-US" b="1" dirty="0"/>
          </a:p>
          <a:p>
            <a:pPr lvl="1"/>
            <a:endParaRPr lang="en-US" b="1" dirty="0"/>
          </a:p>
          <a:p>
            <a:endParaRPr lang="en-US" dirty="0"/>
          </a:p>
        </p:txBody>
      </p:sp>
    </p:spTree>
    <p:extLst>
      <p:ext uri="{BB962C8B-B14F-4D97-AF65-F5344CB8AC3E}">
        <p14:creationId xmlns:p14="http://schemas.microsoft.com/office/powerpoint/2010/main" val="341449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B332-2909-490F-8B87-B7642847D199}"/>
              </a:ext>
            </a:extLst>
          </p:cNvPr>
          <p:cNvSpPr>
            <a:spLocks noGrp="1"/>
          </p:cNvSpPr>
          <p:nvPr>
            <p:ph type="title"/>
          </p:nvPr>
        </p:nvSpPr>
        <p:spPr/>
        <p:txBody>
          <a:bodyPr/>
          <a:lstStyle/>
          <a:p>
            <a:pPr algn="ctr"/>
            <a:r>
              <a:rPr lang="en-US" b="1" u="sng" dirty="0"/>
              <a:t>Specific Objectives</a:t>
            </a:r>
            <a:br>
              <a:rPr lang="en-US" b="1" dirty="0"/>
            </a:br>
            <a:endParaRPr lang="en-US" dirty="0"/>
          </a:p>
        </p:txBody>
      </p:sp>
      <p:sp>
        <p:nvSpPr>
          <p:cNvPr id="3" name="Content Placeholder 2">
            <a:extLst>
              <a:ext uri="{FF2B5EF4-FFF2-40B4-BE49-F238E27FC236}">
                <a16:creationId xmlns:a16="http://schemas.microsoft.com/office/drawing/2014/main" id="{469EE029-C115-40CE-963A-10777B8F1958}"/>
              </a:ext>
            </a:extLst>
          </p:cNvPr>
          <p:cNvSpPr>
            <a:spLocks noGrp="1"/>
          </p:cNvSpPr>
          <p:nvPr>
            <p:ph idx="1"/>
          </p:nvPr>
        </p:nvSpPr>
        <p:spPr/>
        <p:txBody>
          <a:bodyPr/>
          <a:lstStyle/>
          <a:p>
            <a:r>
              <a:rPr lang="en-US" dirty="0"/>
              <a:t>To lay a groundwork and research about various types of chassis.</a:t>
            </a:r>
          </a:p>
          <a:p>
            <a:r>
              <a:rPr lang="en-US" dirty="0"/>
              <a:t>Figure out how different an Electric Vehicle chassis is when compared to the Fuel Operated ones.</a:t>
            </a:r>
          </a:p>
          <a:p>
            <a:r>
              <a:rPr lang="en-US" dirty="0"/>
              <a:t>Choose and Design an optimum chassis frame.</a:t>
            </a:r>
          </a:p>
          <a:p>
            <a:r>
              <a:rPr lang="en-US" dirty="0"/>
              <a:t>Undertake different types of Analysis on the chassis to make it industry ready.</a:t>
            </a:r>
          </a:p>
          <a:p>
            <a:pPr lvl="1"/>
            <a:r>
              <a:rPr lang="en-US" dirty="0"/>
              <a:t>Crash Analysis </a:t>
            </a:r>
          </a:p>
          <a:p>
            <a:pPr lvl="1"/>
            <a:r>
              <a:rPr lang="en-US" dirty="0"/>
              <a:t>Non linear Analysis</a:t>
            </a:r>
          </a:p>
          <a:p>
            <a:pPr lvl="1"/>
            <a:r>
              <a:rPr lang="en-US" dirty="0"/>
              <a:t>Structural Analysis</a:t>
            </a:r>
          </a:p>
          <a:p>
            <a:pPr lvl="1"/>
            <a:r>
              <a:rPr lang="en-US" dirty="0"/>
              <a:t>Fatigue Analysis</a:t>
            </a:r>
          </a:p>
          <a:p>
            <a:pPr lvl="1"/>
            <a:r>
              <a:rPr lang="en-US" dirty="0"/>
              <a:t>Vibrational Analysis</a:t>
            </a:r>
          </a:p>
        </p:txBody>
      </p:sp>
    </p:spTree>
    <p:extLst>
      <p:ext uri="{BB962C8B-B14F-4D97-AF65-F5344CB8AC3E}">
        <p14:creationId xmlns:p14="http://schemas.microsoft.com/office/powerpoint/2010/main" val="230242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621B-ED2D-429D-8E1D-CDAD4E94A128}"/>
              </a:ext>
            </a:extLst>
          </p:cNvPr>
          <p:cNvSpPr>
            <a:spLocks noGrp="1"/>
          </p:cNvSpPr>
          <p:nvPr>
            <p:ph type="title"/>
          </p:nvPr>
        </p:nvSpPr>
        <p:spPr/>
        <p:txBody>
          <a:bodyPr/>
          <a:lstStyle/>
          <a:p>
            <a:pPr algn="ctr"/>
            <a:r>
              <a:rPr lang="en-US" b="1" u="sng" dirty="0"/>
              <a:t>Methodology and methods</a:t>
            </a:r>
            <a:br>
              <a:rPr lang="en-US" b="1" dirty="0"/>
            </a:br>
            <a:endParaRPr lang="en-US" dirty="0"/>
          </a:p>
        </p:txBody>
      </p:sp>
      <p:sp>
        <p:nvSpPr>
          <p:cNvPr id="3" name="Content Placeholder 2">
            <a:extLst>
              <a:ext uri="{FF2B5EF4-FFF2-40B4-BE49-F238E27FC236}">
                <a16:creationId xmlns:a16="http://schemas.microsoft.com/office/drawing/2014/main" id="{E1A4A298-678B-4A27-A272-C98DE713A30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Replacing the CI sleeve with Forged Aluminum billet, which are used in engines of race cars. Also replacing the piston rings(original) with piston rings for aluminum sleeves </a:t>
            </a:r>
          </a:p>
          <a:p>
            <a:r>
              <a:rPr lang="en-US" dirty="0">
                <a:latin typeface="Times New Roman" panose="02020603050405020304" pitchFamily="18" charset="0"/>
                <a:cs typeface="Times New Roman" panose="02020603050405020304" pitchFamily="18" charset="0"/>
              </a:rPr>
              <a:t>By using boring machine to get the required fit for the piston and cylinder. </a:t>
            </a:r>
          </a:p>
          <a:p>
            <a:r>
              <a:rPr lang="en-US" dirty="0">
                <a:latin typeface="Times New Roman" panose="02020603050405020304" pitchFamily="18" charset="0"/>
                <a:cs typeface="Times New Roman" panose="02020603050405020304" pitchFamily="18" charset="0"/>
              </a:rPr>
              <a:t>Winding the copper coils on the external surface of the sleeve by using winding machine. </a:t>
            </a:r>
          </a:p>
          <a:p>
            <a:r>
              <a:rPr lang="en-US" dirty="0">
                <a:latin typeface="Times New Roman" panose="02020603050405020304" pitchFamily="18" charset="0"/>
                <a:cs typeface="Times New Roman" panose="02020603050405020304" pitchFamily="18" charset="0"/>
              </a:rPr>
              <a:t>Making small incision insides of the piston head (3mm depth) and threading it with wrench to accommodate grip screws through the magnet. (use of chemical sealants to lock the threads in case the screw loosens for the vibrations in the engine). </a:t>
            </a:r>
          </a:p>
          <a:p>
            <a:r>
              <a:rPr lang="en-US" dirty="0">
                <a:latin typeface="Times New Roman" panose="02020603050405020304" pitchFamily="18" charset="0"/>
                <a:cs typeface="Times New Roman" panose="02020603050405020304" pitchFamily="18" charset="0"/>
              </a:rPr>
              <a:t>Balancing the crankshaft to counteract with the new imbalance in weight. By Making slots in the flywheel and add material with higher density in those holes. </a:t>
            </a:r>
          </a:p>
          <a:p>
            <a:r>
              <a:rPr lang="en-US" dirty="0">
                <a:latin typeface="Times New Roman" panose="02020603050405020304" pitchFamily="18" charset="0"/>
                <a:cs typeface="Times New Roman" panose="02020603050405020304" pitchFamily="18" charset="0"/>
              </a:rPr>
              <a:t>By taking a mating member for the slot made and press fitting it in the flywheel. </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3127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61D0-A310-40C1-99B0-BDDB4CDB882A}"/>
              </a:ext>
            </a:extLst>
          </p:cNvPr>
          <p:cNvSpPr>
            <a:spLocks noGrp="1"/>
          </p:cNvSpPr>
          <p:nvPr>
            <p:ph type="title"/>
          </p:nvPr>
        </p:nvSpPr>
        <p:spPr/>
        <p:txBody>
          <a:bodyPr/>
          <a:lstStyle/>
          <a:p>
            <a:pPr algn="ctr"/>
            <a:r>
              <a:rPr lang="en-US" b="1" u="sng" dirty="0"/>
              <a:t>Expected Outcomes</a:t>
            </a:r>
          </a:p>
        </p:txBody>
      </p:sp>
      <p:sp>
        <p:nvSpPr>
          <p:cNvPr id="3" name="Content Placeholder 2">
            <a:extLst>
              <a:ext uri="{FF2B5EF4-FFF2-40B4-BE49-F238E27FC236}">
                <a16:creationId xmlns:a16="http://schemas.microsoft.com/office/drawing/2014/main" id="{9043AA3A-5395-4BB9-9486-0CE61EC4F330}"/>
              </a:ext>
            </a:extLst>
          </p:cNvPr>
          <p:cNvSpPr>
            <a:spLocks noGrp="1"/>
          </p:cNvSpPr>
          <p:nvPr>
            <p:ph idx="1"/>
          </p:nvPr>
        </p:nvSpPr>
        <p:spPr/>
        <p:txBody>
          <a:bodyPr/>
          <a:lstStyle/>
          <a:p>
            <a:r>
              <a:rPr lang="en-US" dirty="0"/>
              <a:t>To be ready with an entirely new and feasible chassis frame.</a:t>
            </a:r>
          </a:p>
          <a:p>
            <a:r>
              <a:rPr lang="en-US" dirty="0"/>
              <a:t>To efficiently perform various Analysis of the newly designed Chassis frame.</a:t>
            </a:r>
          </a:p>
          <a:p>
            <a:r>
              <a:rPr lang="en-US" dirty="0"/>
              <a:t>To provide the required stability to the Chassis frame.</a:t>
            </a:r>
          </a:p>
          <a:p>
            <a:r>
              <a:rPr lang="en-US" dirty="0"/>
              <a:t>To make sure that the design is standardized and approved by the manufacturer.</a:t>
            </a:r>
          </a:p>
          <a:p>
            <a:endParaRPr lang="en-US" dirty="0"/>
          </a:p>
          <a:p>
            <a:endParaRPr lang="en-US" dirty="0"/>
          </a:p>
          <a:p>
            <a:endParaRPr lang="en-US" dirty="0"/>
          </a:p>
        </p:txBody>
      </p:sp>
    </p:spTree>
    <p:extLst>
      <p:ext uri="{BB962C8B-B14F-4D97-AF65-F5344CB8AC3E}">
        <p14:creationId xmlns:p14="http://schemas.microsoft.com/office/powerpoint/2010/main" val="38730591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344</TotalTime>
  <Words>509</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PowerPoint Presentation</vt:lpstr>
      <vt:lpstr>Design and Analysis of an E-BIKE Chassis frame</vt:lpstr>
      <vt:lpstr>PowerPoint Presentation</vt:lpstr>
      <vt:lpstr>Stages of Vehicle Development</vt:lpstr>
      <vt:lpstr>PowerPoint Presentation</vt:lpstr>
      <vt:lpstr>Literature Review</vt:lpstr>
      <vt:lpstr>Specific Objectives </vt:lpstr>
      <vt:lpstr>Methodology and methods </vt:lpstr>
      <vt:lpstr>Expected Outcomes</vt:lpstr>
      <vt:lpstr>Engineering Learning: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dc:creator>
  <cp:lastModifiedBy>Himanshu Sharma</cp:lastModifiedBy>
  <cp:revision>29</cp:revision>
  <dcterms:created xsi:type="dcterms:W3CDTF">2017-11-08T16:19:41Z</dcterms:created>
  <dcterms:modified xsi:type="dcterms:W3CDTF">2018-02-20T03:30:35Z</dcterms:modified>
</cp:coreProperties>
</file>