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4" r:id="rId1"/>
  </p:sldMasterIdLst>
  <p:sldIdLst>
    <p:sldId id="257" r:id="rId2"/>
    <p:sldId id="256" r:id="rId3"/>
    <p:sldId id="258" r:id="rId4"/>
    <p:sldId id="259" r:id="rId5"/>
    <p:sldId id="261" r:id="rId6"/>
    <p:sldId id="262" r:id="rId7"/>
    <p:sldId id="263" r:id="rId8"/>
    <p:sldId id="267" r:id="rId9"/>
    <p:sldId id="268"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p:scale>
          <a:sx n="75" d="100"/>
          <a:sy n="75" d="100"/>
        </p:scale>
        <p:origin x="974"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2/20/2018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4607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2/20/2018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304818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2/20/2018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6514683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2/20/2018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011045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2/20/2018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8955746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2/20/2018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358378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2/20/2018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103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2/20/2018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3020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2/20/2018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9854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2/20/2018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9131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2/20/2018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6555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2/20/2018</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4871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2/20/2018</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7415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2/20/2018</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7031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2/20/2018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1268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2/20/2018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4341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1C3-0FF4-47C4-B829-773ADF60F88C}" type="datetimeFigureOut">
              <a:rPr lang="en-US" smtClean="0"/>
              <a:t>2/20/2018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25881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capalex.co.uk/standards/round_tubes.html" TargetMode="External"/><Relationship Id="rId7" Type="http://schemas.openxmlformats.org/officeDocument/2006/relationships/hyperlink" Target="https://www.makeitfrom.com/material-properties/SAE-AISI-4130-SCM430-1.7218-25CrMo4-G41300-Cr-Mo-Steel" TargetMode="External"/><Relationship Id="rId2" Type="http://schemas.openxmlformats.org/officeDocument/2006/relationships/hyperlink" Target="http://www.iosrjournals.org/iosr-jmce/papers/vol11-issue4/Version-3/J011435659.pdf" TargetMode="External"/><Relationship Id="rId1" Type="http://schemas.openxmlformats.org/officeDocument/2006/relationships/slideLayout" Target="../slideLayouts/slideLayout2.xml"/><Relationship Id="rId6" Type="http://schemas.openxmlformats.org/officeDocument/2006/relationships/hyperlink" Target="http://www.amesweb.info/Materials/Aluminum-6061-Properties.aspx" TargetMode="External"/><Relationship Id="rId5" Type="http://schemas.openxmlformats.org/officeDocument/2006/relationships/hyperlink" Target="http://doras.dcu.ie/19502/1/Ping_Hwa_20130725155530.pdf" TargetMode="External"/><Relationship Id="rId4" Type="http://schemas.openxmlformats.org/officeDocument/2006/relationships/hyperlink" Target="https://www.motorcyclistonline.com/ducati-desmosedici-rr-85-percent-solu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terials%20and%20Properties.docx" TargetMode="External"/><Relationship Id="rId2" Type="http://schemas.openxmlformats.org/officeDocument/2006/relationships/hyperlink" Target="Various%20Designs%20of%20Chassis.pptx" TargetMode="External"/><Relationship Id="rId1" Type="http://schemas.openxmlformats.org/officeDocument/2006/relationships/slideLayout" Target="../slideLayouts/slideLayout2.xml"/><Relationship Id="rId4" Type="http://schemas.openxmlformats.org/officeDocument/2006/relationships/hyperlink" Target="COMPARISONS%20OF%20DIFFERENT%20CROSS%20SECTIONS%20.doc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1">
            <a:extLst>
              <a:ext uri="{FF2B5EF4-FFF2-40B4-BE49-F238E27FC236}">
                <a16:creationId xmlns:a16="http://schemas.microsoft.com/office/drawing/2014/main" xmlns="" id="{09AF5D21-6E78-49CC-83D1-A57E273552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5527" y="107508"/>
            <a:ext cx="1101954" cy="1390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xmlns="" id="{B414049E-CDCC-4D0F-A3C7-F34C26562773}"/>
              </a:ext>
            </a:extLst>
          </p:cNvPr>
          <p:cNvSpPr/>
          <p:nvPr/>
        </p:nvSpPr>
        <p:spPr>
          <a:xfrm>
            <a:off x="1093617" y="1568975"/>
            <a:ext cx="9783711" cy="1454244"/>
          </a:xfrm>
          <a:prstGeom prst="rect">
            <a:avLst/>
          </a:prstGeom>
        </p:spPr>
        <p:txBody>
          <a:bodyPr wrap="square">
            <a:spAutoFit/>
          </a:bodyPr>
          <a:lstStyle/>
          <a:p>
            <a:pPr algn="ctr">
              <a:lnSpc>
                <a:spcPct val="115000"/>
              </a:lnSpc>
            </a:pPr>
            <a:r>
              <a:rPr lang="en-US" sz="1400" b="1" dirty="0">
                <a:latin typeface="Times New Roman" panose="02020603050405020304" pitchFamily="18" charset="0"/>
                <a:ea typeface="Calibri" panose="020F0502020204030204" pitchFamily="34" charset="0"/>
              </a:rPr>
              <a:t>VISVESVARAYA TECHNOLOGICAL UNIVERSITY</a:t>
            </a:r>
            <a:endParaRPr lang="en-US" sz="1400" b="1" dirty="0">
              <a:latin typeface="Times New Roman" panose="02020603050405020304" pitchFamily="18" charset="0"/>
              <a:ea typeface="Times New Roman" panose="02020603050405020304" pitchFamily="18" charset="0"/>
            </a:endParaRPr>
          </a:p>
          <a:p>
            <a:pPr algn="ctr">
              <a:lnSpc>
                <a:spcPct val="115000"/>
              </a:lnSpc>
            </a:pPr>
            <a:r>
              <a:rPr lang="en-US" sz="1400" b="1" dirty="0" err="1">
                <a:latin typeface="Times New Roman" panose="02020603050405020304" pitchFamily="18" charset="0"/>
                <a:ea typeface="Calibri" panose="020F0502020204030204" pitchFamily="34" charset="0"/>
              </a:rPr>
              <a:t>JnanaSangama</a:t>
            </a:r>
            <a:r>
              <a:rPr lang="en-US" sz="1400" b="1" dirty="0">
                <a:latin typeface="Times New Roman" panose="02020603050405020304" pitchFamily="18" charset="0"/>
                <a:ea typeface="Calibri" panose="020F0502020204030204" pitchFamily="34" charset="0"/>
              </a:rPr>
              <a:t>, BELGAUM</a:t>
            </a:r>
            <a:endParaRPr lang="en-US" sz="1400" b="1" dirty="0">
              <a:latin typeface="Times New Roman" panose="02020603050405020304" pitchFamily="18" charset="0"/>
              <a:ea typeface="Times New Roman" panose="02020603050405020304" pitchFamily="18" charset="0"/>
            </a:endParaRPr>
          </a:p>
          <a:p>
            <a:pPr>
              <a:lnSpc>
                <a:spcPct val="115000"/>
              </a:lnSpc>
            </a:pPr>
            <a:r>
              <a:rPr lang="en-US" sz="1400" dirty="0">
                <a:latin typeface="Times New Roman" panose="02020603050405020304" pitchFamily="18" charset="0"/>
                <a:ea typeface="Calibri" panose="020F0502020204030204" pitchFamily="34" charset="0"/>
              </a:rPr>
              <a:t> 				</a:t>
            </a:r>
            <a:r>
              <a:rPr lang="en-US" sz="1400" b="1" dirty="0">
                <a:latin typeface="Times New Roman" panose="02020603050405020304" pitchFamily="18" charset="0"/>
                <a:ea typeface="Calibri" panose="020F0502020204030204" pitchFamily="34" charset="0"/>
              </a:rPr>
              <a:t>BACHELOR OF ENGINEERING </a:t>
            </a:r>
            <a:r>
              <a:rPr lang="en-US" sz="1400" dirty="0">
                <a:latin typeface="Times New Roman" panose="02020603050405020304" pitchFamily="18" charset="0"/>
                <a:ea typeface="Calibri" panose="020F0502020204030204" pitchFamily="34" charset="0"/>
              </a:rPr>
              <a:t>in </a:t>
            </a:r>
            <a:r>
              <a:rPr lang="en-US" sz="1400" b="1" i="1" dirty="0">
                <a:latin typeface="Times New Roman" panose="02020603050405020304" pitchFamily="18" charset="0"/>
                <a:ea typeface="Calibri" panose="020F0502020204030204" pitchFamily="34" charset="0"/>
              </a:rPr>
              <a:t>MECHANICAL ENGINEERING</a:t>
            </a:r>
            <a:endParaRPr lang="en-US" sz="1400" b="1" dirty="0">
              <a:latin typeface="Times New Roman" panose="02020603050405020304" pitchFamily="18" charset="0"/>
              <a:ea typeface="Times New Roman" panose="02020603050405020304" pitchFamily="18" charset="0"/>
            </a:endParaRPr>
          </a:p>
          <a:p>
            <a:pPr algn="ctr">
              <a:lnSpc>
                <a:spcPct val="50000"/>
              </a:lnSpc>
            </a:pPr>
            <a:r>
              <a:rPr lang="en-US" sz="1600" dirty="0">
                <a:latin typeface="Times New Roman" panose="02020603050405020304" pitchFamily="18" charset="0"/>
                <a:ea typeface="Calibri" panose="020F0502020204030204" pitchFamily="34" charset="0"/>
              </a:rPr>
              <a:t> </a:t>
            </a:r>
            <a:endParaRPr lang="en-US" sz="2000" b="1" dirty="0">
              <a:latin typeface="Times New Roman" panose="02020603050405020304" pitchFamily="18" charset="0"/>
              <a:ea typeface="Times New Roman" panose="02020603050405020304" pitchFamily="18" charset="0"/>
            </a:endParaRPr>
          </a:p>
          <a:p>
            <a:pPr algn="ctr">
              <a:lnSpc>
                <a:spcPct val="115000"/>
              </a:lnSpc>
            </a:pPr>
            <a:r>
              <a:rPr lang="en-US" sz="1400" dirty="0">
                <a:latin typeface="Times New Roman" panose="02020603050405020304" pitchFamily="18" charset="0"/>
                <a:ea typeface="Calibri" panose="020F0502020204030204" pitchFamily="34" charset="0"/>
              </a:rPr>
              <a:t>By</a:t>
            </a:r>
            <a:endParaRPr lang="en-US" sz="1400" b="1" dirty="0">
              <a:latin typeface="Times New Roman" panose="02020603050405020304" pitchFamily="18" charset="0"/>
              <a:ea typeface="Times New Roman" panose="02020603050405020304" pitchFamily="18" charset="0"/>
            </a:endParaRPr>
          </a:p>
          <a:p>
            <a:pPr algn="just">
              <a:lnSpc>
                <a:spcPct val="115000"/>
              </a:lnSpc>
            </a:pPr>
            <a:r>
              <a:rPr lang="en-US" sz="1400" b="1" dirty="0">
                <a:solidFill>
                  <a:srgbClr val="C00000"/>
                </a:solidFill>
                <a:latin typeface="Times New Roman" panose="02020603050405020304" pitchFamily="18" charset="0"/>
                <a:ea typeface="Times New Roman" panose="02020603050405020304" pitchFamily="18" charset="0"/>
              </a:rPr>
              <a:t>				</a:t>
            </a:r>
            <a:endParaRPr lang="en-US" sz="1400" b="1"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xmlns="" id="{752B4D70-F33A-4460-A0CE-89679338658E}"/>
              </a:ext>
            </a:extLst>
          </p:cNvPr>
          <p:cNvSpPr txBox="1"/>
          <p:nvPr/>
        </p:nvSpPr>
        <p:spPr>
          <a:xfrm>
            <a:off x="3544365" y="2969952"/>
            <a:ext cx="4744278" cy="738664"/>
          </a:xfrm>
          <a:prstGeom prst="rect">
            <a:avLst/>
          </a:prstGeom>
          <a:noFill/>
        </p:spPr>
        <p:txBody>
          <a:bodyPr wrap="square" rtlCol="0">
            <a:spAutoFit/>
          </a:bodyPr>
          <a:lstStyle/>
          <a:p>
            <a:pPr algn="just"/>
            <a:r>
              <a:rPr lang="en-US" sz="1400" b="1" dirty="0">
                <a:solidFill>
                  <a:srgbClr val="C00000"/>
                </a:solidFill>
                <a:latin typeface="Times New Roman" panose="02020603050405020304" pitchFamily="18" charset="0"/>
                <a:ea typeface="Times New Roman" panose="02020603050405020304" pitchFamily="18" charset="0"/>
              </a:rPr>
              <a:t>Himanshu Sharma			1ds14me055</a:t>
            </a:r>
          </a:p>
          <a:p>
            <a:pPr algn="just"/>
            <a:r>
              <a:rPr lang="en-US" sz="1400" b="1" dirty="0" err="1">
                <a:solidFill>
                  <a:srgbClr val="C00000"/>
                </a:solidFill>
                <a:latin typeface="Times New Roman" panose="02020603050405020304" pitchFamily="18" charset="0"/>
                <a:ea typeface="Times New Roman" panose="02020603050405020304" pitchFamily="18" charset="0"/>
              </a:rPr>
              <a:t>Prathik</a:t>
            </a:r>
            <a:r>
              <a:rPr lang="en-US" sz="1400" b="1" dirty="0">
                <a:solidFill>
                  <a:srgbClr val="C00000"/>
                </a:solidFill>
                <a:latin typeface="Times New Roman" panose="02020603050405020304" pitchFamily="18" charset="0"/>
                <a:ea typeface="Times New Roman" panose="02020603050405020304" pitchFamily="18" charset="0"/>
              </a:rPr>
              <a:t> Kamath				1ds14me060</a:t>
            </a:r>
          </a:p>
          <a:p>
            <a:pPr algn="just"/>
            <a:r>
              <a:rPr lang="en-US" sz="1400" b="1" dirty="0" err="1">
                <a:solidFill>
                  <a:srgbClr val="C00000"/>
                </a:solidFill>
                <a:latin typeface="Times New Roman" panose="02020603050405020304" pitchFamily="18" charset="0"/>
                <a:ea typeface="Times New Roman" panose="02020603050405020304" pitchFamily="18" charset="0"/>
              </a:rPr>
              <a:t>Rojin</a:t>
            </a:r>
            <a:r>
              <a:rPr lang="en-US" sz="1400" b="1" dirty="0">
                <a:solidFill>
                  <a:srgbClr val="C00000"/>
                </a:solidFill>
                <a:latin typeface="Times New Roman" panose="02020603050405020304" pitchFamily="18" charset="0"/>
                <a:ea typeface="Times New Roman" panose="02020603050405020304" pitchFamily="18" charset="0"/>
              </a:rPr>
              <a:t>						1ds14me117</a:t>
            </a:r>
          </a:p>
        </p:txBody>
      </p:sp>
      <p:sp>
        <p:nvSpPr>
          <p:cNvPr id="7" name="Rectangle 6">
            <a:extLst>
              <a:ext uri="{FF2B5EF4-FFF2-40B4-BE49-F238E27FC236}">
                <a16:creationId xmlns:a16="http://schemas.microsoft.com/office/drawing/2014/main" xmlns="" id="{E8797694-7021-4F28-9254-0F8BAA97302C}"/>
              </a:ext>
            </a:extLst>
          </p:cNvPr>
          <p:cNvSpPr/>
          <p:nvPr/>
        </p:nvSpPr>
        <p:spPr>
          <a:xfrm>
            <a:off x="2937472" y="3756975"/>
            <a:ext cx="6096000" cy="954107"/>
          </a:xfrm>
          <a:prstGeom prst="rect">
            <a:avLst/>
          </a:prstGeom>
        </p:spPr>
        <p:txBody>
          <a:bodyPr>
            <a:spAutoFit/>
          </a:bodyPr>
          <a:lstStyle/>
          <a:p>
            <a:pPr algn="ctr"/>
            <a:r>
              <a:rPr lang="en-US" sz="1400" dirty="0">
                <a:latin typeface="Times New Roman" panose="02020603050405020304" pitchFamily="18" charset="0"/>
                <a:cs typeface="Times New Roman" panose="02020603050405020304" pitchFamily="18" charset="0"/>
              </a:rPr>
              <a:t>Under the guidance of</a:t>
            </a:r>
            <a:endParaRPr lang="en-IN" sz="1400" b="1" dirty="0">
              <a:latin typeface="Times New Roman" panose="02020603050405020304" pitchFamily="18" charset="0"/>
              <a:cs typeface="Times New Roman" panose="02020603050405020304" pitchFamily="18" charset="0"/>
            </a:endParaRPr>
          </a:p>
          <a:p>
            <a:pPr algn="ctr"/>
            <a:r>
              <a:rPr lang="en-US" sz="1400" b="1" dirty="0">
                <a:latin typeface="Times New Roman" panose="02020603050405020304" pitchFamily="18" charset="0"/>
                <a:cs typeface="Times New Roman" panose="02020603050405020304" pitchFamily="18" charset="0"/>
              </a:rPr>
              <a:t>Mr. Kishore Kumar</a:t>
            </a:r>
            <a:endParaRPr lang="en-IN" sz="1400" b="1" dirty="0">
              <a:latin typeface="Times New Roman" panose="02020603050405020304" pitchFamily="18" charset="0"/>
              <a:cs typeface="Times New Roman" panose="02020603050405020304" pitchFamily="18" charset="0"/>
            </a:endParaRPr>
          </a:p>
          <a:p>
            <a:pPr algn="ctr"/>
            <a:r>
              <a:rPr lang="en-US" sz="1400" b="1" dirty="0">
                <a:latin typeface="Times New Roman" panose="02020603050405020304" pitchFamily="18" charset="0"/>
                <a:cs typeface="Times New Roman" panose="02020603050405020304" pitchFamily="18" charset="0"/>
              </a:rPr>
              <a:t>Professor, Dept. of Mechanical Eng.</a:t>
            </a:r>
            <a:endParaRPr lang="en-IN" sz="1400" b="1" dirty="0">
              <a:latin typeface="Times New Roman" panose="02020603050405020304" pitchFamily="18" charset="0"/>
              <a:cs typeface="Times New Roman" panose="02020603050405020304" pitchFamily="18" charset="0"/>
            </a:endParaRPr>
          </a:p>
          <a:p>
            <a:pPr algn="ctr"/>
            <a:r>
              <a:rPr lang="en-US" sz="1400" b="1" dirty="0">
                <a:latin typeface="Times New Roman" panose="02020603050405020304" pitchFamily="18" charset="0"/>
                <a:cs typeface="Times New Roman" panose="02020603050405020304" pitchFamily="18" charset="0"/>
              </a:rPr>
              <a:t>DAYANANDA SAGAR COLLEGE OF ENGINEERING, Bangalore</a:t>
            </a:r>
            <a:endParaRPr lang="en-IN" sz="1400" b="1"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xmlns="" id="{4E8377AA-448E-4B21-B4A7-829B8E3951FB}"/>
              </a:ext>
            </a:extLst>
          </p:cNvPr>
          <p:cNvPicPr>
            <a:picLocks noChangeAspect="1"/>
          </p:cNvPicPr>
          <p:nvPr/>
        </p:nvPicPr>
        <p:blipFill>
          <a:blip r:embed="rId3"/>
          <a:stretch>
            <a:fillRect/>
          </a:stretch>
        </p:blipFill>
        <p:spPr>
          <a:xfrm>
            <a:off x="5275013" y="4812034"/>
            <a:ext cx="1282981" cy="844473"/>
          </a:xfrm>
          <a:prstGeom prst="rect">
            <a:avLst/>
          </a:prstGeom>
        </p:spPr>
      </p:pic>
      <p:sp>
        <p:nvSpPr>
          <p:cNvPr id="8" name="Rectangle 7">
            <a:extLst>
              <a:ext uri="{FF2B5EF4-FFF2-40B4-BE49-F238E27FC236}">
                <a16:creationId xmlns:a16="http://schemas.microsoft.com/office/drawing/2014/main" xmlns="" id="{A1F3A36F-E881-42B6-89F9-70FEBD95857F}"/>
              </a:ext>
            </a:extLst>
          </p:cNvPr>
          <p:cNvSpPr/>
          <p:nvPr/>
        </p:nvSpPr>
        <p:spPr>
          <a:xfrm>
            <a:off x="1024649" y="5677497"/>
            <a:ext cx="9921646" cy="1169551"/>
          </a:xfrm>
          <a:prstGeom prst="rect">
            <a:avLst/>
          </a:prstGeom>
        </p:spPr>
        <p:txBody>
          <a:bodyPr wrap="square">
            <a:spAutoFit/>
          </a:bodyPr>
          <a:lstStyle/>
          <a:p>
            <a:pPr algn="ctr"/>
            <a:r>
              <a:rPr lang="en-US" sz="1400" b="1" dirty="0"/>
              <a:t>Department of Mechanical Engineering</a:t>
            </a:r>
            <a:endParaRPr lang="en-IN" sz="1400" b="1" dirty="0"/>
          </a:p>
          <a:p>
            <a:pPr algn="ctr"/>
            <a:r>
              <a:rPr lang="en-US" sz="1400" b="1" dirty="0"/>
              <a:t> DAYANANDA SAGAR COLLEGE OF ENGINEERING</a:t>
            </a:r>
            <a:endParaRPr lang="en-IN" sz="1400" b="1" dirty="0"/>
          </a:p>
          <a:p>
            <a:pPr algn="ctr"/>
            <a:r>
              <a:rPr lang="en-US" sz="1400" b="1" dirty="0"/>
              <a:t>SHAVIGE MALLESHWARA HILLS, KUMARSWAMY LAYOUT, BANGALORE-78</a:t>
            </a:r>
            <a:endParaRPr lang="en-IN" sz="1400" b="1" dirty="0"/>
          </a:p>
          <a:p>
            <a:pPr algn="ctr"/>
            <a:r>
              <a:rPr lang="en-US" sz="1400" b="1" dirty="0"/>
              <a:t>Accredited by National Assessment and Accreditation Council (NAAC) with ‘A’ grade</a:t>
            </a:r>
            <a:endParaRPr lang="en-IN" sz="1400" b="1" dirty="0"/>
          </a:p>
          <a:p>
            <a:pPr algn="ctr"/>
            <a:r>
              <a:rPr lang="en-US" sz="1400" b="1" dirty="0"/>
              <a:t>2017-2018</a:t>
            </a:r>
            <a:endParaRPr lang="en-IN" sz="1400" b="1" dirty="0"/>
          </a:p>
        </p:txBody>
      </p:sp>
    </p:spTree>
    <p:extLst>
      <p:ext uri="{BB962C8B-B14F-4D97-AF65-F5344CB8AC3E}">
        <p14:creationId xmlns:p14="http://schemas.microsoft.com/office/powerpoint/2010/main" val="36258377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5D61D0-A310-40C1-99B0-BDDB4CDB882A}"/>
              </a:ext>
            </a:extLst>
          </p:cNvPr>
          <p:cNvSpPr>
            <a:spLocks noGrp="1"/>
          </p:cNvSpPr>
          <p:nvPr>
            <p:ph type="title"/>
          </p:nvPr>
        </p:nvSpPr>
        <p:spPr/>
        <p:txBody>
          <a:bodyPr/>
          <a:lstStyle/>
          <a:p>
            <a:pPr algn="ctr"/>
            <a:r>
              <a:rPr lang="en-US" b="1" u="sng" dirty="0"/>
              <a:t>Expected Outcomes</a:t>
            </a:r>
          </a:p>
        </p:txBody>
      </p:sp>
      <p:sp>
        <p:nvSpPr>
          <p:cNvPr id="3" name="Content Placeholder 2">
            <a:extLst>
              <a:ext uri="{FF2B5EF4-FFF2-40B4-BE49-F238E27FC236}">
                <a16:creationId xmlns:a16="http://schemas.microsoft.com/office/drawing/2014/main" xmlns="" id="{9043AA3A-5395-4BB9-9486-0CE61EC4F330}"/>
              </a:ext>
            </a:extLst>
          </p:cNvPr>
          <p:cNvSpPr>
            <a:spLocks noGrp="1"/>
          </p:cNvSpPr>
          <p:nvPr>
            <p:ph idx="1"/>
          </p:nvPr>
        </p:nvSpPr>
        <p:spPr/>
        <p:txBody>
          <a:bodyPr/>
          <a:lstStyle/>
          <a:p>
            <a:r>
              <a:rPr lang="en-US" dirty="0"/>
              <a:t>To be ready with an entirely new and feasible chassis frame.</a:t>
            </a:r>
          </a:p>
          <a:p>
            <a:r>
              <a:rPr lang="en-US" dirty="0"/>
              <a:t>To efficiently perform various Analysis of the newly designed Chassis frame.</a:t>
            </a:r>
          </a:p>
          <a:p>
            <a:r>
              <a:rPr lang="en-US" dirty="0"/>
              <a:t>To provide the required stability to the Chassis frame.</a:t>
            </a:r>
          </a:p>
          <a:p>
            <a:r>
              <a:rPr lang="en-US" dirty="0"/>
              <a:t>To make sure that the design is standardized and approved by the manufacturer.</a:t>
            </a:r>
          </a:p>
          <a:p>
            <a:endParaRPr lang="en-US" dirty="0"/>
          </a:p>
          <a:p>
            <a:endParaRPr lang="en-US" dirty="0"/>
          </a:p>
          <a:p>
            <a:endParaRPr lang="en-US" dirty="0"/>
          </a:p>
        </p:txBody>
      </p:sp>
    </p:spTree>
    <p:extLst>
      <p:ext uri="{BB962C8B-B14F-4D97-AF65-F5344CB8AC3E}">
        <p14:creationId xmlns:p14="http://schemas.microsoft.com/office/powerpoint/2010/main" val="38730591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2F7A8C-0AF1-419A-874F-6276EA1144AD}"/>
              </a:ext>
            </a:extLst>
          </p:cNvPr>
          <p:cNvSpPr>
            <a:spLocks noGrp="1"/>
          </p:cNvSpPr>
          <p:nvPr>
            <p:ph type="title"/>
          </p:nvPr>
        </p:nvSpPr>
        <p:spPr/>
        <p:txBody>
          <a:bodyPr/>
          <a:lstStyle/>
          <a:p>
            <a:pPr algn="ctr"/>
            <a:r>
              <a:rPr lang="en-US" b="1" u="sng" dirty="0"/>
              <a:t>Engineering </a:t>
            </a:r>
            <a:r>
              <a:rPr lang="en-US" b="1" u="sng" dirty="0" smtClean="0"/>
              <a:t>Learning</a:t>
            </a:r>
            <a:r>
              <a:rPr lang="en-US" b="1" dirty="0"/>
              <a:t/>
            </a:r>
            <a:br>
              <a:rPr lang="en-US" b="1" dirty="0"/>
            </a:br>
            <a:endParaRPr lang="en-US" dirty="0"/>
          </a:p>
        </p:txBody>
      </p:sp>
      <p:sp>
        <p:nvSpPr>
          <p:cNvPr id="3" name="Content Placeholder 2">
            <a:extLst>
              <a:ext uri="{FF2B5EF4-FFF2-40B4-BE49-F238E27FC236}">
                <a16:creationId xmlns:a16="http://schemas.microsoft.com/office/drawing/2014/main" xmlns="" id="{2A58B14E-3654-4101-A39B-5D9117C25C40}"/>
              </a:ext>
            </a:extLst>
          </p:cNvPr>
          <p:cNvSpPr>
            <a:spLocks noGrp="1"/>
          </p:cNvSpPr>
          <p:nvPr>
            <p:ph idx="1"/>
          </p:nvPr>
        </p:nvSpPr>
        <p:spPr>
          <a:xfrm>
            <a:off x="677334" y="1664933"/>
            <a:ext cx="8596668" cy="4607680"/>
          </a:xfrm>
        </p:spPr>
        <p:txBody>
          <a:bodyPr>
            <a:normAutofit fontScale="85000" lnSpcReduction="20000"/>
          </a:bodyPr>
          <a:lstStyle/>
          <a:p>
            <a:r>
              <a:rPr lang="en-US" sz="2200" dirty="0">
                <a:latin typeface="Times New Roman" panose="02020603050405020304" pitchFamily="18" charset="0"/>
                <a:cs typeface="Times New Roman" panose="02020603050405020304" pitchFamily="18" charset="0"/>
              </a:rPr>
              <a:t>Product Development</a:t>
            </a:r>
          </a:p>
          <a:p>
            <a:pPr lvl="1"/>
            <a:r>
              <a:rPr lang="en-US" sz="1900" dirty="0">
                <a:latin typeface="Times New Roman" panose="02020603050405020304" pitchFamily="18" charset="0"/>
                <a:cs typeface="Times New Roman" panose="02020603050405020304" pitchFamily="18" charset="0"/>
              </a:rPr>
              <a:t>Material Selection</a:t>
            </a:r>
          </a:p>
          <a:p>
            <a:pPr lvl="1"/>
            <a:r>
              <a:rPr lang="en-US" sz="1900" dirty="0">
                <a:latin typeface="Times New Roman" panose="02020603050405020304" pitchFamily="18" charset="0"/>
                <a:cs typeface="Times New Roman" panose="02020603050405020304" pitchFamily="18" charset="0"/>
              </a:rPr>
              <a:t>Calculating Analytical solutions using Strength of materials.</a:t>
            </a:r>
          </a:p>
          <a:p>
            <a:pPr lvl="1"/>
            <a:r>
              <a:rPr lang="en-US" sz="1900" dirty="0">
                <a:latin typeface="Times New Roman" panose="02020603050405020304" pitchFamily="18" charset="0"/>
                <a:cs typeface="Times New Roman" panose="02020603050405020304" pitchFamily="18" charset="0"/>
              </a:rPr>
              <a:t>Working under Industry standards.</a:t>
            </a:r>
          </a:p>
          <a:p>
            <a:pPr lvl="1"/>
            <a:r>
              <a:rPr lang="en-US" sz="1900" dirty="0">
                <a:latin typeface="Times New Roman" panose="02020603050405020304" pitchFamily="18" charset="0"/>
                <a:cs typeface="Times New Roman" panose="02020603050405020304" pitchFamily="18" charset="0"/>
              </a:rPr>
              <a:t>Collecting data for loading conditions from various sources</a:t>
            </a:r>
          </a:p>
          <a:p>
            <a:pPr lvl="1"/>
            <a:r>
              <a:rPr lang="en-US" sz="1900" dirty="0">
                <a:latin typeface="Times New Roman" panose="02020603050405020304" pitchFamily="18" charset="0"/>
                <a:cs typeface="Times New Roman" panose="02020603050405020304" pitchFamily="18" charset="0"/>
              </a:rPr>
              <a:t>In depth learning of Finite Element Analysis.</a:t>
            </a:r>
          </a:p>
          <a:p>
            <a:pPr lvl="1"/>
            <a:r>
              <a:rPr lang="en-US" sz="1900" dirty="0">
                <a:latin typeface="Times New Roman" panose="02020603050405020304" pitchFamily="18" charset="0"/>
                <a:cs typeface="Times New Roman" panose="02020603050405020304" pitchFamily="18" charset="0"/>
              </a:rPr>
              <a:t>Introduction to various </a:t>
            </a:r>
            <a:r>
              <a:rPr lang="en-US" sz="1900" dirty="0" err="1">
                <a:latin typeface="Times New Roman" panose="02020603050405020304" pitchFamily="18" charset="0"/>
                <a:cs typeface="Times New Roman" panose="02020603050405020304" pitchFamily="18" charset="0"/>
              </a:rPr>
              <a:t>softwares</a:t>
            </a:r>
            <a:r>
              <a:rPr lang="en-US" sz="1900" dirty="0">
                <a:latin typeface="Times New Roman" panose="02020603050405020304" pitchFamily="18" charset="0"/>
                <a:cs typeface="Times New Roman" panose="02020603050405020304" pitchFamily="18" charset="0"/>
              </a:rPr>
              <a:t> like</a:t>
            </a:r>
          </a:p>
          <a:p>
            <a:pPr lvl="2"/>
            <a:r>
              <a:rPr lang="en-US" sz="1700" dirty="0" err="1">
                <a:latin typeface="Times New Roman" panose="02020603050405020304" pitchFamily="18" charset="0"/>
                <a:cs typeface="Times New Roman" panose="02020603050405020304" pitchFamily="18" charset="0"/>
              </a:rPr>
              <a:t>Catia</a:t>
            </a:r>
            <a:endParaRPr lang="en-US" sz="1700" dirty="0">
              <a:latin typeface="Times New Roman" panose="02020603050405020304" pitchFamily="18" charset="0"/>
              <a:cs typeface="Times New Roman" panose="02020603050405020304" pitchFamily="18" charset="0"/>
            </a:endParaRPr>
          </a:p>
          <a:p>
            <a:pPr lvl="2"/>
            <a:r>
              <a:rPr lang="en-US" sz="1700" dirty="0" err="1">
                <a:latin typeface="Times New Roman" panose="02020603050405020304" pitchFamily="18" charset="0"/>
                <a:cs typeface="Times New Roman" panose="02020603050405020304" pitchFamily="18" charset="0"/>
              </a:rPr>
              <a:t>Unigraphics</a:t>
            </a:r>
            <a:endParaRPr lang="en-US" sz="1700" dirty="0">
              <a:latin typeface="Times New Roman" panose="02020603050405020304" pitchFamily="18" charset="0"/>
              <a:cs typeface="Times New Roman" panose="02020603050405020304" pitchFamily="18" charset="0"/>
            </a:endParaRPr>
          </a:p>
          <a:p>
            <a:pPr lvl="2"/>
            <a:r>
              <a:rPr lang="en-US" sz="1700" dirty="0">
                <a:latin typeface="Times New Roman" panose="02020603050405020304" pitchFamily="18" charset="0"/>
                <a:cs typeface="Times New Roman" panose="02020603050405020304" pitchFamily="18" charset="0"/>
              </a:rPr>
              <a:t>Pug Matrix </a:t>
            </a:r>
            <a:r>
              <a:rPr lang="en-US" sz="1700" dirty="0" smtClean="0">
                <a:latin typeface="Times New Roman" panose="02020603050405020304" pitchFamily="18" charset="0"/>
                <a:cs typeface="Times New Roman" panose="02020603050405020304" pitchFamily="18" charset="0"/>
              </a:rPr>
              <a:t>Optimization</a:t>
            </a:r>
          </a:p>
          <a:p>
            <a:pPr lvl="2"/>
            <a:r>
              <a:rPr lang="en-US" sz="1700" dirty="0" err="1" smtClean="0">
                <a:latin typeface="Times New Roman" panose="02020603050405020304" pitchFamily="18" charset="0"/>
                <a:cs typeface="Times New Roman" panose="02020603050405020304" pitchFamily="18" charset="0"/>
              </a:rPr>
              <a:t>Hypermesh</a:t>
            </a:r>
            <a:endParaRPr lang="en-US" sz="1700" dirty="0" smtClean="0">
              <a:latin typeface="Times New Roman" panose="02020603050405020304" pitchFamily="18" charset="0"/>
              <a:cs typeface="Times New Roman" panose="02020603050405020304" pitchFamily="18" charset="0"/>
            </a:endParaRPr>
          </a:p>
          <a:p>
            <a:pPr lvl="2"/>
            <a:r>
              <a:rPr lang="en-US" sz="1700" dirty="0" smtClean="0">
                <a:latin typeface="Times New Roman" panose="02020603050405020304" pitchFamily="18" charset="0"/>
                <a:cs typeface="Times New Roman" panose="02020603050405020304" pitchFamily="18" charset="0"/>
              </a:rPr>
              <a:t>ANSYS</a:t>
            </a:r>
          </a:p>
          <a:p>
            <a:pPr lvl="2"/>
            <a:r>
              <a:rPr lang="en-US" sz="1700" dirty="0" smtClean="0">
                <a:latin typeface="Times New Roman" panose="02020603050405020304" pitchFamily="18" charset="0"/>
                <a:cs typeface="Times New Roman" panose="02020603050405020304" pitchFamily="18" charset="0"/>
              </a:rPr>
              <a:t>LS </a:t>
            </a:r>
            <a:r>
              <a:rPr lang="en-US" sz="1700" dirty="0" err="1" smtClean="0">
                <a:latin typeface="Times New Roman" panose="02020603050405020304" pitchFamily="18" charset="0"/>
                <a:cs typeface="Times New Roman" panose="02020603050405020304" pitchFamily="18" charset="0"/>
              </a:rPr>
              <a:t>Dyna</a:t>
            </a:r>
            <a:r>
              <a:rPr lang="en-US" sz="1700" dirty="0" smtClean="0">
                <a:latin typeface="Times New Roman" panose="02020603050405020304" pitchFamily="18" charset="0"/>
                <a:cs typeface="Times New Roman" panose="02020603050405020304" pitchFamily="18" charset="0"/>
              </a:rPr>
              <a:t> </a:t>
            </a:r>
            <a:endParaRPr lang="en-US" sz="17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Project Management </a:t>
            </a:r>
          </a:p>
          <a:p>
            <a:pPr marL="914400" lvl="2" indent="0">
              <a:buNone/>
            </a:pPr>
            <a:endParaRPr lang="en-US" dirty="0"/>
          </a:p>
          <a:p>
            <a:pPr lvl="2"/>
            <a:endParaRPr lang="en-US" dirty="0"/>
          </a:p>
          <a:p>
            <a:pPr marL="914400" lvl="2" indent="0">
              <a:buNone/>
            </a:pPr>
            <a:endParaRPr lang="en-US" dirty="0"/>
          </a:p>
          <a:p>
            <a:pPr marL="914400" lvl="2" indent="0">
              <a:buNone/>
            </a:pPr>
            <a:endParaRPr lang="en-US" dirty="0"/>
          </a:p>
          <a:p>
            <a:pPr lvl="2"/>
            <a:endParaRPr lang="en-US" dirty="0"/>
          </a:p>
          <a:p>
            <a:pPr lvl="2"/>
            <a:endParaRPr lang="en-US" dirty="0"/>
          </a:p>
          <a:p>
            <a:pPr lvl="2"/>
            <a:endParaRPr lang="en-US" dirty="0"/>
          </a:p>
          <a:p>
            <a:pPr lvl="2"/>
            <a:endParaRPr lang="en-US" dirty="0"/>
          </a:p>
          <a:p>
            <a:pPr lvl="2"/>
            <a:endParaRPr lang="en-US" dirty="0"/>
          </a:p>
          <a:p>
            <a:pPr lvl="1"/>
            <a:endParaRPr lang="en-US" dirty="0"/>
          </a:p>
        </p:txBody>
      </p:sp>
    </p:spTree>
    <p:extLst>
      <p:ext uri="{BB962C8B-B14F-4D97-AF65-F5344CB8AC3E}">
        <p14:creationId xmlns:p14="http://schemas.microsoft.com/office/powerpoint/2010/main" val="5831559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BB3F99-D61B-4A6C-8A98-17260627EC37}"/>
              </a:ext>
            </a:extLst>
          </p:cNvPr>
          <p:cNvSpPr>
            <a:spLocks noGrp="1"/>
          </p:cNvSpPr>
          <p:nvPr>
            <p:ph type="title"/>
          </p:nvPr>
        </p:nvSpPr>
        <p:spPr/>
        <p:txBody>
          <a:bodyPr/>
          <a:lstStyle/>
          <a:p>
            <a:pPr algn="ctr"/>
            <a:r>
              <a:rPr lang="en-US" b="1" u="sng" dirty="0">
                <a:cs typeface="Times New Roman" panose="02020603050405020304" pitchFamily="18" charset="0"/>
              </a:rPr>
              <a:t>References </a:t>
            </a:r>
          </a:p>
        </p:txBody>
      </p:sp>
      <p:sp>
        <p:nvSpPr>
          <p:cNvPr id="3" name="Content Placeholder 2">
            <a:extLst>
              <a:ext uri="{FF2B5EF4-FFF2-40B4-BE49-F238E27FC236}">
                <a16:creationId xmlns:a16="http://schemas.microsoft.com/office/drawing/2014/main" xmlns="" id="{606A0520-CCCD-4AC1-AF8E-E5D7E3223247}"/>
              </a:ext>
            </a:extLst>
          </p:cNvPr>
          <p:cNvSpPr>
            <a:spLocks noGrp="1"/>
          </p:cNvSpPr>
          <p:nvPr>
            <p:ph idx="1"/>
          </p:nvPr>
        </p:nvSpPr>
        <p:spPr/>
        <p:txBody>
          <a:bodyPr/>
          <a:lstStyle/>
          <a:p>
            <a:endParaRPr lang="en-US" dirty="0">
              <a:hlinkClick r:id="rId2"/>
            </a:endParaRPr>
          </a:p>
          <a:p>
            <a:r>
              <a:rPr lang="en-US" dirty="0" smtClean="0">
                <a:solidFill>
                  <a:schemeClr val="tx1"/>
                </a:solidFill>
                <a:latin typeface="Times New Roman" panose="02020603050405020304" pitchFamily="18" charset="0"/>
                <a:cs typeface="Times New Roman" panose="02020603050405020304" pitchFamily="18" charset="0"/>
                <a:hlinkClick r:id="rId2"/>
              </a:rPr>
              <a:t>Dheya Engineering Technologies </a:t>
            </a:r>
            <a:r>
              <a:rPr lang="en-US" dirty="0" err="1" smtClean="0">
                <a:solidFill>
                  <a:schemeClr val="tx1"/>
                </a:solidFill>
                <a:latin typeface="Times New Roman" panose="02020603050405020304" pitchFamily="18" charset="0"/>
                <a:cs typeface="Times New Roman" panose="02020603050405020304" pitchFamily="18" charset="0"/>
                <a:hlinkClick r:id="rId2"/>
              </a:rPr>
              <a:t>Pvt</a:t>
            </a:r>
            <a:r>
              <a:rPr lang="en-US" dirty="0" smtClean="0">
                <a:solidFill>
                  <a:schemeClr val="tx1"/>
                </a:solidFill>
                <a:latin typeface="Times New Roman" panose="02020603050405020304" pitchFamily="18" charset="0"/>
                <a:cs typeface="Times New Roman" panose="02020603050405020304" pitchFamily="18" charset="0"/>
                <a:hlinkClick r:id="rId2"/>
              </a:rPr>
              <a:t> Ltd </a:t>
            </a:r>
            <a:endParaRPr lang="en-US" dirty="0">
              <a:solidFill>
                <a:schemeClr val="tx1"/>
              </a:solidFill>
              <a:latin typeface="Times New Roman" panose="02020603050405020304" pitchFamily="18" charset="0"/>
              <a:cs typeface="Times New Roman" panose="02020603050405020304" pitchFamily="18" charset="0"/>
              <a:hlinkClick r:id="rId2"/>
            </a:endParaRPr>
          </a:p>
          <a:p>
            <a:r>
              <a:rPr lang="en-US" dirty="0" smtClean="0">
                <a:latin typeface="Times New Roman" panose="02020603050405020304" pitchFamily="18" charset="0"/>
                <a:cs typeface="Times New Roman" panose="02020603050405020304" pitchFamily="18" charset="0"/>
                <a:hlinkClick r:id="rId2"/>
              </a:rPr>
              <a:t>www.iosrjournals.org/iosr-jmce/papers/vol11-issue4/Version-3/J011435659.pdf</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3"/>
              </a:rPr>
              <a:t>http://</a:t>
            </a:r>
            <a:r>
              <a:rPr lang="en-US" dirty="0" smtClean="0">
                <a:latin typeface="Times New Roman" panose="02020603050405020304" pitchFamily="18" charset="0"/>
                <a:cs typeface="Times New Roman" panose="02020603050405020304" pitchFamily="18" charset="0"/>
                <a:hlinkClick r:id="rId3"/>
              </a:rPr>
              <a:t>www.capalex.co.uk/standards/round_tubes.html</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4"/>
              </a:rPr>
              <a:t>https://</a:t>
            </a:r>
            <a:r>
              <a:rPr lang="en-US" dirty="0" smtClean="0">
                <a:latin typeface="Times New Roman" panose="02020603050405020304" pitchFamily="18" charset="0"/>
                <a:cs typeface="Times New Roman" panose="02020603050405020304" pitchFamily="18" charset="0"/>
                <a:hlinkClick r:id="rId4"/>
              </a:rPr>
              <a:t>www.motorcyclistonline.com/ducati-desmosedici-rr-85-percent-solution</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5"/>
              </a:rPr>
              <a:t>http://</a:t>
            </a:r>
            <a:r>
              <a:rPr lang="en-US" dirty="0" smtClean="0">
                <a:latin typeface="Times New Roman" panose="02020603050405020304" pitchFamily="18" charset="0"/>
                <a:cs typeface="Times New Roman" panose="02020603050405020304" pitchFamily="18" charset="0"/>
                <a:hlinkClick r:id="rId5"/>
              </a:rPr>
              <a:t>doras.dcu.ie/19502/1/Ping_Hwa_20130725155530.pdf</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6"/>
              </a:rPr>
              <a:t>http://</a:t>
            </a:r>
            <a:r>
              <a:rPr lang="en-US" dirty="0" smtClean="0">
                <a:latin typeface="Times New Roman" panose="02020603050405020304" pitchFamily="18" charset="0"/>
                <a:cs typeface="Times New Roman" panose="02020603050405020304" pitchFamily="18" charset="0"/>
                <a:hlinkClick r:id="rId6"/>
              </a:rPr>
              <a:t>www.amesweb.info/Materials/Aluminum-6061-Properties.aspx</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7"/>
              </a:rPr>
              <a:t>https://</a:t>
            </a:r>
            <a:r>
              <a:rPr lang="en-US" dirty="0" smtClean="0">
                <a:latin typeface="Times New Roman" panose="02020603050405020304" pitchFamily="18" charset="0"/>
                <a:cs typeface="Times New Roman" panose="02020603050405020304" pitchFamily="18" charset="0"/>
                <a:hlinkClick r:id="rId7"/>
              </a:rPr>
              <a:t>www.makeitfrom.com/material-properties/SAE-AISI-4130-SCM430-1.7218-25CrMo4-G41300-Cr-Mo-Steel</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19181319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4B9622-C4C0-4861-8105-C490E8B5C023}"/>
              </a:ext>
            </a:extLst>
          </p:cNvPr>
          <p:cNvSpPr>
            <a:spLocks noGrp="1"/>
          </p:cNvSpPr>
          <p:nvPr>
            <p:ph type="ctrTitle"/>
          </p:nvPr>
        </p:nvSpPr>
        <p:spPr>
          <a:xfrm>
            <a:off x="1079619" y="2732699"/>
            <a:ext cx="9144000" cy="1641490"/>
          </a:xfrm>
        </p:spPr>
        <p:txBody>
          <a:bodyPr>
            <a:normAutofit/>
          </a:bodyPr>
          <a:lstStyle/>
          <a:p>
            <a:pPr algn="ctr"/>
            <a:r>
              <a:rPr lang="en-US" sz="4400" u="sng" dirty="0"/>
              <a:t>Design and Analysis of an E-BIKE Chassis frame</a:t>
            </a:r>
          </a:p>
        </p:txBody>
      </p:sp>
    </p:spTree>
    <p:extLst>
      <p:ext uri="{BB962C8B-B14F-4D97-AF65-F5344CB8AC3E}">
        <p14:creationId xmlns:p14="http://schemas.microsoft.com/office/powerpoint/2010/main" val="39251978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F7DD86E-D986-4256-BF62-42313BAF2E03}"/>
              </a:ext>
            </a:extLst>
          </p:cNvPr>
          <p:cNvSpPr txBox="1"/>
          <p:nvPr/>
        </p:nvSpPr>
        <p:spPr>
          <a:xfrm>
            <a:off x="2568259" y="383448"/>
            <a:ext cx="5168347" cy="769441"/>
          </a:xfrm>
          <a:prstGeom prst="rect">
            <a:avLst/>
          </a:prstGeom>
          <a:noFill/>
        </p:spPr>
        <p:txBody>
          <a:bodyPr wrap="square" rtlCol="0">
            <a:spAutoFit/>
          </a:bodyPr>
          <a:lstStyle/>
          <a:p>
            <a:pPr algn="ctr"/>
            <a:r>
              <a:rPr lang="en-US" sz="4400" b="1" u="sng" dirty="0">
                <a:solidFill>
                  <a:schemeClr val="accent1"/>
                </a:solidFill>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xmlns="" id="{F7ACDF43-545D-4C1A-B5FE-DB1B66B709F4}"/>
              </a:ext>
            </a:extLst>
          </p:cNvPr>
          <p:cNvSpPr txBox="1"/>
          <p:nvPr/>
        </p:nvSpPr>
        <p:spPr>
          <a:xfrm>
            <a:off x="488226" y="1710892"/>
            <a:ext cx="10721008" cy="6278642"/>
          </a:xfrm>
          <a:prstGeom prst="rect">
            <a:avLst/>
          </a:prstGeom>
          <a:noFill/>
        </p:spPr>
        <p:txBody>
          <a:bodyPr wrap="square" rtlCol="0">
            <a:spAutoFit/>
          </a:bodyPr>
          <a:lstStyle/>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What is Sustainable Automotive Engineering?</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New Trends in Automotive Industry and increased need </a:t>
            </a:r>
            <a:r>
              <a:rPr lang="en-US" sz="3200" dirty="0" smtClean="0">
                <a:latin typeface="Times New Roman" panose="02020603050405020304" pitchFamily="18" charset="0"/>
                <a:cs typeface="Times New Roman" panose="02020603050405020304" pitchFamily="18" charset="0"/>
              </a:rPr>
              <a:t>for </a:t>
            </a:r>
            <a:r>
              <a:rPr lang="en-US" sz="3200" dirty="0">
                <a:latin typeface="Times New Roman" panose="02020603050405020304" pitchFamily="18" charset="0"/>
                <a:cs typeface="Times New Roman" panose="02020603050405020304" pitchFamily="18" charset="0"/>
              </a:rPr>
              <a:t>alternate sources of fuel.</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What is an E-Bike?</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What is the purpose of a chassis?</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Importance of chassis Design.</a:t>
            </a:r>
          </a:p>
          <a:p>
            <a:pPr marL="514350" indent="-514350">
              <a:buFont typeface="+mj-lt"/>
              <a:buAutoNum type="arabicPeriod"/>
            </a:pPr>
            <a:endParaRPr lang="en-US" sz="32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63662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05DBA6B-EACC-4C99-A4F3-F22355C91D97}"/>
              </a:ext>
            </a:extLst>
          </p:cNvPr>
          <p:cNvSpPr txBox="1"/>
          <p:nvPr/>
        </p:nvSpPr>
        <p:spPr>
          <a:xfrm>
            <a:off x="1603637" y="389885"/>
            <a:ext cx="7752522" cy="830997"/>
          </a:xfrm>
          <a:prstGeom prst="rect">
            <a:avLst/>
          </a:prstGeom>
          <a:noFill/>
        </p:spPr>
        <p:txBody>
          <a:bodyPr wrap="square" rtlCol="0">
            <a:spAutoFit/>
          </a:bodyPr>
          <a:lstStyle/>
          <a:p>
            <a:pPr algn="ctr"/>
            <a:r>
              <a:rPr lang="en-US" sz="4800" b="1" u="sng" dirty="0">
                <a:solidFill>
                  <a:schemeClr val="accent1"/>
                </a:solidFill>
                <a:latin typeface="Times New Roman" panose="02020603050405020304" pitchFamily="18" charset="0"/>
                <a:cs typeface="Times New Roman" panose="02020603050405020304" pitchFamily="18" charset="0"/>
              </a:rPr>
              <a:t>Objective</a:t>
            </a:r>
          </a:p>
        </p:txBody>
      </p:sp>
      <p:sp>
        <p:nvSpPr>
          <p:cNvPr id="3" name="TextBox 2">
            <a:extLst>
              <a:ext uri="{FF2B5EF4-FFF2-40B4-BE49-F238E27FC236}">
                <a16:creationId xmlns:a16="http://schemas.microsoft.com/office/drawing/2014/main" xmlns="" id="{BF9CA816-3607-4A74-8842-CE6744854D7B}"/>
              </a:ext>
            </a:extLst>
          </p:cNvPr>
          <p:cNvSpPr txBox="1"/>
          <p:nvPr/>
        </p:nvSpPr>
        <p:spPr>
          <a:xfrm>
            <a:off x="634309" y="3093883"/>
            <a:ext cx="10376452"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To design and analyze an Electric Vehicle Chassis frame. </a:t>
            </a:r>
          </a:p>
        </p:txBody>
      </p:sp>
    </p:spTree>
    <p:extLst>
      <p:ext uri="{BB962C8B-B14F-4D97-AF65-F5344CB8AC3E}">
        <p14:creationId xmlns:p14="http://schemas.microsoft.com/office/powerpoint/2010/main" val="41895485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B24CFA-281C-4569-A57B-57F6444F6AC1}"/>
              </a:ext>
            </a:extLst>
          </p:cNvPr>
          <p:cNvSpPr>
            <a:spLocks noGrp="1"/>
          </p:cNvSpPr>
          <p:nvPr>
            <p:ph type="title"/>
          </p:nvPr>
        </p:nvSpPr>
        <p:spPr/>
        <p:txBody>
          <a:bodyPr/>
          <a:lstStyle/>
          <a:p>
            <a:pPr algn="ctr"/>
            <a:r>
              <a:rPr lang="en-US" b="1" u="sng" dirty="0"/>
              <a:t>Literature Review</a:t>
            </a:r>
          </a:p>
        </p:txBody>
      </p:sp>
      <p:sp>
        <p:nvSpPr>
          <p:cNvPr id="3" name="Content Placeholder 2">
            <a:extLst>
              <a:ext uri="{FF2B5EF4-FFF2-40B4-BE49-F238E27FC236}">
                <a16:creationId xmlns:a16="http://schemas.microsoft.com/office/drawing/2014/main" xmlns="" id="{E734BF8E-8B13-40E5-B259-D1ECAB2D19F0}"/>
              </a:ext>
            </a:extLst>
          </p:cNvPr>
          <p:cNvSpPr>
            <a:spLocks noGrp="1"/>
          </p:cNvSpPr>
          <p:nvPr>
            <p:ph idx="1"/>
          </p:nvPr>
        </p:nvSpPr>
        <p:spPr>
          <a:xfrm>
            <a:off x="677334" y="1495514"/>
            <a:ext cx="9030688" cy="5362486"/>
          </a:xfrm>
        </p:spPr>
        <p:txBody>
          <a:bodyPr>
            <a:normAutofit fontScale="77500" lnSpcReduction="20000"/>
          </a:bodyPr>
          <a:lstStyle/>
          <a:p>
            <a:r>
              <a:rPr lang="en-US" sz="2300" dirty="0">
                <a:latin typeface="Times New Roman" panose="02020603050405020304" pitchFamily="18" charset="0"/>
                <a:cs typeface="Times New Roman" panose="02020603050405020304" pitchFamily="18" charset="0"/>
              </a:rPr>
              <a:t>In order to successfully compete our task, various types of bike chassis must be considered and after applying various boundary conditions and loads an optimum chassis </a:t>
            </a:r>
            <a:r>
              <a:rPr lang="en-US" sz="2300" dirty="0" smtClean="0">
                <a:latin typeface="Times New Roman" panose="02020603050405020304" pitchFamily="18" charset="0"/>
                <a:cs typeface="Times New Roman" panose="02020603050405020304" pitchFamily="18" charset="0"/>
              </a:rPr>
              <a:t>frame must </a:t>
            </a:r>
            <a:r>
              <a:rPr lang="en-US" sz="2300" dirty="0">
                <a:latin typeface="Times New Roman" panose="02020603050405020304" pitchFamily="18" charset="0"/>
                <a:cs typeface="Times New Roman" panose="02020603050405020304" pitchFamily="18" charset="0"/>
              </a:rPr>
              <a:t>be designed and analyzed under various conditions.  </a:t>
            </a:r>
          </a:p>
          <a:p>
            <a:r>
              <a:rPr lang="en-US" sz="2300" dirty="0">
                <a:latin typeface="Times New Roman" panose="02020603050405020304" pitchFamily="18" charset="0"/>
                <a:cs typeface="Times New Roman" panose="02020603050405020304" pitchFamily="18" charset="0"/>
              </a:rPr>
              <a:t>To understand the concept in depth the following literature was used.</a:t>
            </a:r>
          </a:p>
          <a:p>
            <a:pPr lvl="1"/>
            <a:r>
              <a:rPr lang="en-US" sz="2300" b="1" dirty="0">
                <a:latin typeface="Times New Roman" panose="02020603050405020304" pitchFamily="18" charset="0"/>
                <a:cs typeface="Times New Roman" panose="02020603050405020304" pitchFamily="18" charset="0"/>
              </a:rPr>
              <a:t>Motorcycle Handling and Chassis Design by Tony </a:t>
            </a:r>
            <a:r>
              <a:rPr lang="en-US" sz="2300" b="1" dirty="0" err="1">
                <a:latin typeface="Times New Roman" panose="02020603050405020304" pitchFamily="18" charset="0"/>
                <a:cs typeface="Times New Roman" panose="02020603050405020304" pitchFamily="18" charset="0"/>
              </a:rPr>
              <a:t>Foale</a:t>
            </a:r>
            <a:r>
              <a:rPr lang="en-US" sz="2300" b="1" dirty="0">
                <a:latin typeface="Times New Roman" panose="02020603050405020304" pitchFamily="18" charset="0"/>
                <a:cs typeface="Times New Roman" panose="02020603050405020304" pitchFamily="18" charset="0"/>
              </a:rPr>
              <a:t>.</a:t>
            </a:r>
          </a:p>
          <a:p>
            <a:pPr lvl="1"/>
            <a:r>
              <a:rPr lang="en-US" sz="2300" b="1" dirty="0">
                <a:latin typeface="Times New Roman" panose="02020603050405020304" pitchFamily="18" charset="0"/>
                <a:cs typeface="Times New Roman" panose="02020603050405020304" pitchFamily="18" charset="0"/>
              </a:rPr>
              <a:t>Motorcycle Chassis Analysis </a:t>
            </a:r>
            <a:br>
              <a:rPr lang="en-US" sz="2300" b="1"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IDMEC/IST, Institute of Mechanical Engineering, </a:t>
            </a:r>
            <a:r>
              <a:rPr lang="en-US" sz="2300" dirty="0" err="1">
                <a:latin typeface="Times New Roman" panose="02020603050405020304" pitchFamily="18" charset="0"/>
                <a:cs typeface="Times New Roman" panose="02020603050405020304" pitchFamily="18" charset="0"/>
              </a:rPr>
              <a:t>Instituto</a:t>
            </a:r>
            <a:r>
              <a:rPr lang="en-US" sz="2300" dirty="0">
                <a:latin typeface="Times New Roman" panose="02020603050405020304" pitchFamily="18" charset="0"/>
                <a:cs typeface="Times New Roman" panose="02020603050405020304" pitchFamily="18" charset="0"/>
              </a:rPr>
              <a:t> Superior </a:t>
            </a:r>
            <a:r>
              <a:rPr lang="en-US" sz="2300" dirty="0" err="1">
                <a:latin typeface="Times New Roman" panose="02020603050405020304" pitchFamily="18" charset="0"/>
                <a:cs typeface="Times New Roman" panose="02020603050405020304" pitchFamily="18" charset="0"/>
              </a:rPr>
              <a:t>Técnico</a:t>
            </a:r>
            <a:r>
              <a:rPr lang="en-US" sz="2300" dirty="0">
                <a:latin typeface="Times New Roman" panose="02020603050405020304" pitchFamily="18" charset="0"/>
                <a:cs typeface="Times New Roman" panose="02020603050405020304" pitchFamily="18" charset="0"/>
              </a:rPr>
              <a:t>,   University of Lisbon, Portugal </a:t>
            </a:r>
          </a:p>
          <a:p>
            <a:pPr lvl="1"/>
            <a:r>
              <a:rPr lang="en-US" sz="2300" b="1" dirty="0">
                <a:latin typeface="Times New Roman" panose="02020603050405020304" pitchFamily="18" charset="0"/>
                <a:cs typeface="Times New Roman" panose="02020603050405020304" pitchFamily="18" charset="0"/>
              </a:rPr>
              <a:t>MODELLING AND STRUCTURAL ANALYSIS OF TWO WHEELER FRAME</a:t>
            </a:r>
          </a:p>
          <a:p>
            <a:pPr marL="457200" lvl="1" indent="0">
              <a:buNone/>
            </a:pPr>
            <a:r>
              <a:rPr lang="en-US" sz="2300" b="1" dirty="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YMCA Institute of Engineering, Faridabad, Haryana</a:t>
            </a:r>
          </a:p>
          <a:p>
            <a:pPr lvl="1"/>
            <a:r>
              <a:rPr lang="en-US" sz="2300" b="1" dirty="0">
                <a:latin typeface="Times New Roman" panose="02020603050405020304" pitchFamily="18" charset="0"/>
                <a:cs typeface="Times New Roman" panose="02020603050405020304" pitchFamily="18" charset="0"/>
              </a:rPr>
              <a:t> A Review on Design and Analysis of Two Wheeler Chassis</a:t>
            </a:r>
          </a:p>
          <a:p>
            <a:pPr marL="457200" lvl="1" indent="0">
              <a:buNone/>
            </a:pPr>
            <a:r>
              <a:rPr lang="en-US" sz="2300" dirty="0">
                <a:latin typeface="Times New Roman" panose="02020603050405020304" pitchFamily="18" charset="0"/>
                <a:cs typeface="Times New Roman" panose="02020603050405020304" pitchFamily="18" charset="0"/>
              </a:rPr>
              <a:t>       Professor Ram </a:t>
            </a:r>
            <a:r>
              <a:rPr lang="en-US" sz="2300" dirty="0" err="1">
                <a:latin typeface="Times New Roman" panose="02020603050405020304" pitchFamily="18" charset="0"/>
                <a:cs typeface="Times New Roman" panose="02020603050405020304" pitchFamily="18" charset="0"/>
              </a:rPr>
              <a:t>Meghe</a:t>
            </a:r>
            <a:r>
              <a:rPr lang="en-US" sz="2300" dirty="0">
                <a:latin typeface="Times New Roman" panose="02020603050405020304" pitchFamily="18" charset="0"/>
                <a:cs typeface="Times New Roman" panose="02020603050405020304" pitchFamily="18" charset="0"/>
              </a:rPr>
              <a:t> Institute of Technology &amp; </a:t>
            </a:r>
            <a:r>
              <a:rPr lang="en-US" sz="2300" dirty="0" err="1">
                <a:latin typeface="Times New Roman" panose="02020603050405020304" pitchFamily="18" charset="0"/>
                <a:cs typeface="Times New Roman" panose="02020603050405020304" pitchFamily="18" charset="0"/>
              </a:rPr>
              <a:t>Reasearch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Badnera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Amravati,India</a:t>
            </a:r>
            <a:r>
              <a:rPr lang="en-US" sz="2300" dirty="0" smtClean="0">
                <a:latin typeface="Times New Roman" panose="02020603050405020304" pitchFamily="18" charset="0"/>
                <a:cs typeface="Times New Roman" panose="02020603050405020304" pitchFamily="18" charset="0"/>
              </a:rPr>
              <a:t>.</a:t>
            </a:r>
          </a:p>
          <a:p>
            <a:pPr lvl="1"/>
            <a:r>
              <a:rPr lang="en-US" sz="2300" b="1" dirty="0" smtClean="0">
                <a:latin typeface="Times New Roman" panose="02020603050405020304" pitchFamily="18" charset="0"/>
                <a:cs typeface="Times New Roman" panose="02020603050405020304" pitchFamily="18" charset="0"/>
              </a:rPr>
              <a:t>Static an</a:t>
            </a:r>
            <a:r>
              <a:rPr lang="en-US" sz="2300" b="1" dirty="0">
                <a:latin typeface="Times New Roman" panose="02020603050405020304" pitchFamily="18" charset="0"/>
                <a:cs typeface="Times New Roman" panose="02020603050405020304" pitchFamily="18" charset="0"/>
              </a:rPr>
              <a:t>d Dynamic properties of a motorcycle frame</a:t>
            </a:r>
            <a:br>
              <a:rPr lang="en-US" sz="2300" b="1" dirty="0">
                <a:latin typeface="Times New Roman" panose="02020603050405020304" pitchFamily="18" charset="0"/>
                <a:cs typeface="Times New Roman" panose="02020603050405020304" pitchFamily="18" charset="0"/>
              </a:rPr>
            </a:br>
            <a:r>
              <a:rPr lang="it-IT" sz="2300" dirty="0" smtClean="0">
                <a:latin typeface="Times New Roman" panose="02020603050405020304" pitchFamily="18" charset="0"/>
                <a:cs typeface="Times New Roman" panose="02020603050405020304" pitchFamily="18" charset="0"/>
              </a:rPr>
              <a:t>M</a:t>
            </a:r>
            <a:r>
              <a:rPr lang="it-IT" sz="2300" dirty="0">
                <a:latin typeface="Times New Roman" panose="02020603050405020304" pitchFamily="18" charset="0"/>
                <a:cs typeface="Times New Roman" panose="02020603050405020304" pitchFamily="18" charset="0"/>
              </a:rPr>
              <a:t>. Bocciolone, F. Cheli, M. Pezzola &amp; R. Viganò Department of Mechanical Engineering, Politecnico di </a:t>
            </a:r>
            <a:r>
              <a:rPr lang="it-IT" sz="2300" dirty="0" smtClean="0">
                <a:latin typeface="Times New Roman" panose="02020603050405020304" pitchFamily="18" charset="0"/>
                <a:cs typeface="Times New Roman" panose="02020603050405020304" pitchFamily="18" charset="0"/>
              </a:rPr>
              <a:t>Milano</a:t>
            </a:r>
            <a:endParaRPr lang="en-US" sz="2300" b="1" dirty="0">
              <a:latin typeface="Times New Roman" panose="02020603050405020304" pitchFamily="18" charset="0"/>
              <a:cs typeface="Times New Roman" panose="02020603050405020304" pitchFamily="18" charset="0"/>
            </a:endParaRPr>
          </a:p>
          <a:p>
            <a:pPr marL="457200" lvl="1" indent="0">
              <a:buNone/>
            </a:pPr>
            <a:endParaRPr lang="en-US" sz="1900" b="1" dirty="0">
              <a:latin typeface="Times New Roman" panose="02020603050405020304" pitchFamily="18" charset="0"/>
              <a:cs typeface="Times New Roman" panose="02020603050405020304" pitchFamily="18" charset="0"/>
            </a:endParaRPr>
          </a:p>
          <a:p>
            <a:pPr marL="0" indent="0">
              <a:buNone/>
            </a:pPr>
            <a:r>
              <a:rPr lang="en-US" dirty="0"/>
              <a:t>		</a:t>
            </a:r>
            <a:r>
              <a:rPr lang="en-US" sz="2000" dirty="0"/>
              <a:t> </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b="1" dirty="0"/>
          </a:p>
          <a:p>
            <a:pPr lvl="1"/>
            <a:endParaRPr lang="en-US" b="1" dirty="0"/>
          </a:p>
          <a:p>
            <a:endParaRPr lang="en-US" dirty="0"/>
          </a:p>
        </p:txBody>
      </p:sp>
    </p:spTree>
    <p:extLst>
      <p:ext uri="{BB962C8B-B14F-4D97-AF65-F5344CB8AC3E}">
        <p14:creationId xmlns:p14="http://schemas.microsoft.com/office/powerpoint/2010/main" val="34144959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18B332-2909-490F-8B87-B7642847D199}"/>
              </a:ext>
            </a:extLst>
          </p:cNvPr>
          <p:cNvSpPr>
            <a:spLocks noGrp="1"/>
          </p:cNvSpPr>
          <p:nvPr>
            <p:ph type="title"/>
          </p:nvPr>
        </p:nvSpPr>
        <p:spPr/>
        <p:txBody>
          <a:bodyPr/>
          <a:lstStyle/>
          <a:p>
            <a:pPr algn="ctr"/>
            <a:r>
              <a:rPr lang="en-US" b="1" u="sng" dirty="0"/>
              <a:t>Specific Objectives</a:t>
            </a:r>
            <a:r>
              <a:rPr lang="en-US" b="1" dirty="0"/>
              <a:t/>
            </a:r>
            <a:br>
              <a:rPr lang="en-US" b="1" dirty="0"/>
            </a:br>
            <a:endParaRPr lang="en-US" dirty="0"/>
          </a:p>
        </p:txBody>
      </p:sp>
      <p:sp>
        <p:nvSpPr>
          <p:cNvPr id="3" name="Content Placeholder 2">
            <a:extLst>
              <a:ext uri="{FF2B5EF4-FFF2-40B4-BE49-F238E27FC236}">
                <a16:creationId xmlns:a16="http://schemas.microsoft.com/office/drawing/2014/main" xmlns="" id="{469EE029-C115-40CE-963A-10777B8F1958}"/>
              </a:ext>
            </a:extLst>
          </p:cNvPr>
          <p:cNvSpPr>
            <a:spLocks noGrp="1"/>
          </p:cNvSpPr>
          <p:nvPr>
            <p:ph idx="1"/>
          </p:nvPr>
        </p:nvSpPr>
        <p:spPr/>
        <p:txBody>
          <a:bodyPr>
            <a:noAutofit/>
          </a:bodyPr>
          <a:lstStyle/>
          <a:p>
            <a:r>
              <a:rPr lang="en-US" dirty="0">
                <a:latin typeface="Times New Roman" panose="02020603050405020304" pitchFamily="18" charset="0"/>
                <a:cs typeface="Times New Roman" panose="02020603050405020304" pitchFamily="18" charset="0"/>
              </a:rPr>
              <a:t>To lay a groundwork and research about various types of chassis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To understand which material is the best for the chassis frame.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Figure out how different an Electric Vehicle chassis is when compared to the Fuel Operated ones.</a:t>
            </a:r>
          </a:p>
          <a:p>
            <a:r>
              <a:rPr lang="en-US" dirty="0">
                <a:latin typeface="Times New Roman" panose="02020603050405020304" pitchFamily="18" charset="0"/>
                <a:cs typeface="Times New Roman" panose="02020603050405020304" pitchFamily="18" charset="0"/>
              </a:rPr>
              <a:t>Choose and Design an optimum chassis frame.</a:t>
            </a:r>
          </a:p>
          <a:p>
            <a:r>
              <a:rPr lang="en-US" dirty="0">
                <a:latin typeface="Times New Roman" panose="02020603050405020304" pitchFamily="18" charset="0"/>
                <a:cs typeface="Times New Roman" panose="02020603050405020304" pitchFamily="18" charset="0"/>
              </a:rPr>
              <a:t>Undertake different types of Analysis on the chassis to make it industry ready.</a:t>
            </a:r>
          </a:p>
          <a:p>
            <a:pPr lvl="1"/>
            <a:r>
              <a:rPr lang="en-US" dirty="0">
                <a:latin typeface="Times New Roman" panose="02020603050405020304" pitchFamily="18" charset="0"/>
                <a:cs typeface="Times New Roman" panose="02020603050405020304" pitchFamily="18" charset="0"/>
              </a:rPr>
              <a:t>Structural </a:t>
            </a:r>
            <a:r>
              <a:rPr lang="en-US" dirty="0" smtClean="0">
                <a:latin typeface="Times New Roman" panose="02020603050405020304" pitchFamily="18" charset="0"/>
                <a:cs typeface="Times New Roman" panose="02020603050405020304" pitchFamily="18" charset="0"/>
              </a:rPr>
              <a:t>Analysis</a:t>
            </a:r>
            <a:endParaRPr lang="en-US" dirty="0" smtClean="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Non linear </a:t>
            </a:r>
            <a:r>
              <a:rPr lang="en-US" dirty="0" smtClean="0">
                <a:latin typeface="Times New Roman" panose="02020603050405020304" pitchFamily="18" charset="0"/>
                <a:cs typeface="Times New Roman" panose="02020603050405020304" pitchFamily="18" charset="0"/>
              </a:rPr>
              <a:t>Analysis</a:t>
            </a:r>
            <a:endParaRPr lang="en-US" dirty="0" smtClean="0">
              <a:latin typeface="Times New Roman" panose="02020603050405020304" pitchFamily="18" charset="0"/>
              <a:cs typeface="Times New Roman" panose="02020603050405020304" pitchFamily="18" charset="0"/>
            </a:endParaRPr>
          </a:p>
          <a:p>
            <a:pPr lvl="2"/>
            <a:r>
              <a:rPr lang="en-US" dirty="0" smtClean="0">
                <a:latin typeface="Times New Roman" panose="02020603050405020304" pitchFamily="18" charset="0"/>
                <a:cs typeface="Times New Roman" panose="02020603050405020304" pitchFamily="18" charset="0"/>
              </a:rPr>
              <a:t>Crash </a:t>
            </a:r>
            <a:r>
              <a:rPr lang="en-US" dirty="0">
                <a:latin typeface="Times New Roman" panose="02020603050405020304" pitchFamily="18" charset="0"/>
                <a:cs typeface="Times New Roman" panose="02020603050405020304" pitchFamily="18" charset="0"/>
              </a:rPr>
              <a:t>Analysis </a:t>
            </a:r>
            <a:endParaRPr lang="en-US" dirty="0" smtClean="0">
              <a:latin typeface="Times New Roman" panose="02020603050405020304" pitchFamily="18" charset="0"/>
              <a:cs typeface="Times New Roman" panose="02020603050405020304" pitchFamily="18" charset="0"/>
            </a:endParaRPr>
          </a:p>
          <a:p>
            <a:pPr lvl="2"/>
            <a:r>
              <a:rPr lang="en-US" dirty="0" err="1" smtClean="0">
                <a:latin typeface="Times New Roman" panose="02020603050405020304" pitchFamily="18" charset="0"/>
                <a:cs typeface="Times New Roman" panose="02020603050405020304" pitchFamily="18" charset="0"/>
              </a:rPr>
              <a:t>Elastoplastic</a:t>
            </a:r>
            <a:r>
              <a:rPr lang="en-US" dirty="0" smtClean="0">
                <a:latin typeface="Times New Roman" panose="02020603050405020304" pitchFamily="18" charset="0"/>
                <a:cs typeface="Times New Roman" panose="02020603050405020304" pitchFamily="18" charset="0"/>
              </a:rPr>
              <a:t> analysis </a:t>
            </a:r>
            <a:endParaRPr lang="en-US" dirty="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Fatigue </a:t>
            </a:r>
            <a:r>
              <a:rPr lang="en-US" dirty="0">
                <a:latin typeface="Times New Roman" panose="02020603050405020304" pitchFamily="18" charset="0"/>
                <a:cs typeface="Times New Roman" panose="02020603050405020304" pitchFamily="18" charset="0"/>
              </a:rPr>
              <a:t>Analysis</a:t>
            </a:r>
          </a:p>
          <a:p>
            <a:pPr lvl="1"/>
            <a:r>
              <a:rPr lang="en-US" dirty="0">
                <a:latin typeface="Times New Roman" panose="02020603050405020304" pitchFamily="18" charset="0"/>
                <a:cs typeface="Times New Roman" panose="02020603050405020304" pitchFamily="18" charset="0"/>
              </a:rPr>
              <a:t>Vibrational Analysis</a:t>
            </a:r>
          </a:p>
        </p:txBody>
      </p:sp>
    </p:spTree>
    <p:extLst>
      <p:ext uri="{BB962C8B-B14F-4D97-AF65-F5344CB8AC3E}">
        <p14:creationId xmlns:p14="http://schemas.microsoft.com/office/powerpoint/2010/main" val="23024205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A0621B-ED2D-429D-8E1D-CDAD4E94A128}"/>
              </a:ext>
            </a:extLst>
          </p:cNvPr>
          <p:cNvSpPr>
            <a:spLocks noGrp="1"/>
          </p:cNvSpPr>
          <p:nvPr>
            <p:ph type="title"/>
          </p:nvPr>
        </p:nvSpPr>
        <p:spPr/>
        <p:txBody>
          <a:bodyPr/>
          <a:lstStyle/>
          <a:p>
            <a:pPr algn="ctr"/>
            <a:r>
              <a:rPr lang="en-US" b="1" u="sng" dirty="0"/>
              <a:t>Methodology and methods</a:t>
            </a:r>
            <a:r>
              <a:rPr lang="en-US" b="1" dirty="0"/>
              <a:t/>
            </a:r>
            <a:br>
              <a:rPr lang="en-US" b="1" dirty="0"/>
            </a:br>
            <a:endParaRPr lang="en-US" dirty="0"/>
          </a:p>
        </p:txBody>
      </p:sp>
      <p:sp>
        <p:nvSpPr>
          <p:cNvPr id="3" name="Content Placeholder 2">
            <a:extLst>
              <a:ext uri="{FF2B5EF4-FFF2-40B4-BE49-F238E27FC236}">
                <a16:creationId xmlns:a16="http://schemas.microsoft.com/office/drawing/2014/main" xmlns="" id="{E1A4A298-678B-4A27-A272-C98DE713A30D}"/>
              </a:ext>
            </a:extLst>
          </p:cNvPr>
          <p:cNvSpPr>
            <a:spLocks noGrp="1"/>
          </p:cNvSpPr>
          <p:nvPr>
            <p:ph idx="1"/>
          </p:nvPr>
        </p:nvSpPr>
        <p:spPr>
          <a:xfrm>
            <a:off x="677334" y="2143497"/>
            <a:ext cx="8596668" cy="3880773"/>
          </a:xfrm>
        </p:spPr>
        <p:txBody>
          <a:bodyPr>
            <a:noAutofit/>
          </a:bodyPr>
          <a:lstStyle/>
          <a:p>
            <a:pPr marL="0" indent="0">
              <a:buNone/>
            </a:pPr>
            <a:r>
              <a:rPr lang="en-US" sz="1600" b="1"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      </a:t>
            </a:r>
            <a:r>
              <a:rPr lang="en-US" sz="1600" b="1" u="sng" dirty="0" smtClean="0">
                <a:latin typeface="Times New Roman" panose="02020603050405020304" pitchFamily="18" charset="0"/>
                <a:cs typeface="Times New Roman" panose="02020603050405020304" pitchFamily="18" charset="0"/>
              </a:rPr>
              <a:t>Methods </a:t>
            </a:r>
            <a:endParaRPr lang="en-US" sz="1600" b="1" u="sng"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Initial  layout of chassis through ergonomics and reverse  engineering using 3D CAD modeling and Pug matrix optimization.</a:t>
            </a:r>
            <a:endParaRPr lang="en-US" b="1"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Comparing the bending ,torsional &amp; longitudinal stiffness with the standards and updating the chassis frame to the required stiffness using the strength of materials and through numerical approximations using FEA.</a:t>
            </a:r>
            <a:endParaRPr lang="en-US" b="1"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Performing the crash analysis ,vibrational analysis and structural analysis to meet up with the road safety norms &amp; updating the chassis depending on these results.</a:t>
            </a:r>
            <a:endParaRPr lang="en-US" b="1"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12764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8609" y="947086"/>
            <a:ext cx="8596668" cy="3880773"/>
          </a:xfrm>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b="1" u="sng" dirty="0" smtClean="0">
                <a:latin typeface="Times New Roman" panose="02020603050405020304" pitchFamily="18" charset="0"/>
                <a:cs typeface="Times New Roman" panose="02020603050405020304" pitchFamily="18" charset="0"/>
              </a:rPr>
              <a:t>Methodology </a:t>
            </a:r>
            <a:endParaRPr lang="en-US" b="1"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Seating positions are derived from reverse engineering techniques. CAD modeling is done on CATIA &amp; </a:t>
            </a:r>
            <a:r>
              <a:rPr lang="en-US" dirty="0" err="1">
                <a:latin typeface="Times New Roman" panose="02020603050405020304" pitchFamily="18" charset="0"/>
                <a:cs typeface="Times New Roman" panose="02020603050405020304" pitchFamily="18" charset="0"/>
              </a:rPr>
              <a:t>Unigraphix</a:t>
            </a:r>
            <a:r>
              <a:rPr lang="en-US"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Preprocessing is done in </a:t>
            </a:r>
            <a:r>
              <a:rPr lang="en-US" dirty="0" err="1">
                <a:latin typeface="Times New Roman" panose="02020603050405020304" pitchFamily="18" charset="0"/>
                <a:cs typeface="Times New Roman" panose="02020603050405020304" pitchFamily="18" charset="0"/>
              </a:rPr>
              <a:t>hypermesh</a:t>
            </a:r>
            <a:r>
              <a:rPr lang="en-US" dirty="0">
                <a:latin typeface="Times New Roman" panose="02020603050405020304" pitchFamily="18" charset="0"/>
                <a:cs typeface="Times New Roman" panose="02020603050405020304" pitchFamily="18" charset="0"/>
              </a:rPr>
              <a:t> by using shell 181p element for 2d meshing. Maintaining different mesh style for crash and durability mesh.  </a:t>
            </a:r>
            <a:endParaRPr lang="en-US" b="1" dirty="0">
              <a:latin typeface="Times New Roman" panose="02020603050405020304" pitchFamily="18" charset="0"/>
              <a:cs typeface="Times New Roman" panose="02020603050405020304" pitchFamily="18" charset="0"/>
            </a:endParaRPr>
          </a:p>
          <a:p>
            <a:pPr lvl="0"/>
            <a:r>
              <a:rPr lang="en-US" dirty="0" err="1">
                <a:latin typeface="Times New Roman" panose="02020603050405020304" pitchFamily="18" charset="0"/>
                <a:cs typeface="Times New Roman" panose="02020603050405020304" pitchFamily="18" charset="0"/>
              </a:rPr>
              <a:t>Elasto</a:t>
            </a:r>
            <a:r>
              <a:rPr lang="en-US" dirty="0">
                <a:latin typeface="Times New Roman" panose="02020603050405020304" pitchFamily="18" charset="0"/>
                <a:cs typeface="Times New Roman" panose="02020603050405020304" pitchFamily="18" charset="0"/>
              </a:rPr>
              <a:t> plastic analysis is done for localized high stress regions after </a:t>
            </a:r>
            <a:r>
              <a:rPr lang="en-US" dirty="0" err="1">
                <a:latin typeface="Times New Roman" panose="02020603050405020304" pitchFamily="18" charset="0"/>
                <a:cs typeface="Times New Roman" panose="02020603050405020304" pitchFamily="18" charset="0"/>
              </a:rPr>
              <a:t>neuberization</a:t>
            </a:r>
            <a:r>
              <a:rPr lang="en-US" dirty="0">
                <a:latin typeface="Times New Roman" panose="02020603050405020304" pitchFamily="18" charset="0"/>
                <a:cs typeface="Times New Roman" panose="02020603050405020304" pitchFamily="18" charset="0"/>
              </a:rPr>
              <a:t> by using </a:t>
            </a:r>
            <a:r>
              <a:rPr lang="en-US" dirty="0" err="1">
                <a:latin typeface="Times New Roman" panose="02020603050405020304" pitchFamily="18" charset="0"/>
                <a:cs typeface="Times New Roman" panose="02020603050405020304" pitchFamily="18" charset="0"/>
              </a:rPr>
              <a:t>multilinear</a:t>
            </a:r>
            <a:r>
              <a:rPr lang="en-US" dirty="0">
                <a:latin typeface="Times New Roman" panose="02020603050405020304" pitchFamily="18" charset="0"/>
                <a:cs typeface="Times New Roman" panose="02020603050405020304" pitchFamily="18" charset="0"/>
              </a:rPr>
              <a:t> kinematic data. Fatigue life is estimated for these regions and design is updated for high cycle fatigue life. Vibrational analysis is done by considering the vibrations forced on the chassis through the motor and the belt along with the vibration coming due to tires.</a:t>
            </a:r>
            <a:endParaRPr lang="en-US" b="1"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Finally crash analysis is done through LS </a:t>
            </a:r>
            <a:r>
              <a:rPr lang="en-US" dirty="0" err="1">
                <a:latin typeface="Times New Roman" panose="02020603050405020304" pitchFamily="18" charset="0"/>
                <a:cs typeface="Times New Roman" panose="02020603050405020304" pitchFamily="18" charset="0"/>
              </a:rPr>
              <a:t>Dyna</a:t>
            </a:r>
            <a:r>
              <a:rPr lang="en-US" dirty="0">
                <a:latin typeface="Times New Roman" panose="02020603050405020304" pitchFamily="18" charset="0"/>
                <a:cs typeface="Times New Roman" panose="02020603050405020304" pitchFamily="18" charset="0"/>
              </a:rPr>
              <a:t> to meet up with the road safety norms and chassis design is updated.</a:t>
            </a:r>
            <a:endParaRPr lang="en-US"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72504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Research Work and Calculations</a:t>
            </a:r>
            <a:br>
              <a:rPr lang="en-US" dirty="0" smtClean="0"/>
            </a:br>
            <a:endParaRPr lang="en-US" dirty="0"/>
          </a:p>
        </p:txBody>
      </p:sp>
      <p:sp>
        <p:nvSpPr>
          <p:cNvPr id="3" name="Content Placeholder 2"/>
          <p:cNvSpPr>
            <a:spLocks noGrp="1"/>
          </p:cNvSpPr>
          <p:nvPr>
            <p:ph idx="1"/>
          </p:nvPr>
        </p:nvSpPr>
        <p:spPr/>
        <p:txBody>
          <a:bodyPr/>
          <a:lstStyle/>
          <a:p>
            <a:r>
              <a:rPr lang="en-US" dirty="0" smtClean="0">
                <a:hlinkClick r:id="rId2" action="ppaction://hlinkpres?slideindex=1&amp;slidetitle="/>
              </a:rPr>
              <a:t>Various Designs of Chassis.pptx</a:t>
            </a:r>
            <a:endParaRPr lang="en-US" dirty="0" smtClean="0"/>
          </a:p>
          <a:p>
            <a:r>
              <a:rPr lang="en-US" dirty="0" smtClean="0">
                <a:hlinkClick r:id="rId3" action="ppaction://hlinkfile"/>
              </a:rPr>
              <a:t>Materials and Properties.docx</a:t>
            </a:r>
            <a:endParaRPr lang="en-US" dirty="0" smtClean="0"/>
          </a:p>
          <a:p>
            <a:r>
              <a:rPr lang="en-US" dirty="0" smtClean="0">
                <a:hlinkClick r:id="rId4" action="ppaction://hlinkfile"/>
              </a:rPr>
              <a:t>COMPARISONS OF DIFFERENT CROSS SECTIONS .</a:t>
            </a:r>
            <a:r>
              <a:rPr lang="en-US" dirty="0" err="1" smtClean="0">
                <a:hlinkClick r:id="rId4" action="ppaction://hlinkfile"/>
              </a:rPr>
              <a:t>docx</a:t>
            </a:r>
            <a:endParaRPr lang="en-US" dirty="0" smtClean="0"/>
          </a:p>
          <a:p>
            <a:endParaRPr lang="en-US" dirty="0"/>
          </a:p>
        </p:txBody>
      </p:sp>
    </p:spTree>
    <p:extLst>
      <p:ext uri="{BB962C8B-B14F-4D97-AF65-F5344CB8AC3E}">
        <p14:creationId xmlns:p14="http://schemas.microsoft.com/office/powerpoint/2010/main" val="312510059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595</TotalTime>
  <Words>585</Words>
  <Application>Microsoft Office PowerPoint</Application>
  <PresentationFormat>Widescreen</PresentationFormat>
  <Paragraphs>111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Trebuchet MS</vt:lpstr>
      <vt:lpstr>Wingdings 3</vt:lpstr>
      <vt:lpstr>Facet</vt:lpstr>
      <vt:lpstr>PowerPoint Presentation</vt:lpstr>
      <vt:lpstr>Design and Analysis of an E-BIKE Chassis frame</vt:lpstr>
      <vt:lpstr>PowerPoint Presentation</vt:lpstr>
      <vt:lpstr>PowerPoint Presentation</vt:lpstr>
      <vt:lpstr>Literature Review</vt:lpstr>
      <vt:lpstr>Specific Objectives </vt:lpstr>
      <vt:lpstr>Methodology and methods </vt:lpstr>
      <vt:lpstr>PowerPoint Presentation</vt:lpstr>
      <vt:lpstr>Research Work and Calculations </vt:lpstr>
      <vt:lpstr>Expected Outcomes</vt:lpstr>
      <vt:lpstr>Engineering Learning </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Master</dc:creator>
  <cp:lastModifiedBy>rojin k john</cp:lastModifiedBy>
  <cp:revision>41</cp:revision>
  <dcterms:created xsi:type="dcterms:W3CDTF">2017-11-08T16:19:41Z</dcterms:created>
  <dcterms:modified xsi:type="dcterms:W3CDTF">2018-02-20T08:46:03Z</dcterms:modified>
</cp:coreProperties>
</file>