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7" r:id="rId2"/>
    <p:sldId id="256" r:id="rId3"/>
    <p:sldId id="269" r:id="rId4"/>
    <p:sldId id="258" r:id="rId5"/>
    <p:sldId id="259" r:id="rId6"/>
    <p:sldId id="262" r:id="rId7"/>
    <p:sldId id="261" r:id="rId8"/>
    <p:sldId id="294" r:id="rId9"/>
    <p:sldId id="295" r:id="rId10"/>
    <p:sldId id="271" r:id="rId11"/>
    <p:sldId id="290" r:id="rId12"/>
    <p:sldId id="273" r:id="rId13"/>
    <p:sldId id="274" r:id="rId14"/>
    <p:sldId id="288" r:id="rId15"/>
    <p:sldId id="287" r:id="rId16"/>
    <p:sldId id="275" r:id="rId17"/>
    <p:sldId id="280" r:id="rId18"/>
    <p:sldId id="289" r:id="rId19"/>
    <p:sldId id="276" r:id="rId20"/>
    <p:sldId id="282" r:id="rId21"/>
    <p:sldId id="277" r:id="rId22"/>
    <p:sldId id="283" r:id="rId23"/>
    <p:sldId id="284" r:id="rId24"/>
    <p:sldId id="292" r:id="rId25"/>
    <p:sldId id="293" r:id="rId26"/>
    <p:sldId id="291" r:id="rId27"/>
    <p:sldId id="264" r:id="rId28"/>
    <p:sldId id="265"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25" autoAdjust="0"/>
    <p:restoredTop sz="94660"/>
  </p:normalViewPr>
  <p:slideViewPr>
    <p:cSldViewPr snapToGrid="0">
      <p:cViewPr>
        <p:scale>
          <a:sx n="75" d="100"/>
          <a:sy n="75" d="100"/>
        </p:scale>
        <p:origin x="-414"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9460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430481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9651468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710110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689557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035837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210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01302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8985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6/11/2018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4913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6/11/2018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1655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6/11/2018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1487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6/11/2018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3741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6/11/2018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0703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6/11/2018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0126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6/11/2018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16434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pPr/>
              <a:t>6/11/2018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2725881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nd%20Phase%20presentation/Various%20Designs%20of%20Chassis.ppt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tal_inert_gas_welding" TargetMode="External"/><Relationship Id="rId2" Type="http://schemas.openxmlformats.org/officeDocument/2006/relationships/hyperlink" Target="https://en.wikipedia.org/wiki/Tungsten_inert_gas_weld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apalex.co.uk/standards/round_tubes.html" TargetMode="External"/><Relationship Id="rId7" Type="http://schemas.openxmlformats.org/officeDocument/2006/relationships/hyperlink" Target="https://www.makeitfrom.com/material-properties/SAE-AISI-4130-SCM430-1.7218-25CrMo4-G41300-Cr-Mo-Steel" TargetMode="External"/><Relationship Id="rId2" Type="http://schemas.openxmlformats.org/officeDocument/2006/relationships/hyperlink" Target="http://www.iosrjournals.org/iosr-jmce/papers/vol11-issue4/Version-3/J011435659.pdf" TargetMode="External"/><Relationship Id="rId1" Type="http://schemas.openxmlformats.org/officeDocument/2006/relationships/slideLayout" Target="../slideLayouts/slideLayout2.xml"/><Relationship Id="rId6" Type="http://schemas.openxmlformats.org/officeDocument/2006/relationships/hyperlink" Target="http://www.amesweb.info/Materials/Aluminum-6061-Properties.aspx" TargetMode="External"/><Relationship Id="rId5" Type="http://schemas.openxmlformats.org/officeDocument/2006/relationships/hyperlink" Target="http://doras.dcu.ie/19502/1/Ping_Hwa_20130725155530.pdf" TargetMode="External"/><Relationship Id="rId4" Type="http://schemas.openxmlformats.org/officeDocument/2006/relationships/hyperlink" Target="https://www.motorcyclistonline.com/ducati-desmosedici-rr-85-percent-solu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1">
            <a:extLst>
              <a:ext uri="{FF2B5EF4-FFF2-40B4-BE49-F238E27FC236}">
                <a16:creationId xmlns="" xmlns:a16="http://schemas.microsoft.com/office/drawing/2014/main" id="{09AF5D21-6E78-49CC-83D1-A57E2735521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65527" y="107508"/>
            <a:ext cx="1101954" cy="1390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B414049E-CDCC-4D0F-A3C7-F34C26562773}"/>
              </a:ext>
            </a:extLst>
          </p:cNvPr>
          <p:cNvSpPr/>
          <p:nvPr/>
        </p:nvSpPr>
        <p:spPr>
          <a:xfrm>
            <a:off x="1093617" y="1568975"/>
            <a:ext cx="9783711" cy="1454244"/>
          </a:xfrm>
          <a:prstGeom prst="rect">
            <a:avLst/>
          </a:prstGeom>
        </p:spPr>
        <p:txBody>
          <a:bodyPr wrap="square">
            <a:spAutoFit/>
          </a:bodyPr>
          <a:lstStyle/>
          <a:p>
            <a:pPr algn="ctr">
              <a:lnSpc>
                <a:spcPct val="115000"/>
              </a:lnSpc>
            </a:pPr>
            <a:r>
              <a:rPr lang="en-US" sz="1400" b="1" dirty="0">
                <a:latin typeface="Times New Roman" panose="02020603050405020304" pitchFamily="18" charset="0"/>
                <a:ea typeface="Calibri" panose="020F0502020204030204" pitchFamily="34" charset="0"/>
              </a:rPr>
              <a:t>VISVESVARAYA TECHNOLOGICAL UNIVERSITY</a:t>
            </a:r>
            <a:endParaRPr lang="en-US" sz="1400" b="1" dirty="0">
              <a:latin typeface="Times New Roman" panose="02020603050405020304" pitchFamily="18" charset="0"/>
              <a:ea typeface="Times New Roman" panose="02020603050405020304" pitchFamily="18" charset="0"/>
            </a:endParaRPr>
          </a:p>
          <a:p>
            <a:pPr algn="ctr">
              <a:lnSpc>
                <a:spcPct val="115000"/>
              </a:lnSpc>
            </a:pPr>
            <a:r>
              <a:rPr lang="en-US" sz="1400" b="1" dirty="0" err="1">
                <a:latin typeface="Times New Roman" panose="02020603050405020304" pitchFamily="18" charset="0"/>
                <a:ea typeface="Calibri" panose="020F0502020204030204" pitchFamily="34" charset="0"/>
              </a:rPr>
              <a:t>JnanaSangama</a:t>
            </a:r>
            <a:r>
              <a:rPr lang="en-US" sz="1400" b="1" dirty="0">
                <a:latin typeface="Times New Roman" panose="02020603050405020304" pitchFamily="18" charset="0"/>
                <a:ea typeface="Calibri" panose="020F0502020204030204" pitchFamily="34" charset="0"/>
              </a:rPr>
              <a:t>, BELGAUM</a:t>
            </a:r>
            <a:endParaRPr lang="en-US" sz="1400" b="1" dirty="0">
              <a:latin typeface="Times New Roman" panose="02020603050405020304" pitchFamily="18" charset="0"/>
              <a:ea typeface="Times New Roman" panose="02020603050405020304" pitchFamily="18" charset="0"/>
            </a:endParaRPr>
          </a:p>
          <a:p>
            <a:pPr>
              <a:lnSpc>
                <a:spcPct val="115000"/>
              </a:lnSpc>
            </a:pPr>
            <a:r>
              <a:rPr lang="en-US" sz="1400" dirty="0">
                <a:latin typeface="Times New Roman" panose="02020603050405020304" pitchFamily="18" charset="0"/>
                <a:ea typeface="Calibri" panose="020F0502020204030204" pitchFamily="34" charset="0"/>
              </a:rPr>
              <a:t> 				</a:t>
            </a:r>
            <a:r>
              <a:rPr lang="en-US" sz="1400" b="1" dirty="0">
                <a:latin typeface="Times New Roman" panose="02020603050405020304" pitchFamily="18" charset="0"/>
                <a:ea typeface="Calibri" panose="020F0502020204030204" pitchFamily="34" charset="0"/>
              </a:rPr>
              <a:t>BACHELOR OF ENGINEERING </a:t>
            </a:r>
            <a:r>
              <a:rPr lang="en-US" sz="1400" dirty="0">
                <a:latin typeface="Times New Roman" panose="02020603050405020304" pitchFamily="18" charset="0"/>
                <a:ea typeface="Calibri" panose="020F0502020204030204" pitchFamily="34" charset="0"/>
              </a:rPr>
              <a:t>in </a:t>
            </a:r>
            <a:r>
              <a:rPr lang="en-US" sz="1400" b="1" i="1" dirty="0">
                <a:latin typeface="Times New Roman" panose="02020603050405020304" pitchFamily="18" charset="0"/>
                <a:ea typeface="Calibri" panose="020F0502020204030204" pitchFamily="34" charset="0"/>
              </a:rPr>
              <a:t>MECHANICAL ENGINEERING</a:t>
            </a:r>
            <a:endParaRPr lang="en-US" sz="1400" b="1" dirty="0">
              <a:latin typeface="Times New Roman" panose="02020603050405020304" pitchFamily="18" charset="0"/>
              <a:ea typeface="Times New Roman" panose="02020603050405020304" pitchFamily="18" charset="0"/>
            </a:endParaRPr>
          </a:p>
          <a:p>
            <a:pPr algn="ctr">
              <a:lnSpc>
                <a:spcPct val="50000"/>
              </a:lnSpc>
            </a:pPr>
            <a:r>
              <a:rPr lang="en-US" sz="1600" dirty="0">
                <a:latin typeface="Times New Roman" panose="02020603050405020304" pitchFamily="18" charset="0"/>
                <a:ea typeface="Calibri" panose="020F0502020204030204" pitchFamily="34" charset="0"/>
              </a:rPr>
              <a:t> </a:t>
            </a:r>
            <a:endParaRPr lang="en-US" sz="2000" b="1" dirty="0">
              <a:latin typeface="Times New Roman" panose="02020603050405020304" pitchFamily="18" charset="0"/>
              <a:ea typeface="Times New Roman" panose="02020603050405020304" pitchFamily="18" charset="0"/>
            </a:endParaRPr>
          </a:p>
          <a:p>
            <a:pPr algn="ctr">
              <a:lnSpc>
                <a:spcPct val="115000"/>
              </a:lnSpc>
            </a:pPr>
            <a:r>
              <a:rPr lang="en-US" sz="1400" dirty="0">
                <a:latin typeface="Times New Roman" panose="02020603050405020304" pitchFamily="18" charset="0"/>
                <a:ea typeface="Calibri" panose="020F0502020204030204" pitchFamily="34" charset="0"/>
              </a:rPr>
              <a:t>By</a:t>
            </a:r>
            <a:endParaRPr lang="en-US" sz="1400" b="1" dirty="0">
              <a:latin typeface="Times New Roman" panose="02020603050405020304" pitchFamily="18" charset="0"/>
              <a:ea typeface="Times New Roman" panose="02020603050405020304" pitchFamily="18" charset="0"/>
            </a:endParaRPr>
          </a:p>
          <a:p>
            <a:pPr algn="just">
              <a:lnSpc>
                <a:spcPct val="115000"/>
              </a:lnSpc>
            </a:pPr>
            <a:r>
              <a:rPr lang="en-US" sz="1400" b="1" dirty="0">
                <a:solidFill>
                  <a:srgbClr val="C00000"/>
                </a:solidFill>
                <a:latin typeface="Times New Roman" panose="02020603050405020304" pitchFamily="18" charset="0"/>
                <a:ea typeface="Times New Roman" panose="02020603050405020304" pitchFamily="18" charset="0"/>
              </a:rPr>
              <a:t>				</a:t>
            </a:r>
            <a:endParaRPr lang="en-US"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 xmlns:a16="http://schemas.microsoft.com/office/drawing/2014/main" id="{752B4D70-F33A-4460-A0CE-89679338658E}"/>
              </a:ext>
            </a:extLst>
          </p:cNvPr>
          <p:cNvSpPr txBox="1"/>
          <p:nvPr/>
        </p:nvSpPr>
        <p:spPr>
          <a:xfrm>
            <a:off x="3544365" y="2969952"/>
            <a:ext cx="4744278" cy="954107"/>
          </a:xfrm>
          <a:prstGeom prst="rect">
            <a:avLst/>
          </a:prstGeom>
          <a:noFill/>
        </p:spPr>
        <p:txBody>
          <a:bodyPr wrap="square" rtlCol="0">
            <a:spAutoFit/>
          </a:bodyPr>
          <a:lstStyle/>
          <a:p>
            <a:pPr algn="just"/>
            <a:r>
              <a:rPr lang="en-US" sz="1400" b="1" dirty="0">
                <a:solidFill>
                  <a:srgbClr val="C00000"/>
                </a:solidFill>
                <a:latin typeface="Times New Roman" panose="02020603050405020304" pitchFamily="18" charset="0"/>
                <a:ea typeface="Times New Roman" panose="02020603050405020304" pitchFamily="18" charset="0"/>
              </a:rPr>
              <a:t>Himanshu Sharma			1ds14me055</a:t>
            </a:r>
          </a:p>
          <a:p>
            <a:pPr algn="just"/>
            <a:r>
              <a:rPr lang="en-US" sz="1400" b="1" dirty="0" err="1">
                <a:solidFill>
                  <a:srgbClr val="C00000"/>
                </a:solidFill>
                <a:latin typeface="Times New Roman" panose="02020603050405020304" pitchFamily="18" charset="0"/>
                <a:ea typeface="Times New Roman" panose="02020603050405020304" pitchFamily="18" charset="0"/>
              </a:rPr>
              <a:t>Prathik</a:t>
            </a:r>
            <a:r>
              <a:rPr lang="en-US" sz="1400" b="1" dirty="0">
                <a:solidFill>
                  <a:srgbClr val="C00000"/>
                </a:solidFill>
                <a:latin typeface="Times New Roman" panose="02020603050405020304" pitchFamily="18" charset="0"/>
                <a:ea typeface="Times New Roman" panose="02020603050405020304" pitchFamily="18" charset="0"/>
              </a:rPr>
              <a:t> Kamath				1ds14me060</a:t>
            </a:r>
          </a:p>
          <a:p>
            <a:pPr algn="just"/>
            <a:r>
              <a:rPr lang="en-US" sz="1400" b="1" dirty="0" err="1">
                <a:solidFill>
                  <a:srgbClr val="C00000"/>
                </a:solidFill>
                <a:latin typeface="Times New Roman" panose="02020603050405020304" pitchFamily="18" charset="0"/>
                <a:ea typeface="Times New Roman" panose="02020603050405020304" pitchFamily="18" charset="0"/>
              </a:rPr>
              <a:t>Rojin</a:t>
            </a:r>
            <a:r>
              <a:rPr lang="en-US" sz="1400" b="1" dirty="0">
                <a:solidFill>
                  <a:srgbClr val="C00000"/>
                </a:solidFill>
                <a:latin typeface="Times New Roman" panose="02020603050405020304" pitchFamily="18" charset="0"/>
                <a:ea typeface="Times New Roman" panose="02020603050405020304" pitchFamily="18" charset="0"/>
              </a:rPr>
              <a:t>	K John				1ds14me117</a:t>
            </a:r>
          </a:p>
          <a:p>
            <a:pPr algn="just"/>
            <a:r>
              <a:rPr lang="en-US" sz="1400" b="1" dirty="0">
                <a:solidFill>
                  <a:srgbClr val="C00000"/>
                </a:solidFill>
                <a:latin typeface="Times New Roman" panose="02020603050405020304" pitchFamily="18" charset="0"/>
                <a:ea typeface="Times New Roman" panose="02020603050405020304" pitchFamily="18" charset="0"/>
              </a:rPr>
              <a:t>Kumar Gaurav                                   1ds14me062</a:t>
            </a:r>
          </a:p>
        </p:txBody>
      </p:sp>
      <p:sp>
        <p:nvSpPr>
          <p:cNvPr id="7" name="Rectangle 6">
            <a:extLst>
              <a:ext uri="{FF2B5EF4-FFF2-40B4-BE49-F238E27FC236}">
                <a16:creationId xmlns="" xmlns:a16="http://schemas.microsoft.com/office/drawing/2014/main" id="{E8797694-7021-4F28-9254-0F8BAA97302C}"/>
              </a:ext>
            </a:extLst>
          </p:cNvPr>
          <p:cNvSpPr/>
          <p:nvPr/>
        </p:nvSpPr>
        <p:spPr>
          <a:xfrm>
            <a:off x="2937472" y="3756975"/>
            <a:ext cx="6096000" cy="954107"/>
          </a:xfrm>
          <a:prstGeom prst="rect">
            <a:avLst/>
          </a:prstGeom>
        </p:spPr>
        <p:txBody>
          <a:bodyPr>
            <a:spAutoFit/>
          </a:bodyPr>
          <a:lstStyle/>
          <a:p>
            <a:pPr algn="ctr"/>
            <a:r>
              <a:rPr lang="en-US" sz="1400" dirty="0">
                <a:latin typeface="Times New Roman" panose="02020603050405020304" pitchFamily="18" charset="0"/>
                <a:cs typeface="Times New Roman" panose="02020603050405020304" pitchFamily="18" charset="0"/>
              </a:rPr>
              <a:t>Under the guidance of</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Mr. Kishore Kumar</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Professor, Dept. of Mechanical Eng.</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DAYANANDA SAGAR COLLEGE OF ENGINEERING, Bangalore</a:t>
            </a:r>
            <a:endParaRPr lang="en-IN" sz="1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 xmlns:a16="http://schemas.microsoft.com/office/drawing/2014/main" id="{4E8377AA-448E-4B21-B4A7-829B8E3951FB}"/>
              </a:ext>
            </a:extLst>
          </p:cNvPr>
          <p:cNvPicPr>
            <a:picLocks noChangeAspect="1"/>
          </p:cNvPicPr>
          <p:nvPr/>
        </p:nvPicPr>
        <p:blipFill>
          <a:blip r:embed="rId3"/>
          <a:stretch>
            <a:fillRect/>
          </a:stretch>
        </p:blipFill>
        <p:spPr>
          <a:xfrm>
            <a:off x="5275013" y="4812034"/>
            <a:ext cx="1282981" cy="844473"/>
          </a:xfrm>
          <a:prstGeom prst="rect">
            <a:avLst/>
          </a:prstGeom>
        </p:spPr>
      </p:pic>
      <p:sp>
        <p:nvSpPr>
          <p:cNvPr id="8" name="Rectangle 7">
            <a:extLst>
              <a:ext uri="{FF2B5EF4-FFF2-40B4-BE49-F238E27FC236}">
                <a16:creationId xmlns="" xmlns:a16="http://schemas.microsoft.com/office/drawing/2014/main" id="{A1F3A36F-E881-42B6-89F9-70FEBD95857F}"/>
              </a:ext>
            </a:extLst>
          </p:cNvPr>
          <p:cNvSpPr/>
          <p:nvPr/>
        </p:nvSpPr>
        <p:spPr>
          <a:xfrm>
            <a:off x="1024649" y="5677497"/>
            <a:ext cx="9921646" cy="1169551"/>
          </a:xfrm>
          <a:prstGeom prst="rect">
            <a:avLst/>
          </a:prstGeom>
        </p:spPr>
        <p:txBody>
          <a:bodyPr wrap="square">
            <a:spAutoFit/>
          </a:bodyPr>
          <a:lstStyle/>
          <a:p>
            <a:pPr algn="ctr"/>
            <a:r>
              <a:rPr lang="en-US" sz="1400" b="1" dirty="0"/>
              <a:t>Department of Mechanical Engineering</a:t>
            </a:r>
            <a:endParaRPr lang="en-IN" sz="1400" b="1" dirty="0"/>
          </a:p>
          <a:p>
            <a:pPr algn="ctr"/>
            <a:r>
              <a:rPr lang="en-US" sz="1400" b="1" dirty="0"/>
              <a:t> DAYANANDA SAGAR COLLEGE OF ENGINEERING</a:t>
            </a:r>
            <a:endParaRPr lang="en-IN" sz="1400" b="1" dirty="0"/>
          </a:p>
          <a:p>
            <a:pPr algn="ctr"/>
            <a:r>
              <a:rPr lang="en-US" sz="1400" b="1" dirty="0"/>
              <a:t>SHAVIGE MALLESHWARA HILLS, KUMARSWAMY LAYOUT, BANGALORE-78</a:t>
            </a:r>
            <a:endParaRPr lang="en-IN" sz="1400" b="1" dirty="0"/>
          </a:p>
          <a:p>
            <a:pPr algn="ctr"/>
            <a:r>
              <a:rPr lang="en-US" sz="1400" b="1" dirty="0"/>
              <a:t>Accredited by National Assessment and Accreditation Council (NAAC) with ‘A’ grade</a:t>
            </a:r>
            <a:endParaRPr lang="en-IN" sz="1400" b="1" dirty="0"/>
          </a:p>
          <a:p>
            <a:pPr algn="ctr"/>
            <a:r>
              <a:rPr lang="en-US" sz="1400" b="1" dirty="0"/>
              <a:t>2017-2018</a:t>
            </a:r>
            <a:endParaRPr lang="en-IN" sz="1400" b="1" dirty="0"/>
          </a:p>
        </p:txBody>
      </p:sp>
    </p:spTree>
    <p:extLst>
      <p:ext uri="{BB962C8B-B14F-4D97-AF65-F5344CB8AC3E}">
        <p14:creationId xmlns="" xmlns:p14="http://schemas.microsoft.com/office/powerpoint/2010/main" val="362583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396" y="251659"/>
            <a:ext cx="8596668" cy="1320800"/>
          </a:xfrm>
        </p:spPr>
        <p:txBody>
          <a:bodyPr/>
          <a:lstStyle/>
          <a:p>
            <a:pPr algn="ctr"/>
            <a:r>
              <a:rPr lang="en-US" b="1" u="sng" dirty="0">
                <a:latin typeface="Trebuchet MS" panose="020B0603020202020204" pitchFamily="34" charset="0"/>
                <a:cs typeface="Times New Roman" panose="02020603050405020304" pitchFamily="18" charset="0"/>
              </a:rPr>
              <a:t>Design of the chassis</a:t>
            </a:r>
          </a:p>
        </p:txBody>
      </p:sp>
      <p:sp>
        <p:nvSpPr>
          <p:cNvPr id="3" name="Content Placeholder 2"/>
          <p:cNvSpPr>
            <a:spLocks noGrp="1"/>
          </p:cNvSpPr>
          <p:nvPr>
            <p:ph idx="1"/>
          </p:nvPr>
        </p:nvSpPr>
        <p:spPr>
          <a:xfrm>
            <a:off x="660240" y="1272374"/>
            <a:ext cx="9174639" cy="3880773"/>
          </a:xfrm>
        </p:spPr>
        <p:txBody>
          <a:bodyPr/>
          <a:lstStyle/>
          <a:p>
            <a:pPr marL="0" indent="0">
              <a:buNone/>
            </a:pPr>
            <a:r>
              <a:rPr lang="en-US" dirty="0">
                <a:latin typeface="Trebuchet MS" panose="020B0603020202020204" pitchFamily="34" charset="0"/>
                <a:cs typeface="Times New Roman" panose="02020603050405020304" pitchFamily="18" charset="0"/>
              </a:rPr>
              <a:t>After thorough research work and considering various factors like </a:t>
            </a:r>
            <a:r>
              <a:rPr lang="en-US" dirty="0" err="1">
                <a:latin typeface="Trebuchet MS" panose="020B0603020202020204" pitchFamily="34" charset="0"/>
                <a:cs typeface="Times New Roman" panose="02020603050405020304" pitchFamily="18" charset="0"/>
              </a:rPr>
              <a:t>cost,stability</a:t>
            </a:r>
            <a:r>
              <a:rPr lang="en-US" dirty="0">
                <a:latin typeface="Trebuchet MS" panose="020B0603020202020204" pitchFamily="34" charset="0"/>
                <a:cs typeface="Times New Roman" panose="02020603050405020304" pitchFamily="18" charset="0"/>
              </a:rPr>
              <a:t> and feasibility, a final chassis was designed and all the tests and analysis are done on the same. </a:t>
            </a:r>
          </a:p>
          <a:p>
            <a:pPr marL="0" indent="0">
              <a:buNone/>
            </a:pPr>
            <a:r>
              <a:rPr lang="en-US" dirty="0">
                <a:latin typeface="Trebuchet MS" panose="020B0603020202020204" pitchFamily="34" charset="0"/>
                <a:cs typeface="Times New Roman" panose="02020603050405020304" pitchFamily="18" charset="0"/>
              </a:rPr>
              <a:t>Final Design                                                                                                                      												</a:t>
            </a:r>
            <a:r>
              <a:rPr lang="en-US" dirty="0">
                <a:latin typeface="Trebuchet MS" panose="020B0603020202020204" pitchFamily="34" charset="0"/>
                <a:cs typeface="Times New Roman" panose="02020603050405020304" pitchFamily="18" charset="0"/>
                <a:hlinkClick r:id="rId2" action="ppaction://hlinkpres?slideindex=1&amp;slidetitle="/>
              </a:rPr>
              <a:t>Various Designs of Chassis.pptx</a:t>
            </a:r>
            <a:endParaRPr lang="en-US" dirty="0">
              <a:latin typeface="Trebuchet MS" panose="020B0603020202020204" pitchFamily="34" charset="0"/>
              <a:cs typeface="Times New Roman" panose="02020603050405020304" pitchFamily="18" charset="0"/>
            </a:endParaRPr>
          </a:p>
          <a:p>
            <a:pPr marL="0" indent="0">
              <a:buNone/>
            </a:pPr>
            <a:endParaRPr lang="en-US" dirty="0"/>
          </a:p>
        </p:txBody>
      </p:sp>
      <p:pic>
        <p:nvPicPr>
          <p:cNvPr id="6" name="Picture 5"/>
          <p:cNvPicPr/>
          <p:nvPr/>
        </p:nvPicPr>
        <p:blipFill rotWithShape="1">
          <a:blip r:embed="rId3"/>
          <a:srcRect l="20202" t="16128" r="1630" b="7940"/>
          <a:stretch/>
        </p:blipFill>
        <p:spPr bwMode="auto">
          <a:xfrm>
            <a:off x="820396" y="2833805"/>
            <a:ext cx="5059110" cy="358068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 xmlns:p14="http://schemas.microsoft.com/office/powerpoint/2010/main" val="123084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Assumptions for Designing the Model</a:t>
            </a:r>
          </a:p>
        </p:txBody>
      </p:sp>
      <p:sp>
        <p:nvSpPr>
          <p:cNvPr id="3" name="Content Placeholder 2"/>
          <p:cNvSpPr>
            <a:spLocks noGrp="1"/>
          </p:cNvSpPr>
          <p:nvPr>
            <p:ph idx="1"/>
          </p:nvPr>
        </p:nvSpPr>
        <p:spPr/>
        <p:txBody>
          <a:bodyPr/>
          <a:lstStyle/>
          <a:p>
            <a:r>
              <a:rPr lang="en-US" dirty="0"/>
              <a:t>Material properties are isotropic.</a:t>
            </a:r>
          </a:p>
          <a:p>
            <a:r>
              <a:rPr lang="en-US" dirty="0"/>
              <a:t>Swing arm is </a:t>
            </a:r>
            <a:r>
              <a:rPr lang="en-US" dirty="0" smtClean="0"/>
              <a:t>modeled to just </a:t>
            </a:r>
            <a:r>
              <a:rPr lang="en-US" dirty="0"/>
              <a:t>give the real time approximation in the assembly by giving proper location for supports.</a:t>
            </a:r>
          </a:p>
          <a:p>
            <a:r>
              <a:rPr lang="en-US" dirty="0"/>
              <a:t>Spring element is used to simplify the modelling without using damping properties as dynamic loading is not considered.</a:t>
            </a:r>
          </a:p>
          <a:p>
            <a:r>
              <a:rPr lang="en-US" dirty="0"/>
              <a:t>One node is fixed in the handle bar bearing region to avoid solver pivotal errors.</a:t>
            </a:r>
          </a:p>
          <a:p>
            <a:endParaRPr lang="en-US" dirty="0"/>
          </a:p>
        </p:txBody>
      </p:sp>
    </p:spTree>
    <p:extLst>
      <p:ext uri="{BB962C8B-B14F-4D97-AF65-F5344CB8AC3E}">
        <p14:creationId xmlns="" xmlns:p14="http://schemas.microsoft.com/office/powerpoint/2010/main" val="195543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500" y="448280"/>
            <a:ext cx="8596668" cy="1320800"/>
          </a:xfrm>
        </p:spPr>
        <p:txBody>
          <a:bodyPr/>
          <a:lstStyle/>
          <a:p>
            <a:r>
              <a:rPr lang="en-US" b="1" u="sng" dirty="0">
                <a:latin typeface="Times New Roman" panose="02020603050405020304" pitchFamily="18" charset="0"/>
                <a:cs typeface="Times New Roman" panose="02020603050405020304" pitchFamily="18" charset="0"/>
              </a:rPr>
              <a:t>Engineering Tables</a:t>
            </a:r>
          </a:p>
        </p:txBody>
      </p:sp>
      <p:sp>
        <p:nvSpPr>
          <p:cNvPr id="3" name="Content Placeholder 2"/>
          <p:cNvSpPr>
            <a:spLocks noGrp="1"/>
          </p:cNvSpPr>
          <p:nvPr>
            <p:ph idx="1"/>
          </p:nvPr>
        </p:nvSpPr>
        <p:spPr>
          <a:xfrm>
            <a:off x="514963" y="1511110"/>
            <a:ext cx="9022143" cy="5346890"/>
          </a:xfrm>
        </p:spPr>
        <p:txBody>
          <a:bodyPr>
            <a:normAutofit/>
          </a:bodyPr>
          <a:lstStyle/>
          <a:p>
            <a:pPr marL="0" indent="0" algn="just">
              <a:lnSpc>
                <a:spcPct val="107000"/>
              </a:lnSpc>
              <a:spcBef>
                <a:spcPts val="360"/>
              </a:spcBef>
              <a:buNone/>
            </a:pPr>
            <a:r>
              <a:rPr lang="en-US" sz="2400" b="1" dirty="0">
                <a:latin typeface="Times New Roman" panose="02020603050405020304" pitchFamily="18" charset="0"/>
                <a:cs typeface="Times New Roman" panose="02020603050405020304" pitchFamily="18" charset="0"/>
              </a:rPr>
              <a:t>Material selected : Aluminum 6061 T6</a:t>
            </a:r>
          </a:p>
          <a:p>
            <a:pPr marL="0" indent="0">
              <a:lnSpc>
                <a:spcPct val="107000"/>
              </a:lnSpc>
              <a:spcBef>
                <a:spcPts val="360"/>
              </a:spcBef>
              <a:buNone/>
            </a:pPr>
            <a:r>
              <a:rPr lang="en-US" sz="2400" u="sng" dirty="0">
                <a:latin typeface="Times New Roman" panose="02020603050405020304" pitchFamily="18" charset="0"/>
                <a:cs typeface="Times New Roman" panose="02020603050405020304" pitchFamily="18" charset="0"/>
              </a:rPr>
              <a:t>Material Properties </a:t>
            </a:r>
          </a:p>
          <a:p>
            <a:pPr lvl="1"/>
            <a:r>
              <a:rPr lang="en-US" sz="1800" dirty="0"/>
              <a:t>T6 temper 6061 has an ultimate tensile strength of at least 290 </a:t>
            </a:r>
            <a:r>
              <a:rPr lang="en-US" sz="1800" dirty="0" err="1"/>
              <a:t>MPa</a:t>
            </a:r>
            <a:r>
              <a:rPr lang="en-US" sz="1800" dirty="0"/>
              <a:t> (42,000 psi) and yield strength of at least 240 </a:t>
            </a:r>
            <a:r>
              <a:rPr lang="en-US" sz="1800" dirty="0" err="1"/>
              <a:t>MPa</a:t>
            </a:r>
            <a:r>
              <a:rPr lang="en-US" sz="1800" dirty="0"/>
              <a:t> (35,000 psi). </a:t>
            </a:r>
          </a:p>
          <a:p>
            <a:pPr lvl="1"/>
            <a:r>
              <a:rPr lang="en-US" sz="1800" dirty="0"/>
              <a:t>Aluminum 6061 t6 has one-third the density and one-third the modulus of steel – the diameter of the aluminum bar needs to be larger by 32 per cent, at which its weight will be only 58 per cent of that of the steel bar.</a:t>
            </a:r>
          </a:p>
          <a:p>
            <a:pPr lvl="1"/>
            <a:r>
              <a:rPr lang="en-US" sz="1800" dirty="0"/>
              <a:t>Cost is comparably low.</a:t>
            </a:r>
          </a:p>
          <a:p>
            <a:pPr lvl="1"/>
            <a:r>
              <a:rPr lang="en-US" sz="1800" dirty="0"/>
              <a:t>6061 is highly </a:t>
            </a:r>
            <a:r>
              <a:rPr lang="en-US" sz="1800" dirty="0" err="1"/>
              <a:t>weldable</a:t>
            </a:r>
            <a:r>
              <a:rPr lang="en-US" sz="1800" dirty="0"/>
              <a:t>, for example using </a:t>
            </a:r>
            <a:r>
              <a:rPr lang="en-US" sz="1800" u="sng" dirty="0">
                <a:hlinkClick r:id="rId2" tooltip="Tungsten inert gas welding"/>
              </a:rPr>
              <a:t>tungsten inert gas welding</a:t>
            </a:r>
            <a:r>
              <a:rPr lang="en-US" sz="1800" dirty="0"/>
              <a:t> (TIG) or </a:t>
            </a:r>
            <a:r>
              <a:rPr lang="en-US" sz="1800" u="sng" dirty="0">
                <a:hlinkClick r:id="rId3" tooltip="Metal inert gas welding"/>
              </a:rPr>
              <a:t>metal inert gas welding</a:t>
            </a:r>
            <a:r>
              <a:rPr lang="en-US" sz="1800" dirty="0"/>
              <a:t> (MIG).</a:t>
            </a:r>
          </a:p>
          <a:p>
            <a:pPr lvl="1"/>
            <a:r>
              <a:rPr lang="en-US" sz="1800" dirty="0"/>
              <a:t>6061 has good fatigue behavior with fatigue strength of 125 </a:t>
            </a:r>
            <a:r>
              <a:rPr lang="en-US" sz="1800" dirty="0" err="1"/>
              <a:t>mpa</a:t>
            </a:r>
            <a:r>
              <a:rPr lang="en-US" sz="1800" dirty="0"/>
              <a:t>.</a:t>
            </a:r>
          </a:p>
          <a:p>
            <a:pPr marL="457200" lvl="1" indent="0">
              <a:buNone/>
            </a:pPr>
            <a:endParaRPr lang="en-US" sz="1800" dirty="0"/>
          </a:p>
          <a:p>
            <a:pPr marL="0" indent="0" algn="just">
              <a:lnSpc>
                <a:spcPct val="107000"/>
              </a:lnSpc>
              <a:spcBef>
                <a:spcPts val="360"/>
              </a:spcBef>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6142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Static linear analysis</a:t>
            </a:r>
          </a:p>
        </p:txBody>
      </p:sp>
      <p:pic>
        <p:nvPicPr>
          <p:cNvPr id="4" name="Content Placeholder 3"/>
          <p:cNvPicPr>
            <a:picLocks noGrp="1"/>
          </p:cNvPicPr>
          <p:nvPr>
            <p:ph sz="half" idx="1"/>
          </p:nvPr>
        </p:nvPicPr>
        <p:blipFill rotWithShape="1">
          <a:blip r:embed="rId2"/>
          <a:srcRect l="22426" t="20132"/>
          <a:stretch/>
        </p:blipFill>
        <p:spPr bwMode="auto">
          <a:xfrm>
            <a:off x="677335" y="2682239"/>
            <a:ext cx="4329006" cy="2621281"/>
          </a:xfrm>
          <a:prstGeom prst="rect">
            <a:avLst/>
          </a:prstGeom>
          <a:ln>
            <a:noFill/>
          </a:ln>
          <a:effectLst>
            <a:outerShdw blurRad="190500" algn="tl" rotWithShape="0">
              <a:srgbClr val="000000">
                <a:alpha val="70000"/>
              </a:srgbClr>
            </a:outerShdw>
          </a:effectLst>
        </p:spPr>
      </p:pic>
      <p:sp>
        <p:nvSpPr>
          <p:cNvPr id="6" name="TextBox 5"/>
          <p:cNvSpPr txBox="1"/>
          <p:nvPr/>
        </p:nvSpPr>
        <p:spPr>
          <a:xfrm>
            <a:off x="741285" y="2160589"/>
            <a:ext cx="162736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Meshed Model</a:t>
            </a:r>
          </a:p>
        </p:txBody>
      </p:sp>
      <p:pic>
        <p:nvPicPr>
          <p:cNvPr id="7" name="Content Placeholder 6"/>
          <p:cNvPicPr>
            <a:picLocks noGrp="1"/>
          </p:cNvPicPr>
          <p:nvPr>
            <p:ph sz="half" idx="2"/>
          </p:nvPr>
        </p:nvPicPr>
        <p:blipFill rotWithShape="1">
          <a:blip r:embed="rId3"/>
          <a:srcRect l="23384" t="20992" r="99" b="16955"/>
          <a:stretch/>
        </p:blipFill>
        <p:spPr bwMode="auto">
          <a:xfrm>
            <a:off x="5188374" y="2682238"/>
            <a:ext cx="4329007" cy="2621281"/>
          </a:xfrm>
          <a:prstGeom prst="rect">
            <a:avLst/>
          </a:prstGeom>
          <a:ln>
            <a:noFill/>
          </a:ln>
          <a:effectLst>
            <a:outerShdw blurRad="190500" algn="tl" rotWithShape="0">
              <a:srgbClr val="000000">
                <a:alpha val="70000"/>
              </a:srgbClr>
            </a:outerShdw>
          </a:effectLst>
        </p:spPr>
      </p:pic>
      <p:sp>
        <p:nvSpPr>
          <p:cNvPr id="8" name="TextBox 7"/>
          <p:cNvSpPr txBox="1"/>
          <p:nvPr/>
        </p:nvSpPr>
        <p:spPr>
          <a:xfrm>
            <a:off x="5226051" y="2160589"/>
            <a:ext cx="329449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Loading and boundary conditions</a:t>
            </a:r>
          </a:p>
        </p:txBody>
      </p:sp>
    </p:spTree>
    <p:extLst>
      <p:ext uri="{BB962C8B-B14F-4D97-AF65-F5344CB8AC3E}">
        <p14:creationId xmlns="" xmlns:p14="http://schemas.microsoft.com/office/powerpoint/2010/main" val="79158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4155" t="21825" r="-49" b="23548"/>
          <a:stretch/>
        </p:blipFill>
        <p:spPr bwMode="auto">
          <a:xfrm>
            <a:off x="1937440" y="2156134"/>
            <a:ext cx="6398839" cy="3604585"/>
          </a:xfrm>
          <a:prstGeom prst="rect">
            <a:avLst/>
          </a:prstGeom>
          <a:ln>
            <a:noFill/>
          </a:ln>
          <a:effectLst>
            <a:outerShdw blurRad="190500" algn="tl" rotWithShape="0">
              <a:srgbClr val="000000">
                <a:alpha val="70000"/>
              </a:srgbClr>
            </a:outerShdw>
          </a:effectLst>
        </p:spPr>
      </p:pic>
      <p:sp>
        <p:nvSpPr>
          <p:cNvPr id="3" name="TextBox 2"/>
          <p:cNvSpPr txBox="1"/>
          <p:nvPr/>
        </p:nvSpPr>
        <p:spPr>
          <a:xfrm>
            <a:off x="990600" y="601981"/>
            <a:ext cx="7970520" cy="86177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Unaveraged Stress</a:t>
            </a:r>
          </a:p>
          <a:p>
            <a:endParaRPr lang="en-US" dirty="0"/>
          </a:p>
          <a:p>
            <a:r>
              <a:rPr lang="en-US" sz="1400" dirty="0">
                <a:latin typeface="Times New Roman" panose="02020603050405020304" pitchFamily="18" charset="0"/>
                <a:cs typeface="Times New Roman" panose="02020603050405020304" pitchFamily="18" charset="0"/>
              </a:rPr>
              <a:t>Unaveraged stresses are taken in order to check the mesh sensitivity.</a:t>
            </a:r>
          </a:p>
        </p:txBody>
      </p:sp>
    </p:spTree>
    <p:extLst>
      <p:ext uri="{BB962C8B-B14F-4D97-AF65-F5344CB8AC3E}">
        <p14:creationId xmlns="" xmlns:p14="http://schemas.microsoft.com/office/powerpoint/2010/main" val="50296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solidFill>
                  <a:schemeClr val="tx1"/>
                </a:solidFill>
                <a:latin typeface="Trebuchet MS" panose="020B0603020202020204" pitchFamily="34" charset="0"/>
                <a:cs typeface="Times New Roman" panose="02020603050405020304" pitchFamily="18" charset="0"/>
              </a:rPr>
              <a:t>Result</a:t>
            </a:r>
          </a:p>
        </p:txBody>
      </p:sp>
      <p:pic>
        <p:nvPicPr>
          <p:cNvPr id="3" name="Picture 2"/>
          <p:cNvPicPr/>
          <p:nvPr/>
        </p:nvPicPr>
        <p:blipFill rotWithShape="1">
          <a:blip r:embed="rId2"/>
          <a:srcRect l="23419" t="22356" r="-148" b="23282"/>
          <a:stretch/>
        </p:blipFill>
        <p:spPr bwMode="auto">
          <a:xfrm>
            <a:off x="587801" y="1404829"/>
            <a:ext cx="8775733" cy="3728415"/>
          </a:xfrm>
          <a:prstGeom prst="rect">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1336660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22" y="173764"/>
            <a:ext cx="8596668" cy="1320800"/>
          </a:xfrm>
        </p:spPr>
        <p:txBody>
          <a:bodyPr/>
          <a:lstStyle/>
          <a:p>
            <a:r>
              <a:rPr lang="en-US" b="1" u="sng" dirty="0">
                <a:latin typeface="Times New Roman" panose="02020603050405020304" pitchFamily="18" charset="0"/>
                <a:cs typeface="Times New Roman" panose="02020603050405020304" pitchFamily="18" charset="0"/>
              </a:rPr>
              <a:t>Non linear (</a:t>
            </a:r>
            <a:r>
              <a:rPr lang="en-US" b="1" u="sng" dirty="0" err="1">
                <a:latin typeface="Times New Roman" panose="02020603050405020304" pitchFamily="18" charset="0"/>
                <a:cs typeface="Times New Roman" panose="02020603050405020304" pitchFamily="18" charset="0"/>
              </a:rPr>
              <a:t>Elasto</a:t>
            </a:r>
            <a:r>
              <a:rPr lang="en-US" b="1" u="sng" dirty="0">
                <a:latin typeface="Times New Roman" panose="02020603050405020304" pitchFamily="18" charset="0"/>
                <a:cs typeface="Times New Roman" panose="02020603050405020304" pitchFamily="18" charset="0"/>
              </a:rPr>
              <a:t> Plastic Analysis)</a:t>
            </a:r>
          </a:p>
        </p:txBody>
      </p:sp>
      <p:pic>
        <p:nvPicPr>
          <p:cNvPr id="4" name="Content Placeholder 3"/>
          <p:cNvPicPr>
            <a:picLocks noGrp="1"/>
          </p:cNvPicPr>
          <p:nvPr>
            <p:ph idx="1"/>
          </p:nvPr>
        </p:nvPicPr>
        <p:blipFill rotWithShape="1">
          <a:blip r:embed="rId2"/>
          <a:srcRect l="18524" t="12578" r="-9" b="3282"/>
          <a:stretch/>
        </p:blipFill>
        <p:spPr bwMode="auto">
          <a:xfrm>
            <a:off x="675118" y="1425606"/>
            <a:ext cx="8024501" cy="5033474"/>
          </a:xfrm>
          <a:prstGeom prst="rect">
            <a:avLst/>
          </a:prstGeom>
          <a:noFill/>
          <a:ln w="9525">
            <a:noFill/>
            <a:miter lim="800000"/>
            <a:headEnd/>
            <a:tailEnd/>
          </a:ln>
        </p:spPr>
      </p:pic>
      <p:sp>
        <p:nvSpPr>
          <p:cNvPr id="5" name="TextBox 4"/>
          <p:cNvSpPr txBox="1"/>
          <p:nvPr/>
        </p:nvSpPr>
        <p:spPr>
          <a:xfrm>
            <a:off x="600422" y="1025496"/>
            <a:ext cx="2334485"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Material Properties</a:t>
            </a:r>
          </a:p>
        </p:txBody>
      </p:sp>
    </p:spTree>
    <p:extLst>
      <p:ext uri="{BB962C8B-B14F-4D97-AF65-F5344CB8AC3E}">
        <p14:creationId xmlns="" xmlns:p14="http://schemas.microsoft.com/office/powerpoint/2010/main" val="1952937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23020" t="20992" r="100" b="16955"/>
          <a:stretch/>
        </p:blipFill>
        <p:spPr bwMode="auto">
          <a:xfrm>
            <a:off x="5143310" y="621984"/>
            <a:ext cx="4184032" cy="2265996"/>
          </a:xfrm>
          <a:prstGeom prst="rect">
            <a:avLst/>
          </a:prstGeom>
          <a:ln>
            <a:noFill/>
          </a:ln>
          <a:effectLst>
            <a:outerShdw blurRad="190500" algn="tl" rotWithShape="0">
              <a:srgbClr val="000000">
                <a:alpha val="70000"/>
              </a:srgbClr>
            </a:outerShdw>
          </a:effectLst>
        </p:spPr>
      </p:pic>
      <p:sp>
        <p:nvSpPr>
          <p:cNvPr id="7" name="Content Placeholder 6"/>
          <p:cNvSpPr>
            <a:spLocks noGrp="1"/>
          </p:cNvSpPr>
          <p:nvPr>
            <p:ph sz="half" idx="1"/>
          </p:nvPr>
        </p:nvSpPr>
        <p:spPr>
          <a:xfrm>
            <a:off x="471214" y="133668"/>
            <a:ext cx="4184035" cy="6533831"/>
          </a:xfrm>
        </p:spPr>
        <p:txBody>
          <a:bodyPr/>
          <a:lstStyle/>
          <a:p>
            <a:pPr marL="0"/>
            <a:r>
              <a:rPr lang="en-US" dirty="0">
                <a:solidFill>
                  <a:schemeClr val="tx1"/>
                </a:solidFill>
              </a:rPr>
              <a:t>Meshed Model</a:t>
            </a:r>
          </a:p>
          <a:p>
            <a:pPr marL="0"/>
            <a:endParaRPr lang="en-US" dirty="0">
              <a:solidFill>
                <a:schemeClr val="tx1"/>
              </a:solidFill>
            </a:endParaRPr>
          </a:p>
          <a:p>
            <a:pPr marL="0"/>
            <a:endParaRPr lang="en-US" dirty="0">
              <a:solidFill>
                <a:schemeClr val="tx1"/>
              </a:solidFill>
            </a:endParaRPr>
          </a:p>
          <a:p>
            <a:pPr marL="0"/>
            <a:endParaRPr lang="en-US" dirty="0">
              <a:solidFill>
                <a:schemeClr val="tx1"/>
              </a:solidFill>
            </a:endParaRPr>
          </a:p>
          <a:p>
            <a:pPr marL="0"/>
            <a:endParaRPr lang="en-US" dirty="0">
              <a:solidFill>
                <a:schemeClr val="tx1"/>
              </a:solidFill>
            </a:endParaRPr>
          </a:p>
          <a:p>
            <a:pPr marL="0"/>
            <a:endParaRPr lang="en-US" dirty="0">
              <a:solidFill>
                <a:schemeClr val="tx1"/>
              </a:solidFill>
            </a:endParaRPr>
          </a:p>
          <a:p>
            <a:pPr marL="0"/>
            <a:endParaRPr lang="en-US" dirty="0">
              <a:solidFill>
                <a:schemeClr val="tx1"/>
              </a:solidFill>
            </a:endParaRPr>
          </a:p>
          <a:p>
            <a:pPr marL="0"/>
            <a:endParaRPr lang="en-US" dirty="0"/>
          </a:p>
          <a:p>
            <a:endParaRPr lang="en-US" dirty="0"/>
          </a:p>
          <a:p>
            <a:pPr marL="0" indent="0">
              <a:buNone/>
            </a:pPr>
            <a:endParaRPr lang="en-US" dirty="0">
              <a:solidFill>
                <a:schemeClr val="tx1"/>
              </a:solidFill>
            </a:endParaRPr>
          </a:p>
        </p:txBody>
      </p:sp>
      <p:sp>
        <p:nvSpPr>
          <p:cNvPr id="8" name="Content Placeholder 7"/>
          <p:cNvSpPr>
            <a:spLocks noGrp="1"/>
          </p:cNvSpPr>
          <p:nvPr>
            <p:ph sz="half" idx="2"/>
          </p:nvPr>
        </p:nvSpPr>
        <p:spPr>
          <a:xfrm>
            <a:off x="4975670" y="133668"/>
            <a:ext cx="4184034" cy="6533831"/>
          </a:xfrm>
        </p:spPr>
        <p:txBody>
          <a:bodyPr/>
          <a:lstStyle/>
          <a:p>
            <a:r>
              <a:rPr lang="en-US" dirty="0"/>
              <a:t>Loading and Boundary Conditions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Content Placeholder 3"/>
          <p:cNvPicPr>
            <a:picLocks/>
          </p:cNvPicPr>
          <p:nvPr/>
        </p:nvPicPr>
        <p:blipFill rotWithShape="1">
          <a:blip r:embed="rId3"/>
          <a:srcRect l="23535" t="21394" r="519" b="21172"/>
          <a:stretch/>
        </p:blipFill>
        <p:spPr bwMode="auto">
          <a:xfrm>
            <a:off x="577320" y="621984"/>
            <a:ext cx="4161748" cy="2265996"/>
          </a:xfrm>
          <a:prstGeom prst="rect">
            <a:avLst/>
          </a:prstGeom>
          <a:ln>
            <a:noFill/>
          </a:ln>
          <a:effectLst>
            <a:outerShdw blurRad="190500" algn="tl" rotWithShape="0">
              <a:srgbClr val="000000">
                <a:alpha val="70000"/>
              </a:srgbClr>
            </a:outerShdw>
          </a:effectLst>
        </p:spPr>
      </p:pic>
      <p:pic>
        <p:nvPicPr>
          <p:cNvPr id="15" name="Picture 14"/>
          <p:cNvPicPr/>
          <p:nvPr/>
        </p:nvPicPr>
        <p:blipFill>
          <a:blip r:embed="rId4"/>
          <a:srcRect/>
          <a:stretch>
            <a:fillRect/>
          </a:stretch>
        </p:blipFill>
        <p:spPr bwMode="auto">
          <a:xfrm>
            <a:off x="3881994" y="3837647"/>
            <a:ext cx="2358386" cy="2250332"/>
          </a:xfrm>
          <a:prstGeom prst="rect">
            <a:avLst/>
          </a:prstGeom>
          <a:ln>
            <a:noFill/>
          </a:ln>
          <a:effectLst>
            <a:outerShdw blurRad="190500" algn="tl" rotWithShape="0">
              <a:srgbClr val="000000">
                <a:alpha val="70000"/>
              </a:srgbClr>
            </a:outerShdw>
          </a:effectLst>
        </p:spPr>
      </p:pic>
      <p:sp>
        <p:nvSpPr>
          <p:cNvPr id="16" name="Rectangle 15"/>
          <p:cNvSpPr/>
          <p:nvPr/>
        </p:nvSpPr>
        <p:spPr>
          <a:xfrm>
            <a:off x="3314555" y="3241721"/>
            <a:ext cx="3493264" cy="369332"/>
          </a:xfrm>
          <a:prstGeom prst="rect">
            <a:avLst/>
          </a:prstGeom>
        </p:spPr>
        <p:txBody>
          <a:bodyPr wrap="none">
            <a:spAutoFit/>
          </a:bodyPr>
          <a:lstStyle/>
          <a:p>
            <a:r>
              <a:rPr lang="en-US" dirty="0"/>
              <a:t>Settings for Non-Linear Controls</a:t>
            </a:r>
          </a:p>
        </p:txBody>
      </p:sp>
    </p:spTree>
    <p:extLst>
      <p:ext uri="{BB962C8B-B14F-4D97-AF65-F5344CB8AC3E}">
        <p14:creationId xmlns="" xmlns:p14="http://schemas.microsoft.com/office/powerpoint/2010/main" val="3159425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23175" t="18680" b="21021"/>
          <a:stretch/>
        </p:blipFill>
        <p:spPr bwMode="auto">
          <a:xfrm>
            <a:off x="908193" y="1525130"/>
            <a:ext cx="8372165" cy="3720638"/>
          </a:xfrm>
          <a:prstGeom prst="rect">
            <a:avLst/>
          </a:prstGeom>
          <a:ln>
            <a:noFill/>
          </a:ln>
          <a:effectLst>
            <a:outerShdw blurRad="190500" algn="tl" rotWithShape="0">
              <a:srgbClr val="000000">
                <a:alpha val="70000"/>
              </a:srgbClr>
            </a:outerShdw>
          </a:effectLst>
          <a:extLst>
            <a:ext uri="{53640926-AAD7-44D8-BBD7-CCE9431645EC}">
              <a14:shadowObscured xmlns="" xmlns:a14="http://schemas.microsoft.com/office/drawing/2010/main"/>
            </a:ext>
          </a:extLst>
        </p:spPr>
      </p:pic>
      <p:sp>
        <p:nvSpPr>
          <p:cNvPr id="8" name="Rectangle 7"/>
          <p:cNvSpPr/>
          <p:nvPr/>
        </p:nvSpPr>
        <p:spPr>
          <a:xfrm>
            <a:off x="819961" y="498071"/>
            <a:ext cx="838691"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4372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28" y="103261"/>
            <a:ext cx="8596668" cy="1320800"/>
          </a:xfrm>
        </p:spPr>
        <p:txBody>
          <a:bodyPr/>
          <a:lstStyle/>
          <a:p>
            <a:r>
              <a:rPr lang="en-US" b="1" u="sng" dirty="0">
                <a:latin typeface="Times New Roman" panose="02020603050405020304" pitchFamily="18" charset="0"/>
                <a:cs typeface="Times New Roman" panose="02020603050405020304" pitchFamily="18" charset="0"/>
              </a:rPr>
              <a:t>Fatigue analysis</a:t>
            </a:r>
          </a:p>
        </p:txBody>
      </p:sp>
      <p:sp>
        <p:nvSpPr>
          <p:cNvPr id="4" name="Rectangle 3"/>
          <p:cNvSpPr/>
          <p:nvPr/>
        </p:nvSpPr>
        <p:spPr>
          <a:xfrm>
            <a:off x="551528" y="1054729"/>
            <a:ext cx="3608680" cy="369332"/>
          </a:xfrm>
          <a:prstGeom prst="rect">
            <a:avLst/>
          </a:prstGeom>
        </p:spPr>
        <p:txBody>
          <a:bodyPr wrap="none">
            <a:spAutoFit/>
          </a:bodyPr>
          <a:lstStyle/>
          <a:p>
            <a:r>
              <a:rPr lang="en-US" u="sng" dirty="0"/>
              <a:t>Loading and Boundary Conditions</a:t>
            </a:r>
          </a:p>
        </p:txBody>
      </p:sp>
      <p:pic>
        <p:nvPicPr>
          <p:cNvPr id="5" name="Picture 4"/>
          <p:cNvPicPr/>
          <p:nvPr/>
        </p:nvPicPr>
        <p:blipFill rotWithShape="1">
          <a:blip r:embed="rId2"/>
          <a:srcRect l="23390" t="20992" r="100" b="16955"/>
          <a:stretch/>
        </p:blipFill>
        <p:spPr bwMode="auto">
          <a:xfrm>
            <a:off x="551528" y="1688072"/>
            <a:ext cx="8714392" cy="4179328"/>
          </a:xfrm>
          <a:prstGeom prst="rect">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65796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B9622-C4C0-4861-8105-C490E8B5C023}"/>
              </a:ext>
            </a:extLst>
          </p:cNvPr>
          <p:cNvSpPr>
            <a:spLocks noGrp="1"/>
          </p:cNvSpPr>
          <p:nvPr>
            <p:ph type="ctrTitle"/>
          </p:nvPr>
        </p:nvSpPr>
        <p:spPr>
          <a:xfrm>
            <a:off x="1079619" y="2732699"/>
            <a:ext cx="9144000" cy="1641490"/>
          </a:xfrm>
        </p:spPr>
        <p:txBody>
          <a:bodyPr>
            <a:normAutofit/>
          </a:bodyPr>
          <a:lstStyle/>
          <a:p>
            <a:pPr algn="ctr"/>
            <a:r>
              <a:rPr lang="en-US" sz="4400" u="sng" dirty="0"/>
              <a:t>Design and Analysis of an E-BIKE Chassis frame</a:t>
            </a:r>
          </a:p>
        </p:txBody>
      </p:sp>
    </p:spTree>
    <p:extLst>
      <p:ext uri="{BB962C8B-B14F-4D97-AF65-F5344CB8AC3E}">
        <p14:creationId xmlns="" xmlns:p14="http://schemas.microsoft.com/office/powerpoint/2010/main" val="3925197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4938" y="0"/>
            <a:ext cx="1657826"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Safety Factor</a:t>
            </a:r>
          </a:p>
        </p:txBody>
      </p:sp>
      <p:pic>
        <p:nvPicPr>
          <p:cNvPr id="7" name="Picture 6"/>
          <p:cNvPicPr/>
          <p:nvPr/>
        </p:nvPicPr>
        <p:blipFill rotWithShape="1">
          <a:blip r:embed="rId2"/>
          <a:srcRect l="23410" t="21825" r="547" b="23283"/>
          <a:stretch/>
        </p:blipFill>
        <p:spPr bwMode="auto">
          <a:xfrm>
            <a:off x="734938" y="3948157"/>
            <a:ext cx="6885062" cy="2709318"/>
          </a:xfrm>
          <a:prstGeom prst="rect">
            <a:avLst/>
          </a:prstGeom>
          <a:ln>
            <a:noFill/>
          </a:ln>
          <a:effectLst>
            <a:outerShdw blurRad="190500" algn="tl" rotWithShape="0">
              <a:srgbClr val="000000">
                <a:alpha val="70000"/>
              </a:srgbClr>
            </a:outerShdw>
          </a:effectLst>
        </p:spPr>
      </p:pic>
      <p:pic>
        <p:nvPicPr>
          <p:cNvPr id="8" name="Picture 7"/>
          <p:cNvPicPr/>
          <p:nvPr/>
        </p:nvPicPr>
        <p:blipFill rotWithShape="1">
          <a:blip r:embed="rId3"/>
          <a:srcRect l="23410" t="21891" r="101" b="23217"/>
          <a:stretch/>
        </p:blipFill>
        <p:spPr bwMode="auto">
          <a:xfrm>
            <a:off x="734938" y="490997"/>
            <a:ext cx="6885062" cy="2805656"/>
          </a:xfrm>
          <a:prstGeom prst="rect">
            <a:avLst/>
          </a:prstGeom>
          <a:ln>
            <a:noFill/>
          </a:ln>
          <a:effectLst>
            <a:outerShdw blurRad="190500" algn="tl" rotWithShape="0">
              <a:srgbClr val="000000">
                <a:alpha val="70000"/>
              </a:srgbClr>
            </a:outerShdw>
          </a:effectLst>
        </p:spPr>
      </p:pic>
      <p:sp>
        <p:nvSpPr>
          <p:cNvPr id="9" name="TextBox 8"/>
          <p:cNvSpPr txBox="1"/>
          <p:nvPr/>
        </p:nvSpPr>
        <p:spPr>
          <a:xfrm>
            <a:off x="734938" y="3422350"/>
            <a:ext cx="625492"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Life</a:t>
            </a:r>
          </a:p>
        </p:txBody>
      </p:sp>
    </p:spTree>
    <p:extLst>
      <p:ext uri="{BB962C8B-B14F-4D97-AF65-F5344CB8AC3E}">
        <p14:creationId xmlns="" xmlns:p14="http://schemas.microsoft.com/office/powerpoint/2010/main" val="1461185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56" y="87313"/>
            <a:ext cx="8596668" cy="1320800"/>
          </a:xfrm>
        </p:spPr>
        <p:txBody>
          <a:bodyPr/>
          <a:lstStyle/>
          <a:p>
            <a:r>
              <a:rPr lang="en-US" b="1" u="sng" dirty="0">
                <a:latin typeface="Times New Roman" panose="02020603050405020304" pitchFamily="18" charset="0"/>
                <a:cs typeface="Times New Roman" panose="02020603050405020304" pitchFamily="18" charset="0"/>
              </a:rPr>
              <a:t>Crash Analysis</a:t>
            </a:r>
          </a:p>
        </p:txBody>
      </p:sp>
      <p:sp>
        <p:nvSpPr>
          <p:cNvPr id="5" name="Content Placeholder 4"/>
          <p:cNvSpPr>
            <a:spLocks noGrp="1"/>
          </p:cNvSpPr>
          <p:nvPr>
            <p:ph idx="1"/>
          </p:nvPr>
        </p:nvSpPr>
        <p:spPr>
          <a:xfrm>
            <a:off x="532056" y="1038781"/>
            <a:ext cx="3486852" cy="369332"/>
          </a:xfrm>
          <a:prstGeom prst="rect">
            <a:avLst/>
          </a:prstGeom>
        </p:spPr>
        <p:txBody>
          <a:bodyPr wrap="none">
            <a:spAutoFit/>
          </a:bodyPr>
          <a:lstStyle/>
          <a:p>
            <a:pPr marL="0" indent="0">
              <a:buNone/>
            </a:pPr>
            <a:r>
              <a:rPr lang="en-US" u="sng" dirty="0"/>
              <a:t>Loading and </a:t>
            </a:r>
            <a:r>
              <a:rPr lang="en-US" u="sng" dirty="0" err="1"/>
              <a:t>Boundry</a:t>
            </a:r>
            <a:r>
              <a:rPr lang="en-US" u="sng" dirty="0"/>
              <a:t> Conditions</a:t>
            </a:r>
          </a:p>
        </p:txBody>
      </p:sp>
      <p:pic>
        <p:nvPicPr>
          <p:cNvPr id="6" name="Picture 5"/>
          <p:cNvPicPr/>
          <p:nvPr/>
        </p:nvPicPr>
        <p:blipFill rotWithShape="1">
          <a:blip r:embed="rId2"/>
          <a:srcRect l="23281" t="20257" b="17768"/>
          <a:stretch/>
        </p:blipFill>
        <p:spPr bwMode="auto">
          <a:xfrm>
            <a:off x="578282" y="1548062"/>
            <a:ext cx="8550442" cy="3208422"/>
          </a:xfrm>
          <a:prstGeom prst="rect">
            <a:avLst/>
          </a:prstGeom>
          <a:noFill/>
          <a:ln w="9525">
            <a:noFill/>
            <a:miter lim="800000"/>
            <a:headEnd/>
            <a:tailEnd/>
          </a:ln>
        </p:spPr>
      </p:pic>
    </p:spTree>
    <p:extLst>
      <p:ext uri="{BB962C8B-B14F-4D97-AF65-F5344CB8AC3E}">
        <p14:creationId xmlns="" xmlns:p14="http://schemas.microsoft.com/office/powerpoint/2010/main" val="88630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3768" y="818147"/>
            <a:ext cx="649705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Deformed Model</a:t>
            </a:r>
          </a:p>
        </p:txBody>
      </p:sp>
      <p:pic>
        <p:nvPicPr>
          <p:cNvPr id="4" name="Picture 3"/>
          <p:cNvPicPr/>
          <p:nvPr/>
        </p:nvPicPr>
        <p:blipFill rotWithShape="1">
          <a:blip r:embed="rId2"/>
          <a:srcRect l="23158" b="19526"/>
          <a:stretch/>
        </p:blipFill>
        <p:spPr bwMode="auto">
          <a:xfrm>
            <a:off x="1219199" y="1717861"/>
            <a:ext cx="7589521" cy="3873517"/>
          </a:xfrm>
          <a:prstGeom prst="rect">
            <a:avLst/>
          </a:prstGeom>
          <a:noFill/>
          <a:ln w="9525">
            <a:noFill/>
            <a:miter lim="800000"/>
            <a:headEnd/>
            <a:tailEnd/>
          </a:ln>
        </p:spPr>
      </p:pic>
    </p:spTree>
    <p:extLst>
      <p:ext uri="{BB962C8B-B14F-4D97-AF65-F5344CB8AC3E}">
        <p14:creationId xmlns="" xmlns:p14="http://schemas.microsoft.com/office/powerpoint/2010/main" val="263428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5476" y="555476"/>
            <a:ext cx="1896673" cy="369332"/>
          </a:xfrm>
          <a:prstGeom prst="rect">
            <a:avLst/>
          </a:prstGeom>
          <a:noFill/>
        </p:spPr>
        <p:txBody>
          <a:bodyPr wrap="none" rtlCol="0">
            <a:spAutoFit/>
          </a:bodyPr>
          <a:lstStyle/>
          <a:p>
            <a:r>
              <a:rPr lang="en-US" dirty="0"/>
              <a:t>Energy Summary</a:t>
            </a:r>
          </a:p>
        </p:txBody>
      </p:sp>
      <p:pic>
        <p:nvPicPr>
          <p:cNvPr id="5" name="Picture 4"/>
          <p:cNvPicPr/>
          <p:nvPr/>
        </p:nvPicPr>
        <p:blipFill rotWithShape="1">
          <a:blip r:embed="rId2"/>
          <a:srcRect l="22906" t="21154" b="19666"/>
          <a:stretch/>
        </p:blipFill>
        <p:spPr bwMode="auto">
          <a:xfrm>
            <a:off x="870436" y="1361440"/>
            <a:ext cx="8222764" cy="4439920"/>
          </a:xfrm>
          <a:prstGeom prst="rect">
            <a:avLst/>
          </a:prstGeom>
          <a:noFill/>
          <a:ln w="9525">
            <a:noFill/>
            <a:miter lim="800000"/>
            <a:headEnd/>
            <a:tailEnd/>
          </a:ln>
        </p:spPr>
      </p:pic>
    </p:spTree>
    <p:extLst>
      <p:ext uri="{BB962C8B-B14F-4D97-AF65-F5344CB8AC3E}">
        <p14:creationId xmlns="" xmlns:p14="http://schemas.microsoft.com/office/powerpoint/2010/main" val="152393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Factor of safety(Static)</a:t>
            </a:r>
          </a:p>
        </p:txBody>
      </p:sp>
      <p:pic>
        <p:nvPicPr>
          <p:cNvPr id="3" name="Picture 2"/>
          <p:cNvPicPr/>
          <p:nvPr/>
        </p:nvPicPr>
        <p:blipFill rotWithShape="1">
          <a:blip r:embed="rId2"/>
          <a:srcRect l="23103" t="18946" b="21468"/>
          <a:stretch/>
        </p:blipFill>
        <p:spPr bwMode="auto">
          <a:xfrm>
            <a:off x="677335" y="1473200"/>
            <a:ext cx="6607385" cy="3169920"/>
          </a:xfrm>
          <a:prstGeom prst="rect">
            <a:avLst/>
          </a:prstGeom>
          <a:noFill/>
          <a:ln w="9525">
            <a:noFill/>
            <a:miter lim="800000"/>
            <a:headEnd/>
            <a:tailEnd/>
          </a:ln>
        </p:spPr>
      </p:pic>
      <p:sp>
        <p:nvSpPr>
          <p:cNvPr id="4" name="TextBox 3"/>
          <p:cNvSpPr txBox="1"/>
          <p:nvPr/>
        </p:nvSpPr>
        <p:spPr>
          <a:xfrm>
            <a:off x="772160" y="5008880"/>
            <a:ext cx="7203440" cy="1477328"/>
          </a:xfrm>
          <a:prstGeom prst="rect">
            <a:avLst/>
          </a:prstGeom>
          <a:noFill/>
        </p:spPr>
        <p:txBody>
          <a:bodyPr wrap="square" rtlCol="0">
            <a:spAutoFit/>
          </a:bodyPr>
          <a:lstStyle/>
          <a:p>
            <a:r>
              <a:rPr lang="en-US" dirty="0"/>
              <a:t>Working Stress = 102.46*2 =204.9 </a:t>
            </a:r>
            <a:r>
              <a:rPr lang="en-US" dirty="0" err="1"/>
              <a:t>Mpa</a:t>
            </a:r>
            <a:endParaRPr lang="en-US" dirty="0"/>
          </a:p>
          <a:p>
            <a:r>
              <a:rPr lang="en-US" dirty="0"/>
              <a:t>Yield Strength  = 278Mpa</a:t>
            </a:r>
          </a:p>
          <a:p>
            <a:r>
              <a:rPr lang="en-US" dirty="0"/>
              <a:t>FOS			   = 278/204.9 </a:t>
            </a:r>
          </a:p>
          <a:p>
            <a:r>
              <a:rPr lang="en-US" dirty="0"/>
              <a:t>			   = 1.25</a:t>
            </a:r>
          </a:p>
          <a:p>
            <a:r>
              <a:rPr lang="en-US" dirty="0"/>
              <a:t>				</a:t>
            </a:r>
          </a:p>
        </p:txBody>
      </p:sp>
    </p:spTree>
    <p:extLst>
      <p:ext uri="{BB962C8B-B14F-4D97-AF65-F5344CB8AC3E}">
        <p14:creationId xmlns="" xmlns:p14="http://schemas.microsoft.com/office/powerpoint/2010/main" val="384193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of safety(Fatigue)</a:t>
            </a:r>
          </a:p>
        </p:txBody>
      </p:sp>
      <p:pic>
        <p:nvPicPr>
          <p:cNvPr id="3" name="Picture 2"/>
          <p:cNvPicPr/>
          <p:nvPr/>
        </p:nvPicPr>
        <p:blipFill rotWithShape="1">
          <a:blip r:embed="rId2"/>
          <a:srcRect l="22926" t="18946" b="20522"/>
          <a:stretch/>
        </p:blipFill>
        <p:spPr bwMode="auto">
          <a:xfrm>
            <a:off x="677334" y="1361440"/>
            <a:ext cx="7282642" cy="3657600"/>
          </a:xfrm>
          <a:prstGeom prst="rect">
            <a:avLst/>
          </a:prstGeom>
          <a:noFill/>
          <a:ln w="9525">
            <a:noFill/>
            <a:miter lim="800000"/>
            <a:headEnd/>
            <a:tailEnd/>
          </a:ln>
        </p:spPr>
      </p:pic>
      <p:sp>
        <p:nvSpPr>
          <p:cNvPr id="5" name="TextBox 4"/>
          <p:cNvSpPr txBox="1"/>
          <p:nvPr/>
        </p:nvSpPr>
        <p:spPr>
          <a:xfrm>
            <a:off x="677334" y="5384800"/>
            <a:ext cx="6404186" cy="646331"/>
          </a:xfrm>
          <a:prstGeom prst="rect">
            <a:avLst/>
          </a:prstGeom>
          <a:noFill/>
        </p:spPr>
        <p:txBody>
          <a:bodyPr wrap="square" rtlCol="0">
            <a:spAutoFit/>
          </a:bodyPr>
          <a:lstStyle/>
          <a:p>
            <a:r>
              <a:rPr lang="en-US" dirty="0"/>
              <a:t>For stationary bike FOS=2.5</a:t>
            </a:r>
          </a:p>
          <a:p>
            <a:r>
              <a:rPr lang="en-US" dirty="0"/>
              <a:t>For Dynamic Travelling conditions FOS= 2.5/2=1.25</a:t>
            </a:r>
          </a:p>
        </p:txBody>
      </p:sp>
    </p:spTree>
    <p:extLst>
      <p:ext uri="{BB962C8B-B14F-4D97-AF65-F5344CB8AC3E}">
        <p14:creationId xmlns="" xmlns:p14="http://schemas.microsoft.com/office/powerpoint/2010/main" val="75914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br>
              <a:rPr lang="en-US" dirty="0"/>
            </a:br>
            <a:endParaRPr lang="en-US" dirty="0"/>
          </a:p>
        </p:txBody>
      </p:sp>
      <p:sp>
        <p:nvSpPr>
          <p:cNvPr id="3" name="Content Placeholder 2"/>
          <p:cNvSpPr>
            <a:spLocks noGrp="1"/>
          </p:cNvSpPr>
          <p:nvPr>
            <p:ph idx="1"/>
          </p:nvPr>
        </p:nvSpPr>
        <p:spPr/>
        <p:txBody>
          <a:bodyPr>
            <a:normAutofit/>
          </a:bodyPr>
          <a:lstStyle/>
          <a:p>
            <a:r>
              <a:rPr lang="en-US" dirty="0"/>
              <a:t>The chassis design in static analyses shows a working stress of 110Mpa well within the yield point, but we can scale the number *2 for conversion of dynamic loads to static loads &amp; still having a FOS of 1.26</a:t>
            </a:r>
          </a:p>
          <a:p>
            <a:r>
              <a:rPr lang="en-US" dirty="0"/>
              <a:t>Exact numbers of stress values are obtained in non linear analysis just to be on the conservative side just in case of geometric non linarites like stress stiffening.</a:t>
            </a:r>
          </a:p>
          <a:p>
            <a:r>
              <a:rPr lang="en-US" dirty="0"/>
              <a:t>The designed chassis can survive in high cycle fatigue thus infinite life</a:t>
            </a:r>
          </a:p>
          <a:p>
            <a:r>
              <a:rPr lang="en-US" dirty="0"/>
              <a:t>The deformations of the chassis with frontal impact test at different speeds shows that the critical part i.e. the location of the battery is not disturbed.</a:t>
            </a:r>
          </a:p>
        </p:txBody>
      </p:sp>
    </p:spTree>
    <p:extLst>
      <p:ext uri="{BB962C8B-B14F-4D97-AF65-F5344CB8AC3E}">
        <p14:creationId xmlns="" xmlns:p14="http://schemas.microsoft.com/office/powerpoint/2010/main" val="116833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D61D0-A310-40C1-99B0-BDDB4CDB882A}"/>
              </a:ext>
            </a:extLst>
          </p:cNvPr>
          <p:cNvSpPr>
            <a:spLocks noGrp="1"/>
          </p:cNvSpPr>
          <p:nvPr>
            <p:ph type="title"/>
          </p:nvPr>
        </p:nvSpPr>
        <p:spPr/>
        <p:txBody>
          <a:bodyPr/>
          <a:lstStyle/>
          <a:p>
            <a:pPr algn="ctr"/>
            <a:r>
              <a:rPr lang="en-US" b="1" u="sng" dirty="0"/>
              <a:t>Expected Outcomes</a:t>
            </a:r>
          </a:p>
        </p:txBody>
      </p:sp>
      <p:sp>
        <p:nvSpPr>
          <p:cNvPr id="3" name="Content Placeholder 2">
            <a:extLst>
              <a:ext uri="{FF2B5EF4-FFF2-40B4-BE49-F238E27FC236}">
                <a16:creationId xmlns="" xmlns:a16="http://schemas.microsoft.com/office/drawing/2014/main" id="{9043AA3A-5395-4BB9-9486-0CE61EC4F330}"/>
              </a:ext>
            </a:extLst>
          </p:cNvPr>
          <p:cNvSpPr>
            <a:spLocks noGrp="1"/>
          </p:cNvSpPr>
          <p:nvPr>
            <p:ph idx="1"/>
          </p:nvPr>
        </p:nvSpPr>
        <p:spPr/>
        <p:txBody>
          <a:bodyPr/>
          <a:lstStyle/>
          <a:p>
            <a:r>
              <a:rPr lang="en-US" sz="2000" dirty="0"/>
              <a:t>To be ready with an entirely new and feasible chassis frame.</a:t>
            </a:r>
          </a:p>
          <a:p>
            <a:r>
              <a:rPr lang="en-US" sz="2000" dirty="0"/>
              <a:t>To efficiently perform various Analysis of the newly designed Chassis frame.</a:t>
            </a:r>
          </a:p>
          <a:p>
            <a:r>
              <a:rPr lang="en-US" sz="2000" dirty="0"/>
              <a:t>To provide the required stability to the Chassis frame.</a:t>
            </a:r>
          </a:p>
          <a:p>
            <a:pPr marL="0" indent="0">
              <a:buNone/>
            </a:pPr>
            <a:endParaRPr lang="en-US" dirty="0"/>
          </a:p>
          <a:p>
            <a:endParaRPr lang="en-US" dirty="0"/>
          </a:p>
          <a:p>
            <a:endParaRPr lang="en-US" dirty="0"/>
          </a:p>
        </p:txBody>
      </p:sp>
    </p:spTree>
    <p:extLst>
      <p:ext uri="{BB962C8B-B14F-4D97-AF65-F5344CB8AC3E}">
        <p14:creationId xmlns="" xmlns:p14="http://schemas.microsoft.com/office/powerpoint/2010/main" val="387305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F7A8C-0AF1-419A-874F-6276EA1144AD}"/>
              </a:ext>
            </a:extLst>
          </p:cNvPr>
          <p:cNvSpPr>
            <a:spLocks noGrp="1"/>
          </p:cNvSpPr>
          <p:nvPr>
            <p:ph type="title"/>
          </p:nvPr>
        </p:nvSpPr>
        <p:spPr/>
        <p:txBody>
          <a:bodyPr/>
          <a:lstStyle/>
          <a:p>
            <a:pPr algn="ctr"/>
            <a:r>
              <a:rPr lang="en-US" b="1" u="sng" dirty="0"/>
              <a:t>Engineering Learning</a:t>
            </a:r>
            <a:r>
              <a:rPr lang="en-US" b="1" dirty="0"/>
              <a:t/>
            </a:r>
            <a:br>
              <a:rPr lang="en-US" b="1" dirty="0"/>
            </a:br>
            <a:endParaRPr lang="en-US" dirty="0"/>
          </a:p>
        </p:txBody>
      </p:sp>
      <p:sp>
        <p:nvSpPr>
          <p:cNvPr id="3" name="Content Placeholder 2">
            <a:extLst>
              <a:ext uri="{FF2B5EF4-FFF2-40B4-BE49-F238E27FC236}">
                <a16:creationId xmlns="" xmlns:a16="http://schemas.microsoft.com/office/drawing/2014/main" id="{2A58B14E-3654-4101-A39B-5D9117C25C40}"/>
              </a:ext>
            </a:extLst>
          </p:cNvPr>
          <p:cNvSpPr>
            <a:spLocks noGrp="1"/>
          </p:cNvSpPr>
          <p:nvPr>
            <p:ph idx="1"/>
          </p:nvPr>
        </p:nvSpPr>
        <p:spPr>
          <a:xfrm>
            <a:off x="677334" y="1664933"/>
            <a:ext cx="8596668" cy="4607680"/>
          </a:xfrm>
        </p:spPr>
        <p:txBody>
          <a:bodyPr>
            <a:normAutofit/>
          </a:bodyPr>
          <a:lstStyle/>
          <a:p>
            <a:r>
              <a:rPr lang="en-US" sz="2200" dirty="0">
                <a:latin typeface="Times New Roman" panose="02020603050405020304" pitchFamily="18" charset="0"/>
                <a:cs typeface="Times New Roman" panose="02020603050405020304" pitchFamily="18" charset="0"/>
              </a:rPr>
              <a:t>Product Development</a:t>
            </a:r>
          </a:p>
          <a:p>
            <a:pPr lvl="1"/>
            <a:r>
              <a:rPr lang="en-US" sz="1900" dirty="0">
                <a:latin typeface="Times New Roman" panose="02020603050405020304" pitchFamily="18" charset="0"/>
                <a:cs typeface="Times New Roman" panose="02020603050405020304" pitchFamily="18" charset="0"/>
              </a:rPr>
              <a:t>Material Selection</a:t>
            </a:r>
          </a:p>
          <a:p>
            <a:pPr lvl="1"/>
            <a:r>
              <a:rPr lang="en-US" sz="1900" dirty="0">
                <a:latin typeface="Times New Roman" panose="02020603050405020304" pitchFamily="18" charset="0"/>
                <a:cs typeface="Times New Roman" panose="02020603050405020304" pitchFamily="18" charset="0"/>
              </a:rPr>
              <a:t>Calculating Analytical solutions using Strength of materials.</a:t>
            </a:r>
          </a:p>
          <a:p>
            <a:pPr lvl="1"/>
            <a:r>
              <a:rPr lang="en-US" sz="1900" dirty="0">
                <a:latin typeface="Times New Roman" panose="02020603050405020304" pitchFamily="18" charset="0"/>
                <a:cs typeface="Times New Roman" panose="02020603050405020304" pitchFamily="18" charset="0"/>
              </a:rPr>
              <a:t>Working under Industry standards.</a:t>
            </a:r>
          </a:p>
          <a:p>
            <a:pPr lvl="1"/>
            <a:r>
              <a:rPr lang="en-US" sz="1900" dirty="0">
                <a:latin typeface="Times New Roman" panose="02020603050405020304" pitchFamily="18" charset="0"/>
                <a:cs typeface="Times New Roman" panose="02020603050405020304" pitchFamily="18" charset="0"/>
              </a:rPr>
              <a:t>Collecting data for loading conditions from various sources</a:t>
            </a:r>
          </a:p>
          <a:p>
            <a:pPr lvl="1"/>
            <a:r>
              <a:rPr lang="en-US" sz="1900" dirty="0">
                <a:latin typeface="Times New Roman" panose="02020603050405020304" pitchFamily="18" charset="0"/>
                <a:cs typeface="Times New Roman" panose="02020603050405020304" pitchFamily="18" charset="0"/>
              </a:rPr>
              <a:t>In depth learning of Finite Element Analysis.</a:t>
            </a:r>
          </a:p>
          <a:p>
            <a:pPr lvl="1"/>
            <a:r>
              <a:rPr lang="en-US" sz="1900" dirty="0">
                <a:latin typeface="Times New Roman" panose="02020603050405020304" pitchFamily="18" charset="0"/>
                <a:cs typeface="Times New Roman" panose="02020603050405020304" pitchFamily="18" charset="0"/>
              </a:rPr>
              <a:t>Introduction to various </a:t>
            </a:r>
            <a:r>
              <a:rPr lang="en-US" sz="1900" dirty="0" err="1">
                <a:latin typeface="Times New Roman" panose="02020603050405020304" pitchFamily="18" charset="0"/>
                <a:cs typeface="Times New Roman" panose="02020603050405020304" pitchFamily="18" charset="0"/>
              </a:rPr>
              <a:t>softwares</a:t>
            </a:r>
            <a:r>
              <a:rPr lang="en-US" sz="1900" dirty="0">
                <a:latin typeface="Times New Roman" panose="02020603050405020304" pitchFamily="18" charset="0"/>
                <a:cs typeface="Times New Roman" panose="02020603050405020304" pitchFamily="18" charset="0"/>
              </a:rPr>
              <a:t> like</a:t>
            </a:r>
          </a:p>
          <a:p>
            <a:pPr lvl="2"/>
            <a:r>
              <a:rPr lang="en-US" sz="1700" dirty="0" err="1">
                <a:latin typeface="Times New Roman" panose="02020603050405020304" pitchFamily="18" charset="0"/>
                <a:cs typeface="Times New Roman" panose="02020603050405020304" pitchFamily="18" charset="0"/>
              </a:rPr>
              <a:t>Catia</a:t>
            </a:r>
            <a:endParaRPr lang="en-US" sz="1700" dirty="0">
              <a:latin typeface="Times New Roman" panose="02020603050405020304" pitchFamily="18" charset="0"/>
              <a:cs typeface="Times New Roman" panose="02020603050405020304" pitchFamily="18" charset="0"/>
            </a:endParaRPr>
          </a:p>
          <a:p>
            <a:pPr lvl="2"/>
            <a:r>
              <a:rPr lang="en-US" sz="1700" dirty="0" err="1">
                <a:latin typeface="Times New Roman" panose="02020603050405020304" pitchFamily="18" charset="0"/>
                <a:cs typeface="Times New Roman" panose="02020603050405020304" pitchFamily="18" charset="0"/>
              </a:rPr>
              <a:t>Unigraphics</a:t>
            </a:r>
            <a:endParaRPr lang="en-US" sz="1700" dirty="0">
              <a:latin typeface="Times New Roman" panose="02020603050405020304" pitchFamily="18" charset="0"/>
              <a:cs typeface="Times New Roman" panose="02020603050405020304" pitchFamily="18" charset="0"/>
            </a:endParaRPr>
          </a:p>
          <a:p>
            <a:pPr lvl="2"/>
            <a:r>
              <a:rPr lang="en-US" sz="1700" dirty="0">
                <a:latin typeface="Times New Roman" panose="02020603050405020304" pitchFamily="18" charset="0"/>
                <a:cs typeface="Times New Roman" panose="02020603050405020304" pitchFamily="18" charset="0"/>
              </a:rPr>
              <a:t>ANSYS Workbench</a:t>
            </a:r>
          </a:p>
          <a:p>
            <a:r>
              <a:rPr lang="en-US" sz="2200" dirty="0">
                <a:latin typeface="Times New Roman" panose="02020603050405020304" pitchFamily="18" charset="0"/>
                <a:cs typeface="Times New Roman" panose="02020603050405020304" pitchFamily="18" charset="0"/>
              </a:rPr>
              <a:t>Project Management </a:t>
            </a:r>
          </a:p>
          <a:p>
            <a:pPr marL="914400" lvl="2" indent="0">
              <a:buNone/>
            </a:pPr>
            <a:endParaRPr lang="en-US" dirty="0"/>
          </a:p>
          <a:p>
            <a:pPr lvl="2"/>
            <a:endParaRPr lang="en-US" dirty="0"/>
          </a:p>
          <a:p>
            <a:pPr marL="914400" lvl="2" indent="0">
              <a:buNone/>
            </a:pPr>
            <a:endParaRPr lang="en-US" dirty="0"/>
          </a:p>
          <a:p>
            <a:pPr marL="914400" lvl="2" indent="0">
              <a:buNone/>
            </a:pPr>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p:txBody>
      </p:sp>
    </p:spTree>
    <p:extLst>
      <p:ext uri="{BB962C8B-B14F-4D97-AF65-F5344CB8AC3E}">
        <p14:creationId xmlns="" xmlns:p14="http://schemas.microsoft.com/office/powerpoint/2010/main" val="58315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B3F99-D61B-4A6C-8A98-17260627EC37}"/>
              </a:ext>
            </a:extLst>
          </p:cNvPr>
          <p:cNvSpPr>
            <a:spLocks noGrp="1"/>
          </p:cNvSpPr>
          <p:nvPr>
            <p:ph type="title"/>
          </p:nvPr>
        </p:nvSpPr>
        <p:spPr/>
        <p:txBody>
          <a:bodyPr/>
          <a:lstStyle/>
          <a:p>
            <a:pPr algn="ctr"/>
            <a:r>
              <a:rPr lang="en-US" b="1" u="sng" dirty="0">
                <a:cs typeface="Times New Roman" panose="02020603050405020304" pitchFamily="18" charset="0"/>
              </a:rPr>
              <a:t>References </a:t>
            </a:r>
          </a:p>
        </p:txBody>
      </p:sp>
      <p:sp>
        <p:nvSpPr>
          <p:cNvPr id="3" name="Content Placeholder 2">
            <a:extLst>
              <a:ext uri="{FF2B5EF4-FFF2-40B4-BE49-F238E27FC236}">
                <a16:creationId xmlns="" xmlns:a16="http://schemas.microsoft.com/office/drawing/2014/main" id="{606A0520-CCCD-4AC1-AF8E-E5D7E3223247}"/>
              </a:ext>
            </a:extLst>
          </p:cNvPr>
          <p:cNvSpPr>
            <a:spLocks noGrp="1"/>
          </p:cNvSpPr>
          <p:nvPr>
            <p:ph idx="1"/>
          </p:nvPr>
        </p:nvSpPr>
        <p:spPr/>
        <p:txBody>
          <a:bodyPr/>
          <a:lstStyle/>
          <a:p>
            <a:endParaRPr lang="en-US" dirty="0">
              <a:hlinkClick r:id="rId2"/>
            </a:endParaRPr>
          </a:p>
          <a:p>
            <a:r>
              <a:rPr lang="en-US" dirty="0">
                <a:latin typeface="Times New Roman" panose="02020603050405020304" pitchFamily="18" charset="0"/>
                <a:cs typeface="Times New Roman" panose="02020603050405020304" pitchFamily="18" charset="0"/>
                <a:hlinkClick r:id="rId2"/>
              </a:rPr>
              <a:t>www.iosrjournals.org/iosr-jmce/papers/vol11-issue4/Version-3/J011435659.pdf</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http://www.capalex.co.uk/standards/round_tubes.html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https://www.motorcyclistonline.com/ducati-desmosedici-rr-85-percent-solution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http://doras.dcu.ie/19502/1/Ping_Hwa_20130725155530.pdf</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http://www.amesweb.info/Materials/Aluminum-6061-Properties.aspx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7"/>
              </a:rPr>
              <a:t>https://www.makeitfrom.com/material-properties/SAE-AISI-4130-SCM430-1.7218-25CrMo4-G41300-Cr-Mo-Steel</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 xmlns:p14="http://schemas.microsoft.com/office/powerpoint/2010/main" val="191813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b="1"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various type of chassis are being designed, analyzed and optimized to give the manufacture a stable working chassis.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several components will be analyzed separately instead of as a whole and, in some cases, the reaction forces in boundary areas of some parts will be used as external loads in other ones.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structural analysis will be comprised of static and dynamic simulations for all the components and buckling analysis for parts under compressive loads.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method applied for this structural analysis will be the finite element method in the ANSYS workbench for Pre processing, processing and post processing whose CAD functions will also be used in order to provide alternate geometries for the motorcycle.</a:t>
            </a:r>
          </a:p>
          <a:p>
            <a:endParaRPr lang="en-US" dirty="0"/>
          </a:p>
        </p:txBody>
      </p:sp>
    </p:spTree>
    <p:extLst>
      <p:ext uri="{BB962C8B-B14F-4D97-AF65-F5344CB8AC3E}">
        <p14:creationId xmlns="" xmlns:p14="http://schemas.microsoft.com/office/powerpoint/2010/main" val="216759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F7DD86E-D986-4256-BF62-42313BAF2E03}"/>
              </a:ext>
            </a:extLst>
          </p:cNvPr>
          <p:cNvSpPr txBox="1"/>
          <p:nvPr/>
        </p:nvSpPr>
        <p:spPr>
          <a:xfrm>
            <a:off x="2568259" y="383448"/>
            <a:ext cx="5168347" cy="769441"/>
          </a:xfrm>
          <a:prstGeom prst="rect">
            <a:avLst/>
          </a:prstGeom>
          <a:noFill/>
        </p:spPr>
        <p:txBody>
          <a:bodyPr wrap="square" rtlCol="0">
            <a:spAutoFit/>
          </a:bodyPr>
          <a:lstStyle/>
          <a:p>
            <a:pPr algn="ctr"/>
            <a:r>
              <a:rPr lang="en-US" sz="4400" b="1" u="sng" dirty="0">
                <a:solidFill>
                  <a:schemeClr val="accent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 xmlns:a16="http://schemas.microsoft.com/office/drawing/2014/main" id="{F7ACDF43-545D-4C1A-B5FE-DB1B66B709F4}"/>
              </a:ext>
            </a:extLst>
          </p:cNvPr>
          <p:cNvSpPr txBox="1"/>
          <p:nvPr/>
        </p:nvSpPr>
        <p:spPr>
          <a:xfrm>
            <a:off x="488226" y="1710892"/>
            <a:ext cx="10721008" cy="6278642"/>
          </a:xfrm>
          <a:prstGeom prst="rect">
            <a:avLst/>
          </a:prstGeom>
          <a:noFill/>
        </p:spPr>
        <p:txBody>
          <a:bodyPr wrap="square" rtlCol="0">
            <a:sp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Sustainable Automotive Engineering?</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New Trends in Automotive Industry and increased need for alternate sources of fuel.</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an E-Bike?</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the purpose of a chassis?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Importance of chassis Design.</a:t>
            </a: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3636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05DBA6B-EACC-4C99-A4F3-F22355C91D97}"/>
              </a:ext>
            </a:extLst>
          </p:cNvPr>
          <p:cNvSpPr txBox="1"/>
          <p:nvPr/>
        </p:nvSpPr>
        <p:spPr>
          <a:xfrm>
            <a:off x="1603637" y="389885"/>
            <a:ext cx="7752522" cy="830997"/>
          </a:xfrm>
          <a:prstGeom prst="rect">
            <a:avLst/>
          </a:prstGeom>
          <a:noFill/>
        </p:spPr>
        <p:txBody>
          <a:bodyPr wrap="square" rtlCol="0">
            <a:spAutoFit/>
          </a:bodyPr>
          <a:lstStyle/>
          <a:p>
            <a:pPr algn="ctr"/>
            <a:r>
              <a:rPr lang="en-US" sz="4800" b="1" u="sng" dirty="0">
                <a:solidFill>
                  <a:schemeClr val="accent1"/>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 xmlns:a16="http://schemas.microsoft.com/office/drawing/2014/main" id="{BF9CA816-3607-4A74-8842-CE6744854D7B}"/>
              </a:ext>
            </a:extLst>
          </p:cNvPr>
          <p:cNvSpPr txBox="1"/>
          <p:nvPr/>
        </p:nvSpPr>
        <p:spPr>
          <a:xfrm>
            <a:off x="634309" y="3093883"/>
            <a:ext cx="10376452"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To design and analyze an Electric Vehicle Chassis frame. </a:t>
            </a:r>
          </a:p>
        </p:txBody>
      </p:sp>
    </p:spTree>
    <p:extLst>
      <p:ext uri="{BB962C8B-B14F-4D97-AF65-F5344CB8AC3E}">
        <p14:creationId xmlns="" xmlns:p14="http://schemas.microsoft.com/office/powerpoint/2010/main" val="418954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18B332-2909-490F-8B87-B7642847D199}"/>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Specific Objectives</a:t>
            </a:r>
            <a:r>
              <a:rPr lang="en-US" b="1" dirty="0"/>
              <a:t/>
            </a:r>
            <a:br>
              <a:rPr lang="en-US" b="1" dirty="0"/>
            </a:br>
            <a:endParaRPr lang="en-US" dirty="0"/>
          </a:p>
        </p:txBody>
      </p:sp>
      <p:sp>
        <p:nvSpPr>
          <p:cNvPr id="3" name="Content Placeholder 2">
            <a:extLst>
              <a:ext uri="{FF2B5EF4-FFF2-40B4-BE49-F238E27FC236}">
                <a16:creationId xmlns="" xmlns:a16="http://schemas.microsoft.com/office/drawing/2014/main" id="{469EE029-C115-40CE-963A-10777B8F1958}"/>
              </a:ext>
            </a:extLst>
          </p:cNvPr>
          <p:cNvSpPr>
            <a:spLocks noGrp="1"/>
          </p:cNvSpPr>
          <p:nvPr>
            <p:ph idx="1"/>
          </p:nvPr>
        </p:nvSpPr>
        <p:spPr>
          <a:xfrm>
            <a:off x="677334" y="1750390"/>
            <a:ext cx="8596668" cy="3880773"/>
          </a:xfrm>
        </p:spPr>
        <p:txBody>
          <a:bodyPr>
            <a:noAutofit/>
          </a:bodyPr>
          <a:lstStyle/>
          <a:p>
            <a:r>
              <a:rPr lang="en-US" dirty="0">
                <a:latin typeface="Times New Roman" panose="02020603050405020304" pitchFamily="18" charset="0"/>
                <a:cs typeface="Times New Roman" panose="02020603050405020304" pitchFamily="18" charset="0"/>
              </a:rPr>
              <a:t>To lay a groundwork and research about various types of chassis.</a:t>
            </a:r>
          </a:p>
          <a:p>
            <a:r>
              <a:rPr lang="en-US" dirty="0">
                <a:latin typeface="Times New Roman" panose="02020603050405020304" pitchFamily="18" charset="0"/>
                <a:cs typeface="Times New Roman" panose="02020603050405020304" pitchFamily="18" charset="0"/>
              </a:rPr>
              <a:t>To understand which material is the best for the chassis frame.</a:t>
            </a:r>
          </a:p>
          <a:p>
            <a:r>
              <a:rPr lang="en-US" dirty="0">
                <a:latin typeface="Times New Roman" panose="02020603050405020304" pitchFamily="18" charset="0"/>
                <a:cs typeface="Times New Roman" panose="02020603050405020304" pitchFamily="18" charset="0"/>
              </a:rPr>
              <a:t>Figure out how different an Electric Vehicle chassis is when compared to the Fuel Operated ones.</a:t>
            </a:r>
          </a:p>
          <a:p>
            <a:r>
              <a:rPr lang="en-US" dirty="0">
                <a:latin typeface="Times New Roman" panose="02020603050405020304" pitchFamily="18" charset="0"/>
                <a:cs typeface="Times New Roman" panose="02020603050405020304" pitchFamily="18" charset="0"/>
              </a:rPr>
              <a:t>Choose and Design an optimum chassis frame.</a:t>
            </a:r>
          </a:p>
          <a:p>
            <a:r>
              <a:rPr lang="en-US" dirty="0">
                <a:latin typeface="Times New Roman" panose="02020603050405020304" pitchFamily="18" charset="0"/>
                <a:cs typeface="Times New Roman" panose="02020603050405020304" pitchFamily="18" charset="0"/>
              </a:rPr>
              <a:t>Undertake different types of Analysis on the chassis to make it industry ready.</a:t>
            </a:r>
          </a:p>
          <a:p>
            <a:pPr lvl="1"/>
            <a:r>
              <a:rPr lang="en-US" dirty="0">
                <a:latin typeface="Times New Roman" panose="02020603050405020304" pitchFamily="18" charset="0"/>
                <a:cs typeface="Times New Roman" panose="02020603050405020304" pitchFamily="18" charset="0"/>
              </a:rPr>
              <a:t>Structural Analysis</a:t>
            </a:r>
          </a:p>
          <a:p>
            <a:pPr lvl="1"/>
            <a:r>
              <a:rPr lang="en-US" dirty="0">
                <a:latin typeface="Times New Roman" panose="02020603050405020304" pitchFamily="18" charset="0"/>
                <a:cs typeface="Times New Roman" panose="02020603050405020304" pitchFamily="18" charset="0"/>
              </a:rPr>
              <a:t>Non linear Analysis</a:t>
            </a:r>
          </a:p>
          <a:p>
            <a:pPr lvl="2"/>
            <a:r>
              <a:rPr lang="en-US" dirty="0">
                <a:latin typeface="Times New Roman" panose="02020603050405020304" pitchFamily="18" charset="0"/>
                <a:cs typeface="Times New Roman" panose="02020603050405020304" pitchFamily="18" charset="0"/>
              </a:rPr>
              <a:t>Crash Analysis </a:t>
            </a:r>
          </a:p>
          <a:p>
            <a:pPr lvl="2"/>
            <a:r>
              <a:rPr lang="en-US" dirty="0">
                <a:latin typeface="Times New Roman" panose="02020603050405020304" pitchFamily="18" charset="0"/>
                <a:cs typeface="Times New Roman" panose="02020603050405020304" pitchFamily="18" charset="0"/>
              </a:rPr>
              <a:t>Elastoplastic analysis </a:t>
            </a:r>
          </a:p>
          <a:p>
            <a:pPr lvl="1"/>
            <a:r>
              <a:rPr lang="en-US" dirty="0">
                <a:latin typeface="Times New Roman" panose="02020603050405020304" pitchFamily="18" charset="0"/>
                <a:cs typeface="Times New Roman" panose="02020603050405020304" pitchFamily="18" charset="0"/>
              </a:rPr>
              <a:t>Fatigue Analysis</a:t>
            </a:r>
          </a:p>
        </p:txBody>
      </p:sp>
    </p:spTree>
    <p:extLst>
      <p:ext uri="{BB962C8B-B14F-4D97-AF65-F5344CB8AC3E}">
        <p14:creationId xmlns="" xmlns:p14="http://schemas.microsoft.com/office/powerpoint/2010/main" val="230242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B24CFA-281C-4569-A57B-57F6444F6AC1}"/>
              </a:ext>
            </a:extLst>
          </p:cNvPr>
          <p:cNvSpPr>
            <a:spLocks noGrp="1"/>
          </p:cNvSpPr>
          <p:nvPr>
            <p:ph type="title"/>
          </p:nvPr>
        </p:nvSpPr>
        <p:spPr/>
        <p:txBody>
          <a:bodyPr/>
          <a:lstStyle/>
          <a:p>
            <a:pPr algn="ctr"/>
            <a:r>
              <a:rPr lang="en-US" b="1" u="sng" dirty="0"/>
              <a:t>Literature Review</a:t>
            </a:r>
          </a:p>
        </p:txBody>
      </p:sp>
      <p:sp>
        <p:nvSpPr>
          <p:cNvPr id="3" name="Content Placeholder 2">
            <a:extLst>
              <a:ext uri="{FF2B5EF4-FFF2-40B4-BE49-F238E27FC236}">
                <a16:creationId xmlns="" xmlns:a16="http://schemas.microsoft.com/office/drawing/2014/main" id="{E734BF8E-8B13-40E5-B259-D1ECAB2D19F0}"/>
              </a:ext>
            </a:extLst>
          </p:cNvPr>
          <p:cNvSpPr>
            <a:spLocks noGrp="1"/>
          </p:cNvSpPr>
          <p:nvPr>
            <p:ph idx="1"/>
          </p:nvPr>
        </p:nvSpPr>
        <p:spPr>
          <a:xfrm>
            <a:off x="677334" y="1495514"/>
            <a:ext cx="9030688" cy="5362486"/>
          </a:xfrm>
        </p:spPr>
        <p:txBody>
          <a:bodyPr>
            <a:normAutofit fontScale="77500" lnSpcReduction="20000"/>
          </a:bodyPr>
          <a:lstStyle/>
          <a:p>
            <a:r>
              <a:rPr lang="en-US" sz="2300" dirty="0">
                <a:latin typeface="Times New Roman" panose="02020603050405020304" pitchFamily="18" charset="0"/>
                <a:cs typeface="Times New Roman" panose="02020603050405020304" pitchFamily="18" charset="0"/>
              </a:rPr>
              <a:t>In order to successfully compete our task, various types of bike chassis must be considered and after applying various boundary conditions and loads an optimum chassis frame must be designed and analyzed under various conditions.  </a:t>
            </a:r>
          </a:p>
          <a:p>
            <a:r>
              <a:rPr lang="en-US" sz="2300" dirty="0">
                <a:latin typeface="Times New Roman" panose="02020603050405020304" pitchFamily="18" charset="0"/>
                <a:cs typeface="Times New Roman" panose="02020603050405020304" pitchFamily="18" charset="0"/>
              </a:rPr>
              <a:t>To understand the concept in depth the following literature was used.</a:t>
            </a:r>
          </a:p>
          <a:p>
            <a:pPr lvl="1"/>
            <a:r>
              <a:rPr lang="en-US" sz="2300" b="1" dirty="0">
                <a:latin typeface="Times New Roman" panose="02020603050405020304" pitchFamily="18" charset="0"/>
                <a:cs typeface="Times New Roman" panose="02020603050405020304" pitchFamily="18" charset="0"/>
              </a:rPr>
              <a:t>Motorcycle Handling and Chassis Design by Tony </a:t>
            </a:r>
            <a:r>
              <a:rPr lang="en-US" sz="2300" b="1" dirty="0" err="1">
                <a:latin typeface="Times New Roman" panose="02020603050405020304" pitchFamily="18" charset="0"/>
                <a:cs typeface="Times New Roman" panose="02020603050405020304" pitchFamily="18" charset="0"/>
              </a:rPr>
              <a:t>Foale</a:t>
            </a:r>
            <a:r>
              <a:rPr lang="en-US" sz="2300" b="1" dirty="0">
                <a:latin typeface="Times New Roman" panose="02020603050405020304" pitchFamily="18" charset="0"/>
                <a:cs typeface="Times New Roman" panose="02020603050405020304" pitchFamily="18" charset="0"/>
              </a:rPr>
              <a:t>.</a:t>
            </a:r>
          </a:p>
          <a:p>
            <a:pPr lvl="1"/>
            <a:r>
              <a:rPr lang="en-US" sz="2300" b="1" dirty="0">
                <a:latin typeface="Times New Roman" panose="02020603050405020304" pitchFamily="18" charset="0"/>
                <a:cs typeface="Times New Roman" panose="02020603050405020304" pitchFamily="18" charset="0"/>
              </a:rPr>
              <a:t>Motorcycle Chassis Analysis </a:t>
            </a:r>
            <a:br>
              <a:rPr lang="en-US" sz="2300" b="1"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IDMEC/IST, Institute of Mechanical Engineering, </a:t>
            </a:r>
            <a:r>
              <a:rPr lang="en-US" sz="2300" dirty="0" err="1">
                <a:latin typeface="Times New Roman" panose="02020603050405020304" pitchFamily="18" charset="0"/>
                <a:cs typeface="Times New Roman" panose="02020603050405020304" pitchFamily="18" charset="0"/>
              </a:rPr>
              <a:t>Instituto</a:t>
            </a:r>
            <a:r>
              <a:rPr lang="en-US" sz="2300" dirty="0">
                <a:latin typeface="Times New Roman" panose="02020603050405020304" pitchFamily="18" charset="0"/>
                <a:cs typeface="Times New Roman" panose="02020603050405020304" pitchFamily="18" charset="0"/>
              </a:rPr>
              <a:t> Superior </a:t>
            </a:r>
            <a:r>
              <a:rPr lang="en-US" sz="2300" dirty="0" err="1">
                <a:latin typeface="Times New Roman" panose="02020603050405020304" pitchFamily="18" charset="0"/>
                <a:cs typeface="Times New Roman" panose="02020603050405020304" pitchFamily="18" charset="0"/>
              </a:rPr>
              <a:t>Técnico</a:t>
            </a:r>
            <a:r>
              <a:rPr lang="en-US" sz="2300" dirty="0">
                <a:latin typeface="Times New Roman" panose="02020603050405020304" pitchFamily="18" charset="0"/>
                <a:cs typeface="Times New Roman" panose="02020603050405020304" pitchFamily="18" charset="0"/>
              </a:rPr>
              <a:t>,   University of Lisbon, Portugal </a:t>
            </a:r>
          </a:p>
          <a:p>
            <a:pPr lvl="1"/>
            <a:r>
              <a:rPr lang="en-US" sz="2300" b="1" dirty="0">
                <a:latin typeface="Times New Roman" panose="02020603050405020304" pitchFamily="18" charset="0"/>
                <a:cs typeface="Times New Roman" panose="02020603050405020304" pitchFamily="18" charset="0"/>
              </a:rPr>
              <a:t>MODELLING AND STRUCTURAL ANALYSIS OF TWO WHEELER FRAME</a:t>
            </a:r>
          </a:p>
          <a:p>
            <a:pPr marL="457200" lvl="1" indent="0">
              <a:buNone/>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YMCA Institute of Engineering, Faridabad, Haryana</a:t>
            </a:r>
          </a:p>
          <a:p>
            <a:pPr lvl="1"/>
            <a:r>
              <a:rPr lang="en-US" sz="2300" b="1" dirty="0">
                <a:latin typeface="Times New Roman" panose="02020603050405020304" pitchFamily="18" charset="0"/>
                <a:cs typeface="Times New Roman" panose="02020603050405020304" pitchFamily="18" charset="0"/>
              </a:rPr>
              <a:t> A Review on Design and Analysis of Two Wheeler Chassis</a:t>
            </a:r>
          </a:p>
          <a:p>
            <a:pPr marL="457200" lvl="1" indent="0">
              <a:buNone/>
            </a:pPr>
            <a:r>
              <a:rPr lang="en-US" sz="2300" dirty="0">
                <a:latin typeface="Times New Roman" panose="02020603050405020304" pitchFamily="18" charset="0"/>
                <a:cs typeface="Times New Roman" panose="02020603050405020304" pitchFamily="18" charset="0"/>
              </a:rPr>
              <a:t>       Professor Ram </a:t>
            </a:r>
            <a:r>
              <a:rPr lang="en-US" sz="2300" dirty="0" err="1">
                <a:latin typeface="Times New Roman" panose="02020603050405020304" pitchFamily="18" charset="0"/>
                <a:cs typeface="Times New Roman" panose="02020603050405020304" pitchFamily="18" charset="0"/>
              </a:rPr>
              <a:t>Meghe</a:t>
            </a:r>
            <a:r>
              <a:rPr lang="en-US" sz="2300" dirty="0">
                <a:latin typeface="Times New Roman" panose="02020603050405020304" pitchFamily="18" charset="0"/>
                <a:cs typeface="Times New Roman" panose="02020603050405020304" pitchFamily="18" charset="0"/>
              </a:rPr>
              <a:t> Institute of Technology &amp; </a:t>
            </a:r>
            <a:r>
              <a:rPr lang="en-US" sz="2300" dirty="0" err="1">
                <a:latin typeface="Times New Roman" panose="02020603050405020304" pitchFamily="18" charset="0"/>
                <a:cs typeface="Times New Roman" panose="02020603050405020304" pitchFamily="18" charset="0"/>
              </a:rPr>
              <a:t>Reasearch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Badnera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Amravati,India</a:t>
            </a:r>
            <a:r>
              <a:rPr lang="en-US" sz="2300" dirty="0">
                <a:latin typeface="Times New Roman" panose="02020603050405020304" pitchFamily="18" charset="0"/>
                <a:cs typeface="Times New Roman" panose="02020603050405020304" pitchFamily="18" charset="0"/>
              </a:rPr>
              <a:t>.</a:t>
            </a:r>
          </a:p>
          <a:p>
            <a:pPr lvl="1"/>
            <a:r>
              <a:rPr lang="en-US" sz="2300" b="1" dirty="0">
                <a:latin typeface="Times New Roman" panose="02020603050405020304" pitchFamily="18" charset="0"/>
                <a:cs typeface="Times New Roman" panose="02020603050405020304" pitchFamily="18" charset="0"/>
              </a:rPr>
              <a:t>Static and Dynamic properties of a motorcycle frame</a:t>
            </a:r>
            <a:br>
              <a:rPr lang="en-US" sz="2300" b="1" dirty="0">
                <a:latin typeface="Times New Roman" panose="02020603050405020304" pitchFamily="18" charset="0"/>
                <a:cs typeface="Times New Roman" panose="02020603050405020304" pitchFamily="18" charset="0"/>
              </a:rPr>
            </a:br>
            <a:r>
              <a:rPr lang="it-IT" sz="2300" dirty="0">
                <a:latin typeface="Times New Roman" panose="02020603050405020304" pitchFamily="18" charset="0"/>
                <a:cs typeface="Times New Roman" panose="02020603050405020304" pitchFamily="18" charset="0"/>
              </a:rPr>
              <a:t>M. Bocciolone, F. Cheli, M. Pezzola &amp; R. Viganò Department of Mechanical Engineering, Politecnico di Milano</a:t>
            </a:r>
            <a:endParaRPr lang="en-US" sz="2300" b="1" dirty="0">
              <a:latin typeface="Times New Roman" panose="02020603050405020304" pitchFamily="18" charset="0"/>
              <a:cs typeface="Times New Roman" panose="02020603050405020304" pitchFamily="18" charset="0"/>
            </a:endParaRPr>
          </a:p>
          <a:p>
            <a:pPr marL="457200" lvl="1" indent="0">
              <a:buNone/>
            </a:pPr>
            <a:endParaRPr lang="en-US" sz="1900" b="1" dirty="0">
              <a:latin typeface="Times New Roman" panose="02020603050405020304" pitchFamily="18" charset="0"/>
              <a:cs typeface="Times New Roman" panose="02020603050405020304" pitchFamily="18" charset="0"/>
            </a:endParaRPr>
          </a:p>
          <a:p>
            <a:pPr marL="0" indent="0">
              <a:buNone/>
            </a:pPr>
            <a:r>
              <a:rPr lang="en-US" dirty="0"/>
              <a:t>		</a:t>
            </a:r>
            <a:r>
              <a:rPr lang="en-US" sz="2000" dirty="0"/>
              <a:t>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p>
          <a:p>
            <a:pPr lvl="1"/>
            <a:endParaRPr lang="en-US" b="1" dirty="0"/>
          </a:p>
          <a:p>
            <a:endParaRPr lang="en-US" dirty="0"/>
          </a:p>
        </p:txBody>
      </p:sp>
    </p:spTree>
    <p:extLst>
      <p:ext uri="{BB962C8B-B14F-4D97-AF65-F5344CB8AC3E}">
        <p14:creationId xmlns="" xmlns:p14="http://schemas.microsoft.com/office/powerpoint/2010/main" val="341449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94" y="833120"/>
            <a:ext cx="8596668" cy="1320800"/>
          </a:xfrm>
        </p:spPr>
        <p:txBody>
          <a:bodyPr/>
          <a:lstStyle/>
          <a:p>
            <a:pPr algn="ctr"/>
            <a:r>
              <a:rPr lang="en-US" dirty="0"/>
              <a:t>Analytical Solution </a:t>
            </a:r>
          </a:p>
        </p:txBody>
      </p:sp>
      <p:sp>
        <p:nvSpPr>
          <p:cNvPr id="5" name="TextBox 4"/>
          <p:cNvSpPr txBox="1"/>
          <p:nvPr/>
        </p:nvSpPr>
        <p:spPr>
          <a:xfrm>
            <a:off x="843280" y="2928620"/>
            <a:ext cx="3606800" cy="3416320"/>
          </a:xfrm>
          <a:prstGeom prst="rect">
            <a:avLst/>
          </a:prstGeom>
          <a:noFill/>
        </p:spPr>
        <p:txBody>
          <a:bodyPr wrap="square" rtlCol="0">
            <a:spAutoFit/>
          </a:bodyPr>
          <a:lstStyle/>
          <a:p>
            <a:r>
              <a:rPr lang="en-US" dirty="0"/>
              <a:t>The cross section were obtained from market standard pipes available. </a:t>
            </a:r>
          </a:p>
          <a:p>
            <a:r>
              <a:rPr lang="en-US" dirty="0"/>
              <a:t>Outer diameter= 25.4mm</a:t>
            </a:r>
          </a:p>
          <a:p>
            <a:r>
              <a:rPr lang="en-US" dirty="0"/>
              <a:t>Inner Diameter= 23.4mm</a:t>
            </a:r>
          </a:p>
          <a:p>
            <a:endParaRPr lang="en-US" dirty="0"/>
          </a:p>
          <a:p>
            <a:endParaRPr lang="en-US" dirty="0"/>
          </a:p>
          <a:p>
            <a:endParaRPr lang="en-US" dirty="0"/>
          </a:p>
          <a:p>
            <a:r>
              <a:rPr lang="en-US" dirty="0"/>
              <a:t>From these calculations we found out that the cross section chosen is applicable for best performance.</a:t>
            </a:r>
          </a:p>
        </p:txBody>
      </p:sp>
      <p:sp>
        <p:nvSpPr>
          <p:cNvPr id="6" name="Content Placeholder 5">
            <a:extLst>
              <a:ext uri="{FF2B5EF4-FFF2-40B4-BE49-F238E27FC236}">
                <a16:creationId xmlns="" xmlns:a16="http://schemas.microsoft.com/office/drawing/2014/main" id="{4DFBA2A9-9FC7-4948-A5CF-E9D263FFE0BB}"/>
              </a:ext>
            </a:extLst>
          </p:cNvPr>
          <p:cNvSpPr>
            <a:spLocks noGrp="1"/>
          </p:cNvSpPr>
          <p:nvPr>
            <p:ph idx="1"/>
          </p:nvPr>
        </p:nvSpPr>
        <p:spPr>
          <a:xfrm>
            <a:off x="741680" y="1551464"/>
            <a:ext cx="8745220" cy="2754311"/>
          </a:xfrm>
        </p:spPr>
        <p:txBody>
          <a:bodyPr/>
          <a:lstStyle/>
          <a:p>
            <a:pPr marL="0" indent="0">
              <a:buNone/>
            </a:pPr>
            <a:r>
              <a:rPr lang="en-US" dirty="0">
                <a:solidFill>
                  <a:schemeClr val="tx1"/>
                </a:solidFill>
              </a:rPr>
              <a:t>Basic assumption made here is that one person’s load is 700N which is distributed equally on both side of the chassis. Since we have assumed maximum load condition i.e. 2 people sitting on the bike with weights assumed to be 70kgs each</a:t>
            </a:r>
            <a:r>
              <a:rPr lang="en-US" dirty="0"/>
              <a:t>. </a:t>
            </a:r>
          </a:p>
        </p:txBody>
      </p:sp>
    </p:spTree>
    <p:extLst>
      <p:ext uri="{BB962C8B-B14F-4D97-AF65-F5344CB8AC3E}">
        <p14:creationId xmlns="" xmlns:p14="http://schemas.microsoft.com/office/powerpoint/2010/main" val="97870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 xmlns:a16="http://schemas.microsoft.com/office/drawing/2014/main" id="{9D3FBA65-8064-43EF-9F5C-6B17C21F3CB2}"/>
              </a:ext>
            </a:extLst>
          </p:cNvPr>
          <p:cNvPicPr>
            <a:picLocks noChangeAspect="1"/>
          </p:cNvPicPr>
          <p:nvPr/>
        </p:nvPicPr>
        <p:blipFill>
          <a:blip r:embed="rId2"/>
          <a:stretch>
            <a:fillRect/>
          </a:stretch>
        </p:blipFill>
        <p:spPr>
          <a:xfrm>
            <a:off x="3580945" y="355146"/>
            <a:ext cx="3251655" cy="1715440"/>
          </a:xfrm>
          <a:prstGeom prst="rect">
            <a:avLst/>
          </a:prstGeom>
        </p:spPr>
      </p:pic>
      <p:sp>
        <p:nvSpPr>
          <p:cNvPr id="39" name="TextBox 38">
            <a:extLst>
              <a:ext uri="{FF2B5EF4-FFF2-40B4-BE49-F238E27FC236}">
                <a16:creationId xmlns="" xmlns:a16="http://schemas.microsoft.com/office/drawing/2014/main" id="{6E13CBAB-AA9A-46EF-9A93-AF25B7A3F8B3}"/>
              </a:ext>
            </a:extLst>
          </p:cNvPr>
          <p:cNvSpPr txBox="1"/>
          <p:nvPr/>
        </p:nvSpPr>
        <p:spPr>
          <a:xfrm>
            <a:off x="768122" y="2070586"/>
            <a:ext cx="8877300" cy="1477328"/>
          </a:xfrm>
          <a:prstGeom prst="rect">
            <a:avLst/>
          </a:prstGeom>
          <a:noFill/>
        </p:spPr>
        <p:txBody>
          <a:bodyPr wrap="square" rtlCol="0">
            <a:spAutoFit/>
          </a:bodyPr>
          <a:lstStyle/>
          <a:p>
            <a:r>
              <a:rPr lang="en-US" dirty="0"/>
              <a:t>Consider A as headset point of Chassis and C is the point of suspension placement.</a:t>
            </a:r>
          </a:p>
          <a:p>
            <a:r>
              <a:rPr lang="en-US" dirty="0"/>
              <a:t>Point C is the location of rider </a:t>
            </a:r>
            <a:r>
              <a:rPr lang="en-US" dirty="0" smtClean="0"/>
              <a:t>.</a:t>
            </a:r>
          </a:p>
          <a:p>
            <a:r>
              <a:rPr lang="en-US" dirty="0" smtClean="0"/>
              <a:t>R1 = Reaction force @ A , R2 = Reaction force @ C </a:t>
            </a:r>
          </a:p>
          <a:p>
            <a:r>
              <a:rPr lang="en-US" dirty="0" smtClean="0"/>
              <a:t>P = Location of CG of rider as lumped mass , B = Location of CG of pinion rider.</a:t>
            </a:r>
          </a:p>
          <a:p>
            <a:endParaRPr lang="en-US" dirty="0"/>
          </a:p>
        </p:txBody>
      </p:sp>
      <p:sp>
        <p:nvSpPr>
          <p:cNvPr id="41" name="Rectangle 40">
            <a:extLst>
              <a:ext uri="{FF2B5EF4-FFF2-40B4-BE49-F238E27FC236}">
                <a16:creationId xmlns="" xmlns:a16="http://schemas.microsoft.com/office/drawing/2014/main" id="{66C99B1C-7FF3-44E3-A813-FB78CA4BB48A}"/>
              </a:ext>
            </a:extLst>
          </p:cNvPr>
          <p:cNvSpPr/>
          <p:nvPr/>
        </p:nvSpPr>
        <p:spPr>
          <a:xfrm>
            <a:off x="6235700" y="774700"/>
            <a:ext cx="139700" cy="101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TextBox 41">
            <a:extLst>
              <a:ext uri="{FF2B5EF4-FFF2-40B4-BE49-F238E27FC236}">
                <a16:creationId xmlns="" xmlns:a16="http://schemas.microsoft.com/office/drawing/2014/main" id="{42CC6725-5044-4F54-BFCE-3834A295A781}"/>
              </a:ext>
            </a:extLst>
          </p:cNvPr>
          <p:cNvSpPr txBox="1"/>
          <p:nvPr/>
        </p:nvSpPr>
        <p:spPr>
          <a:xfrm>
            <a:off x="5956300" y="636200"/>
            <a:ext cx="279400"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B</a:t>
            </a:r>
            <a:endParaRPr lang="en-US" sz="1100" dirty="0">
              <a:latin typeface="Calibri" panose="020F0502020204030204" pitchFamily="34" charset="0"/>
              <a:cs typeface="Calibri" panose="020F0502020204030204" pitchFamily="34" charset="0"/>
            </a:endParaRPr>
          </a:p>
        </p:txBody>
      </p:sp>
      <p:sp>
        <p:nvSpPr>
          <p:cNvPr id="7" name="TextBox 6"/>
          <p:cNvSpPr txBox="1"/>
          <p:nvPr/>
        </p:nvSpPr>
        <p:spPr>
          <a:xfrm>
            <a:off x="838200" y="3365500"/>
            <a:ext cx="6819900" cy="2862322"/>
          </a:xfrm>
          <a:prstGeom prst="rect">
            <a:avLst/>
          </a:prstGeom>
          <a:noFill/>
        </p:spPr>
        <p:txBody>
          <a:bodyPr wrap="square" rtlCol="0">
            <a:spAutoFit/>
          </a:bodyPr>
          <a:lstStyle/>
          <a:p>
            <a:r>
              <a:rPr lang="en-US" dirty="0" smtClean="0"/>
              <a:t>R1+R2=700N</a:t>
            </a:r>
          </a:p>
          <a:p>
            <a:r>
              <a:rPr lang="en-US" dirty="0" smtClean="0"/>
              <a:t>∑M=0  (Equilibrium condition)</a:t>
            </a:r>
          </a:p>
          <a:p>
            <a:r>
              <a:rPr lang="en-US" dirty="0" smtClean="0"/>
              <a:t>-350*1158+R2*894-350*630=0</a:t>
            </a:r>
          </a:p>
          <a:p>
            <a:r>
              <a:rPr lang="en-US" dirty="0" smtClean="0"/>
              <a:t>R2= 493.52N</a:t>
            </a:r>
          </a:p>
          <a:p>
            <a:r>
              <a:rPr lang="en-US" dirty="0" smtClean="0"/>
              <a:t>R1= 206.47N</a:t>
            </a:r>
          </a:p>
          <a:p>
            <a:endParaRPr lang="en-US" dirty="0" smtClean="0"/>
          </a:p>
          <a:p>
            <a:r>
              <a:rPr lang="en-US" dirty="0" smtClean="0"/>
              <a:t>Max Bending Moment=-350*528+493.52*264</a:t>
            </a:r>
          </a:p>
          <a:p>
            <a:r>
              <a:rPr lang="en-US" dirty="0" smtClean="0"/>
              <a:t>	</a:t>
            </a:r>
            <a:r>
              <a:rPr lang="en-US" dirty="0" smtClean="0"/>
              <a:t>			     = 54510.72Nmm</a:t>
            </a:r>
          </a:p>
          <a:p>
            <a:r>
              <a:rPr lang="en-US" dirty="0" smtClean="0"/>
              <a:t> </a:t>
            </a:r>
            <a:r>
              <a:rPr lang="en-US" dirty="0" err="1" smtClean="0"/>
              <a:t>Ixx</a:t>
            </a:r>
            <a:r>
              <a:rPr lang="en-US" dirty="0" smtClean="0"/>
              <a:t>				     = 5714.23mm^4</a:t>
            </a:r>
          </a:p>
          <a:p>
            <a:r>
              <a:rPr lang="en-US" dirty="0" smtClean="0"/>
              <a:t>Sigma(stress)            =121.15N/mm^2</a:t>
            </a:r>
            <a:endParaRPr lang="en-US" dirty="0"/>
          </a:p>
        </p:txBody>
      </p:sp>
    </p:spTree>
    <p:extLst>
      <p:ext uri="{BB962C8B-B14F-4D97-AF65-F5344CB8AC3E}">
        <p14:creationId xmlns="" xmlns:p14="http://schemas.microsoft.com/office/powerpoint/2010/main" val="2636710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2203</TotalTime>
  <Words>891</Words>
  <Application>Microsoft Office PowerPoint</Application>
  <PresentationFormat>Custom</PresentationFormat>
  <Paragraphs>193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Slide 1</vt:lpstr>
      <vt:lpstr>Design and Analysis of an E-BIKE Chassis frame</vt:lpstr>
      <vt:lpstr>                    Abstract</vt:lpstr>
      <vt:lpstr>Slide 4</vt:lpstr>
      <vt:lpstr>Slide 5</vt:lpstr>
      <vt:lpstr>Specific Objectives </vt:lpstr>
      <vt:lpstr>Literature Review</vt:lpstr>
      <vt:lpstr>Analytical Solution </vt:lpstr>
      <vt:lpstr>Slide 9</vt:lpstr>
      <vt:lpstr>Design of the chassis</vt:lpstr>
      <vt:lpstr>Assumptions for Designing the Model</vt:lpstr>
      <vt:lpstr>Engineering Tables</vt:lpstr>
      <vt:lpstr>Static linear analysis</vt:lpstr>
      <vt:lpstr>Slide 14</vt:lpstr>
      <vt:lpstr>Result</vt:lpstr>
      <vt:lpstr>Non linear (Elasto Plastic Analysis)</vt:lpstr>
      <vt:lpstr>Slide 17</vt:lpstr>
      <vt:lpstr>Slide 18</vt:lpstr>
      <vt:lpstr>Fatigue analysis</vt:lpstr>
      <vt:lpstr>Slide 20</vt:lpstr>
      <vt:lpstr>Crash Analysis</vt:lpstr>
      <vt:lpstr>Slide 22</vt:lpstr>
      <vt:lpstr>Slide 23</vt:lpstr>
      <vt:lpstr>Factor of safety(Static)</vt:lpstr>
      <vt:lpstr>Factor of safety(Fatigue)</vt:lpstr>
      <vt:lpstr>Observations </vt:lpstr>
      <vt:lpstr>Expected Outcomes</vt:lpstr>
      <vt:lpstr>Engineering Learning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dc:creator>
  <cp:lastModifiedBy>USER</cp:lastModifiedBy>
  <cp:revision>96</cp:revision>
  <dcterms:created xsi:type="dcterms:W3CDTF">2017-11-08T16:19:41Z</dcterms:created>
  <dcterms:modified xsi:type="dcterms:W3CDTF">2018-06-12T02:17:40Z</dcterms:modified>
</cp:coreProperties>
</file>