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63" r:id="rId5"/>
    <p:sldId id="284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2CA"/>
    <a:srgbClr val="258DA6"/>
    <a:srgbClr val="DA4E31"/>
    <a:srgbClr val="FFFFFF"/>
    <a:srgbClr val="2EA7B5"/>
    <a:srgbClr val="58B0D8"/>
    <a:srgbClr val="00CCFF"/>
    <a:srgbClr val="FF5050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471B0-DB09-4CAD-899A-766B120AB718}" v="2" dt="2021-08-11T10:19:5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3B5C-5469-4953-9B6F-8D9EBEC2ED4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7E5C-681B-4B2A-87F8-FD7B9B92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7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2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5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3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4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1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C2096-FC42-40F4-8476-CCD20FD174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948" y="274321"/>
            <a:ext cx="6303091" cy="440944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91C15B-AC1C-4EBD-AA96-A9295A546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948" y="5238750"/>
            <a:ext cx="6317278" cy="600685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2F708076-0418-4186-8A8C-404AF1FC4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948" y="6039865"/>
            <a:ext cx="6317278" cy="51276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 (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E2179A4-5398-46C2-BCBB-831E9643BD66}"/>
              </a:ext>
            </a:extLst>
          </p:cNvPr>
          <p:cNvCxnSpPr/>
          <p:nvPr userDrawn="1"/>
        </p:nvCxnSpPr>
        <p:spPr>
          <a:xfrm>
            <a:off x="5109796" y="5217286"/>
            <a:ext cx="4369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FCD13-7900-43AA-8B4C-1A7FF04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BBB050-C917-42C8-A04F-87EFE23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4D1-549C-49DF-9549-38A2C165BF87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9EE4D4-548D-41E7-A74B-F867214E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9D8A0B-8FF0-4C7F-8849-D1EC729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8557F5-B330-42CB-8EAD-82D6F2B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01C3-E0EF-4799-AC93-C7DA4B06C241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95037E-72B5-4D74-A07F-22A8B7B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B8667-3AE8-40FF-9A68-4278A045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21FE6-2CC1-406F-9FA4-FEF48B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BC20A7-FC47-47E4-9230-31875A2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757130-8AC2-438B-B05F-C52B3FB7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700DAF-7179-4F4E-8EC8-E3A9F0B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070-B059-4281-881C-ACE534A629DF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C4F9EB-9293-4B8B-B8C2-3AD00689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9282B-9320-4035-9EF1-59D68099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98A40-EC8B-4BA0-8D50-EC6220F7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42E067-4E63-47D6-8900-E1002E6E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564BEC-7C84-48BD-94EA-AB29E7C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EF1C63-0587-4AA1-BF38-70905570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345-28CB-4783-B526-1842CFD81D4C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A9BF05-80CD-48A9-BACA-42536D6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267FE8-6BEB-4204-97A6-A931E49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A68FD-13C9-48A6-92BE-1FB4B393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10E6BD-47E2-40AC-9136-968C98F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AA521-C807-4582-AA86-5883F92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FC46-BBE4-487F-919B-EA3F1A6DC09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0451FE-2A6C-4CB2-B035-01E5EC5A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FD24AB-C54B-4AE8-BE5E-CAC17DB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48CC1F-9FCE-4F77-AB68-DEDDC9B13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C4225F-4595-4C3A-8815-30953B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FD55F4-FE57-457C-AF18-DE0CF7C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9AD-CCC0-4B01-9337-5FC245CFCF6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6D96C7-A59C-4D83-BB33-52EBD34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E263E-4EB6-4736-8AB9-51FA00D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17" y="6675439"/>
            <a:ext cx="12192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77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11" name="Content Placeholder 8"/>
          <p:cNvSpPr>
            <a:spLocks noGrp="1"/>
          </p:cNvSpPr>
          <p:nvPr>
            <p:ph sz="quarter" idx="11"/>
          </p:nvPr>
        </p:nvSpPr>
        <p:spPr>
          <a:xfrm>
            <a:off x="297514" y="817461"/>
            <a:ext cx="11738460" cy="563273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 b="0"/>
            </a:lvl1pPr>
            <a:lvl2pPr>
              <a:lnSpc>
                <a:spcPct val="130000"/>
              </a:lnSpc>
              <a:spcBef>
                <a:spcPts val="0"/>
              </a:spcBef>
              <a:defRPr sz="1600"/>
            </a:lvl2pPr>
            <a:lvl3pPr>
              <a:lnSpc>
                <a:spcPct val="130000"/>
              </a:lnSpc>
              <a:spcBef>
                <a:spcPts val="0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121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1691776" y="1918406"/>
            <a:ext cx="3021193" cy="30211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93139" y="3224175"/>
            <a:ext cx="6056219" cy="1588"/>
          </a:xfrm>
          <a:prstGeom prst="line">
            <a:avLst/>
          </a:prstGeom>
          <a:ln w="3175" cap="flat">
            <a:solidFill>
              <a:schemeClr val="accent2"/>
            </a:solidFill>
            <a:prstDash val="lg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4815833" y="2456075"/>
            <a:ext cx="6601176" cy="7590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5pPr>
            <a:lvl6pPr marL="456942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6pPr>
            <a:lvl7pPr marL="91388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7pPr>
            <a:lvl8pPr marL="1370831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8pPr>
            <a:lvl9pPr marL="182777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Product / Assignment Demo</a:t>
            </a:r>
          </a:p>
        </p:txBody>
      </p:sp>
    </p:spTree>
    <p:extLst>
      <p:ext uri="{BB962C8B-B14F-4D97-AF65-F5344CB8AC3E}">
        <p14:creationId xmlns:p14="http://schemas.microsoft.com/office/powerpoint/2010/main" val="24078189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59B26-E1E8-4329-98B6-DF2EEAEB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F8184-D1EE-4E3E-8BC2-106CC289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E4D60-33B4-43C7-86BF-74B55DE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E23-EE49-4630-B913-2180714D2264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E97A58-0765-4E76-9CD1-9C9E923F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5F679-BE7E-4A60-8FE6-6798B6C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ECEC3-D775-41B7-AD84-47FBDE2D21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</a:t>
            </a: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xmlns="" id="{0A6DA89C-1794-40D1-9975-2B3AFC0AFC6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3778487B-3E98-4452-A678-3183180350E7}" type="datetime1">
              <a:rPr lang="en-US" smtClean="0"/>
              <a:t>9/27/2022</a:t>
            </a:fld>
            <a:endParaRPr lang="en-US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xmlns="" id="{8005177A-04D6-489D-8BD8-3B7338031D6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xmlns="" id="{8D9F551F-8113-4191-93D6-24B52B7CDAD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xmlns="" id="{2959F76F-9A59-4BBA-BFEE-A057DB7C63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6013" y="1392555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72" name="Text Placeholder 27">
            <a:extLst>
              <a:ext uri="{FF2B5EF4-FFF2-40B4-BE49-F238E27FC236}">
                <a16:creationId xmlns:a16="http://schemas.microsoft.com/office/drawing/2014/main" xmlns="" id="{009FE56D-BD58-4732-BF39-0298F1CA3C0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0913" y="1392555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xmlns="" id="{39002FB9-3D85-4180-BF87-49BB7AE34F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56013" y="2218022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xmlns="" id="{26310A9F-33A3-4601-B1A1-2CB202B941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56013" y="304348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xmlns="" id="{4D41BEFF-0D36-4535-8F34-E398292318E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56013" y="386895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xmlns="" id="{94B8B466-9E47-4A4E-89CF-5C959559EE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156013" y="469442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xmlns="" id="{7CF13DD6-DB67-4390-8751-46B08FE775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56013" y="5519888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78" name="Text Placeholder 27">
            <a:extLst>
              <a:ext uri="{FF2B5EF4-FFF2-40B4-BE49-F238E27FC236}">
                <a16:creationId xmlns:a16="http://schemas.microsoft.com/office/drawing/2014/main" xmlns="" id="{30326FD3-B7CD-4289-822E-954C8CEF3C3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0913" y="2218022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9" name="Text Placeholder 27">
            <a:extLst>
              <a:ext uri="{FF2B5EF4-FFF2-40B4-BE49-F238E27FC236}">
                <a16:creationId xmlns:a16="http://schemas.microsoft.com/office/drawing/2014/main" xmlns="" id="{652F8D34-39A2-43DE-A0AE-A90479ADF7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7005" y="304348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0" name="Text Placeholder 27">
            <a:extLst>
              <a:ext uri="{FF2B5EF4-FFF2-40B4-BE49-F238E27FC236}">
                <a16:creationId xmlns:a16="http://schemas.microsoft.com/office/drawing/2014/main" xmlns="" id="{2A5DD21E-9C9E-4771-B2E7-AE6D7E800D9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17005" y="386895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1" name="Text Placeholder 27">
            <a:extLst>
              <a:ext uri="{FF2B5EF4-FFF2-40B4-BE49-F238E27FC236}">
                <a16:creationId xmlns:a16="http://schemas.microsoft.com/office/drawing/2014/main" xmlns="" id="{54A7B23E-08A3-4C94-80CF-46D351C0525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8250" y="469442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2" name="Text Placeholder 27">
            <a:extLst>
              <a:ext uri="{FF2B5EF4-FFF2-40B4-BE49-F238E27FC236}">
                <a16:creationId xmlns:a16="http://schemas.microsoft.com/office/drawing/2014/main" xmlns="" id="{8D85FD4E-48ED-46EA-8746-12AD08EB0A5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28250" y="5519888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xmlns="" id="{59C79FEC-F8AA-4A8A-AA3E-B1B0A60B63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239000" y="136029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84" name="Text Placeholder 27">
            <a:extLst>
              <a:ext uri="{FF2B5EF4-FFF2-40B4-BE49-F238E27FC236}">
                <a16:creationId xmlns:a16="http://schemas.microsoft.com/office/drawing/2014/main" xmlns="" id="{B6D4CB31-50F1-4B39-9AB2-54A6FE39962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283900" y="136029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xmlns="" id="{783C7A11-55B2-4C2D-A406-08C1F17D2BE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39000" y="218576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xmlns="" id="{1357A2FC-158D-4FA3-A49F-21FBAEB5517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239000" y="3011230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xmlns="" id="{D30D22B7-3BE4-4165-B61C-550240D291C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239000" y="3836697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xmlns="" id="{7BFE435A-3110-40AA-85F5-4341F4F8BAC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39000" y="4662164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xmlns="" id="{DF478C50-6EC3-4ED7-9FD2-3955418EB1B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39000" y="548762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90" name="Text Placeholder 27">
            <a:extLst>
              <a:ext uri="{FF2B5EF4-FFF2-40B4-BE49-F238E27FC236}">
                <a16:creationId xmlns:a16="http://schemas.microsoft.com/office/drawing/2014/main" xmlns="" id="{7DEBFFDC-84FF-4DAF-B11B-E8A2A94729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83900" y="218576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1" name="Text Placeholder 27">
            <a:extLst>
              <a:ext uri="{FF2B5EF4-FFF2-40B4-BE49-F238E27FC236}">
                <a16:creationId xmlns:a16="http://schemas.microsoft.com/office/drawing/2014/main" xmlns="" id="{6AE56763-753A-46E0-868F-D1FC05FCD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99992" y="3011230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2" name="Text Placeholder 27">
            <a:extLst>
              <a:ext uri="{FF2B5EF4-FFF2-40B4-BE49-F238E27FC236}">
                <a16:creationId xmlns:a16="http://schemas.microsoft.com/office/drawing/2014/main" xmlns="" id="{6A8C4A1C-F1B0-4F3F-9B0A-B88EEFCD3B8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99992" y="3836697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3" name="Text Placeholder 27">
            <a:extLst>
              <a:ext uri="{FF2B5EF4-FFF2-40B4-BE49-F238E27FC236}">
                <a16:creationId xmlns:a16="http://schemas.microsoft.com/office/drawing/2014/main" xmlns="" id="{C490D28A-66C8-4498-9443-1A3A8DD4F1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311237" y="4662164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4" name="Text Placeholder 27">
            <a:extLst>
              <a:ext uri="{FF2B5EF4-FFF2-40B4-BE49-F238E27FC236}">
                <a16:creationId xmlns:a16="http://schemas.microsoft.com/office/drawing/2014/main" xmlns="" id="{3A2C8F29-F206-408F-B214-CA915BE414A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237" y="548762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9762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2BD0A-06EF-420E-9911-CFE3A47C6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3212C9-5E4B-4EC9-B214-E5DA58F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8474-BB90-4F2D-A308-448B044245C4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B5956D-789F-4BE9-9AAD-CB630C68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F3AB2-8AD6-4812-91B6-33B5B83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4">
            <a:extLst>
              <a:ext uri="{FF2B5EF4-FFF2-40B4-BE49-F238E27FC236}">
                <a16:creationId xmlns:a16="http://schemas.microsoft.com/office/drawing/2014/main" xmlns="" id="{B6EBA2C0-DC1E-414F-B9CC-E488C5AD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2221" y="172282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38">
            <a:extLst>
              <a:ext uri="{FF2B5EF4-FFF2-40B4-BE49-F238E27FC236}">
                <a16:creationId xmlns:a16="http://schemas.microsoft.com/office/drawing/2014/main" xmlns="" id="{60DAEEC3-BA6B-4A8A-9A8A-42300F058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2221" y="136172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xmlns="" id="{80A53FA3-AE2C-4CA6-AB1A-3E11EE01C1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52221" y="3412411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xmlns="" id="{C5CC4E1D-78D1-412E-A11E-C66BCB292B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52221" y="3051316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xmlns="" id="{045EC369-E4D2-4406-B935-3A8E5E1F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2221" y="5102000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xmlns="" id="{1B0C271A-7680-4DCB-B042-8ED68A0476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2221" y="4740905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4">
            <a:extLst>
              <a:ext uri="{FF2B5EF4-FFF2-40B4-BE49-F238E27FC236}">
                <a16:creationId xmlns:a16="http://schemas.microsoft.com/office/drawing/2014/main" xmlns="" id="{AAA9383E-B6EA-4119-88F3-79572BB7AF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7398" y="1646145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xmlns="" id="{53CC7361-7CE6-40D5-8BB0-4AC2E9ABDE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7398" y="1285050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4">
            <a:extLst>
              <a:ext uri="{FF2B5EF4-FFF2-40B4-BE49-F238E27FC236}">
                <a16:creationId xmlns:a16="http://schemas.microsoft.com/office/drawing/2014/main" xmlns="" id="{C9B12882-0007-41D7-A573-055C68431A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7398" y="333573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xmlns="" id="{C5EF1A13-9B17-4D39-A8A8-DE58AAAD4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7398" y="297463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xmlns="" id="{62281524-8C9D-4AE4-A114-226827B9F2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7398" y="5025322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xmlns="" id="{0C99C74D-5807-4CEB-8F4B-4EDAF34D2A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17398" y="4664227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55">
            <a:extLst>
              <a:ext uri="{FF2B5EF4-FFF2-40B4-BE49-F238E27FC236}">
                <a16:creationId xmlns:a16="http://schemas.microsoft.com/office/drawing/2014/main" xmlns="" id="{8592F602-DE71-4206-B5BC-3B1BA218A2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0513" y="13620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55">
            <a:extLst>
              <a:ext uri="{FF2B5EF4-FFF2-40B4-BE49-F238E27FC236}">
                <a16:creationId xmlns:a16="http://schemas.microsoft.com/office/drawing/2014/main" xmlns="" id="{C7DB34DD-10A4-4367-8847-08C8CF4C8D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513" y="3051316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55">
            <a:extLst>
              <a:ext uri="{FF2B5EF4-FFF2-40B4-BE49-F238E27FC236}">
                <a16:creationId xmlns:a16="http://schemas.microsoft.com/office/drawing/2014/main" xmlns="" id="{3181AFC3-29A1-4FB6-8B3E-736261C4B2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0513" y="4740557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55">
            <a:extLst>
              <a:ext uri="{FF2B5EF4-FFF2-40B4-BE49-F238E27FC236}">
                <a16:creationId xmlns:a16="http://schemas.microsoft.com/office/drawing/2014/main" xmlns="" id="{ABE3BCA3-5D8F-4668-B0B0-A36D589908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02936" y="1290493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2" name="Text Placeholder 55">
            <a:extLst>
              <a:ext uri="{FF2B5EF4-FFF2-40B4-BE49-F238E27FC236}">
                <a16:creationId xmlns:a16="http://schemas.microsoft.com/office/drawing/2014/main" xmlns="" id="{3AE7BEBF-49A6-4F43-8046-53F5D02BF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02936" y="2979734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3" name="Text Placeholder 55">
            <a:extLst>
              <a:ext uri="{FF2B5EF4-FFF2-40B4-BE49-F238E27FC236}">
                <a16:creationId xmlns:a16="http://schemas.microsoft.com/office/drawing/2014/main" xmlns="" id="{2A5C7594-25B9-4279-BCCE-E0037A0716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02936" y="46689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20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xmlns="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78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09C31B-C338-4888-823A-19D77DCE10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497" y="940594"/>
            <a:ext cx="4577827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78109-AB4F-4FD1-94DA-77377AC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25F28F-1ACD-44C8-B99D-E34DCDBC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92F5-72BA-4A69-B567-6D54699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2-C266-4B5E-A028-2741ADD3293F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0E5846-4AE8-42FA-AF5A-910B7F3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50C4B-2190-4841-A44A-BDCAF25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C66D6-ED65-48D3-AFB7-19E87BAE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CF358-6848-4F05-ABC4-60BB3283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56DCAE-2945-47FC-92EC-BAE7B3C0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94D63D-0ECF-406B-BF17-643EAAB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2F5-D668-421C-A535-696157EA4E29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101FBA-462D-414A-AC54-86AF1F5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E91ABB-E186-4753-BB4E-F27F6CB1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E645B-0AE5-42E3-A708-E1E4C836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614A7A-A892-4ADB-A7A5-FE073A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E1BBE9-5197-4869-B00F-2D0A7ADB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68464D-57DD-4AB5-A645-99E39034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73F7D-8C70-4D45-B7DE-C446B68A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B2FA21-D8A9-43A3-A94F-FB05D7CC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785-E6FE-4725-AFA8-3249D4814305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137915-96FE-4340-83AF-8E1524D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FE67E7-680D-41B3-8490-C94147C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15A05A-34EE-45EB-91A5-C8213C3E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150600" cy="97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B24CAF-632B-47EE-8E96-2DBEF782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546" y="1383760"/>
            <a:ext cx="10515600" cy="47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07285-87D5-464F-B5DA-88526F37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8474-BB90-4F2D-A308-448B044245C4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F7AA56-369A-4A35-AC18-6FA64619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E576040-4FFB-45E6-9667-4D970339D37B}"/>
              </a:ext>
            </a:extLst>
          </p:cNvPr>
          <p:cNvCxnSpPr/>
          <p:nvPr userDrawn="1"/>
        </p:nvCxnSpPr>
        <p:spPr>
          <a:xfrm>
            <a:off x="-9726" y="1002135"/>
            <a:ext cx="4466492" cy="0"/>
          </a:xfrm>
          <a:prstGeom prst="line">
            <a:avLst/>
          </a:prstGeom>
          <a:ln w="381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663FE6-B8BB-4DB0-95FF-BAF74C583AEC}"/>
              </a:ext>
            </a:extLst>
          </p:cNvPr>
          <p:cNvSpPr/>
          <p:nvPr userDrawn="1"/>
        </p:nvSpPr>
        <p:spPr>
          <a:xfrm>
            <a:off x="11353800" y="0"/>
            <a:ext cx="838201" cy="10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6AB75-FFD9-41F1-9441-9D178E6A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20975"/>
            <a:ext cx="838200" cy="48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65BF2-884E-49BF-9F89-ABD259C9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05" y="59840"/>
            <a:ext cx="11543813" cy="2295546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MOBSF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Demo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Static Code Analysis of Android and IOS Applications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10C9F7-BEB3-43AC-81DB-B2DDD8933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6" y="5413477"/>
            <a:ext cx="6127993" cy="60068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Praveen  Kumar Krishnamoorthy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97AA9F-F296-4E18-835C-46B1EF96F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5" y="6014162"/>
            <a:ext cx="6127994" cy="51276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-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Mob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355386"/>
            <a:ext cx="83058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MobSF UI Dashboard:</a:t>
            </a:r>
            <a:endParaRPr lang="en-US" dirty="0"/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8" y="1199948"/>
            <a:ext cx="10999682" cy="53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CD1F0-9253-4977-8288-5E2BD100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40" y="875900"/>
            <a:ext cx="7459579" cy="395598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Let’s see Demo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A41A0E-4BA2-4AA7-9624-B38F64D7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Praveen Kumar Krishnamoorthy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525B24-49B7-436F-8FB8-65AAE8F3A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3084" y="6039865"/>
            <a:ext cx="5038142" cy="512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6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60"/>
            <a:ext cx="10366626" cy="4410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MOBSF </a:t>
            </a:r>
            <a:r>
              <a:rPr lang="en-US" dirty="0" smtClean="0">
                <a:cs typeface="Calibri"/>
              </a:rPr>
              <a:t>Overview</a:t>
            </a:r>
          </a:p>
          <a:p>
            <a:r>
              <a:rPr lang="en-US" dirty="0" smtClean="0">
                <a:cs typeface="Calibri"/>
              </a:rPr>
              <a:t>Installation </a:t>
            </a:r>
          </a:p>
          <a:p>
            <a:r>
              <a:rPr lang="en-US" dirty="0" smtClean="0">
                <a:cs typeface="Calibri"/>
              </a:rPr>
              <a:t>Static Analysis of Android and IOS  Application</a:t>
            </a:r>
          </a:p>
          <a:p>
            <a:r>
              <a:rPr lang="en-US" dirty="0" smtClean="0">
                <a:cs typeface="Calibri"/>
              </a:rPr>
              <a:t>Demo</a:t>
            </a:r>
            <a:endParaRPr lang="en-US" dirty="0"/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MOBSF: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60"/>
            <a:ext cx="7276915" cy="3871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Mobile Security Framework (MobSF) is an automated, all-in-one mobile application (Android/</a:t>
            </a:r>
            <a:r>
              <a:rPr lang="en-US" dirty="0" err="1"/>
              <a:t>iOS</a:t>
            </a:r>
            <a:r>
              <a:rPr lang="en-US" dirty="0"/>
              <a:t>/Windows) pen-testing, malware analysis and security assessment framework capable of performing static and dynamic analysis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Mobile Security Framework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75" y="1383760"/>
            <a:ext cx="2999138" cy="29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Driving SSDLC by adopting Mobile Security Analysis using MobS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555756"/>
            <a:ext cx="5857006" cy="127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9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05" y="1239381"/>
            <a:ext cx="4460758" cy="3886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cs typeface="Calibri"/>
              </a:rPr>
              <a:t>Static Analysis</a:t>
            </a:r>
          </a:p>
          <a:p>
            <a:r>
              <a:rPr lang="en-US" dirty="0" smtClean="0">
                <a:cs typeface="Calibri"/>
              </a:rPr>
              <a:t>Android APK</a:t>
            </a:r>
          </a:p>
          <a:p>
            <a:r>
              <a:rPr lang="en-US" dirty="0" smtClean="0">
                <a:cs typeface="Calibri"/>
              </a:rPr>
              <a:t>Android Source ZIP (JAVA &amp; Kotlin)</a:t>
            </a:r>
          </a:p>
          <a:p>
            <a:r>
              <a:rPr lang="en-US" dirty="0" smtClean="0">
                <a:cs typeface="Calibri"/>
              </a:rPr>
              <a:t>IOS IPA</a:t>
            </a:r>
          </a:p>
          <a:p>
            <a:r>
              <a:rPr lang="en-US" dirty="0" smtClean="0">
                <a:cs typeface="Calibri"/>
              </a:rPr>
              <a:t>IOS Source ZIP (Swift &amp; Objective-C)</a:t>
            </a:r>
          </a:p>
          <a:p>
            <a:r>
              <a:rPr lang="en-US" dirty="0" smtClean="0">
                <a:cs typeface="Calibri"/>
              </a:rPr>
              <a:t>Windows APPX</a:t>
            </a:r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 txBox="1">
            <a:spLocks/>
          </p:cNvSpPr>
          <p:nvPr/>
        </p:nvSpPr>
        <p:spPr>
          <a:xfrm>
            <a:off x="6379729" y="1239381"/>
            <a:ext cx="4321959" cy="455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cs typeface="Calibri"/>
              </a:rPr>
              <a:t>Dynamic  Analysis</a:t>
            </a:r>
          </a:p>
          <a:p>
            <a:r>
              <a:rPr lang="en-US" dirty="0">
                <a:cs typeface="Calibri"/>
              </a:rPr>
              <a:t>Android APK</a:t>
            </a:r>
          </a:p>
          <a:p>
            <a:endParaRPr lang="en-US" sz="3600" b="1" dirty="0" smtClean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575" y="0"/>
            <a:ext cx="11150600" cy="972765"/>
          </a:xfrm>
        </p:spPr>
        <p:txBody>
          <a:bodyPr/>
          <a:lstStyle/>
          <a:p>
            <a:r>
              <a:rPr lang="en-US" dirty="0" smtClean="0"/>
              <a:t>MobSF</a:t>
            </a:r>
            <a:endParaRPr lang="en-IN" dirty="0"/>
          </a:p>
        </p:txBody>
      </p:sp>
      <p:pic>
        <p:nvPicPr>
          <p:cNvPr id="4098" name="Picture 2" descr="Account Login – Genymotion Android Emu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50" y="2768499"/>
            <a:ext cx="1528648" cy="15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mulator for Android Apps | Visual Stud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4" t="13475" r="39013" b="18635"/>
          <a:stretch/>
        </p:blipFill>
        <p:spPr bwMode="auto">
          <a:xfrm>
            <a:off x="9700661" y="2562810"/>
            <a:ext cx="924025" cy="19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84947" y="4502837"/>
            <a:ext cx="2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Genymotin Android VM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49015" y="4502837"/>
            <a:ext cx="28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Android Studio Emulator</a:t>
            </a:r>
            <a:endParaRPr lang="en-IN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33" y="5112126"/>
            <a:ext cx="1281697" cy="1337912"/>
          </a:xfrm>
          <a:prstGeom prst="rect">
            <a:avLst/>
          </a:prstGeom>
        </p:spPr>
      </p:pic>
      <p:pic>
        <p:nvPicPr>
          <p:cNvPr id="21" name="Picture 20" descr="Move to iOS - Apps on Google Play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16" y="5085475"/>
            <a:ext cx="1421331" cy="136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Zip File Reader - Fast Zip &amp; U - Apps on Google Play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10" y="5032444"/>
            <a:ext cx="1340947" cy="140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5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133102"/>
            <a:ext cx="9490509" cy="34485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/>
              <a:t>Windows</a:t>
            </a:r>
            <a:endParaRPr lang="en-US" dirty="0"/>
          </a:p>
          <a:p>
            <a:pPr lvl="1"/>
            <a:r>
              <a:rPr lang="en-US" dirty="0"/>
              <a:t>Install Git</a:t>
            </a:r>
          </a:p>
          <a:p>
            <a:pPr lvl="1"/>
            <a:r>
              <a:rPr lang="en-US" dirty="0"/>
              <a:t>Install Python 3.8-3.9</a:t>
            </a:r>
          </a:p>
          <a:p>
            <a:pPr lvl="1"/>
            <a:r>
              <a:rPr lang="en-US" dirty="0"/>
              <a:t>Install JDK 8+</a:t>
            </a:r>
          </a:p>
          <a:p>
            <a:pPr lvl="1"/>
            <a:r>
              <a:rPr lang="en-US" dirty="0"/>
              <a:t>Install Microsoft Visual C++ Build Tools</a:t>
            </a:r>
          </a:p>
          <a:p>
            <a:pPr lvl="1"/>
            <a:r>
              <a:rPr lang="en-US" dirty="0"/>
              <a:t>Install OpenSSL (non-light)</a:t>
            </a:r>
          </a:p>
          <a:p>
            <a:pPr lvl="1"/>
            <a:r>
              <a:rPr lang="en-US" dirty="0"/>
              <a:t>Download &amp; Install wkhtmltopdf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/>
              <a:t>the folder that contains wkhtmltopdf binary to environment variable PATH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github.com/MobSF/Mobile-Security-Framework-MobSF.git </a:t>
            </a:r>
          </a:p>
          <a:p>
            <a:pPr lvl="1"/>
            <a:r>
              <a:rPr lang="en-US" dirty="0" smtClean="0"/>
              <a:t>Move to  Mobile-Security-Framework-MobSF folder</a:t>
            </a:r>
          </a:p>
          <a:p>
            <a:pPr lvl="1"/>
            <a:r>
              <a:rPr lang="en-US" dirty="0" smtClean="0"/>
              <a:t>setup.bat</a:t>
            </a:r>
          </a:p>
          <a:p>
            <a:pPr lvl="1"/>
            <a:r>
              <a:rPr lang="en-US" dirty="0"/>
              <a:t>http://localhost:8000/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0375" y="4581625"/>
            <a:ext cx="10262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MobSF Docker </a:t>
            </a:r>
            <a:r>
              <a:rPr lang="en-IN" sz="2400" dirty="0"/>
              <a:t>Options (</a:t>
            </a:r>
            <a:r>
              <a:rPr lang="en-US" sz="2400" dirty="0"/>
              <a:t>Static </a:t>
            </a:r>
            <a:r>
              <a:rPr lang="en-US" sz="2400" dirty="0"/>
              <a:t>Analysis </a:t>
            </a:r>
            <a:r>
              <a:rPr lang="en-US" sz="2400" dirty="0"/>
              <a:t>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docker </a:t>
            </a:r>
            <a:r>
              <a:rPr lang="en-US" sz="2000" dirty="0"/>
              <a:t>pull </a:t>
            </a:r>
            <a:r>
              <a:rPr lang="en-US" sz="2000" dirty="0" smtClean="0"/>
              <a:t>opensecurity/mobile-security-framework-</a:t>
            </a:r>
            <a:r>
              <a:rPr lang="en-US" sz="2000" dirty="0" err="1" smtClean="0"/>
              <a:t>mobsf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docker </a:t>
            </a:r>
            <a:r>
              <a:rPr lang="en-US" sz="2000" dirty="0"/>
              <a:t>run -it --</a:t>
            </a:r>
            <a:r>
              <a:rPr lang="en-US" sz="2000" dirty="0" err="1"/>
              <a:t>rm</a:t>
            </a:r>
            <a:r>
              <a:rPr lang="en-US" sz="2000" dirty="0"/>
              <a:t> -p 8000:8000 </a:t>
            </a:r>
            <a:r>
              <a:rPr lang="en-US" sz="2000" dirty="0" smtClean="0"/>
              <a:t>opensecurity/</a:t>
            </a:r>
            <a:r>
              <a:rPr lang="en-US" sz="2000" dirty="0" err="1" smtClean="0"/>
              <a:t>mobile-security-framework-mobsf:latest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http://localhost:8000/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79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MobSF REST API for CI/CD: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59"/>
            <a:ext cx="11656410" cy="467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 smtClean="0">
                <a:cs typeface="Calibri"/>
              </a:rPr>
              <a:t>MobSF </a:t>
            </a:r>
            <a:r>
              <a:rPr lang="en-IN" dirty="0">
                <a:cs typeface="Calibri"/>
              </a:rPr>
              <a:t>- Circle CI, OWASP Glue - https://girlinjapan.net/running-mobsf-in-circleci-and-docker/</a:t>
            </a:r>
          </a:p>
          <a:p>
            <a:r>
              <a:rPr lang="en-IN" dirty="0">
                <a:cs typeface="Calibri"/>
              </a:rPr>
              <a:t>MobSF - Jenkins - https://riis.com/blog/pentesting_at_scale/</a:t>
            </a:r>
          </a:p>
          <a:p>
            <a:r>
              <a:rPr lang="en-IN" dirty="0">
                <a:cs typeface="Calibri"/>
              </a:rPr>
              <a:t>MobSF - </a:t>
            </a:r>
            <a:r>
              <a:rPr lang="en-IN" dirty="0" err="1">
                <a:cs typeface="Calibri"/>
              </a:rPr>
              <a:t>Github</a:t>
            </a:r>
            <a:r>
              <a:rPr lang="en-IN" dirty="0">
                <a:cs typeface="Calibri"/>
              </a:rPr>
              <a:t> Actions - https://github.com/marketplace/actions/github-action-for-mobsf</a:t>
            </a:r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765"/>
          </a:xfrm>
        </p:spPr>
        <p:txBody>
          <a:bodyPr/>
          <a:lstStyle/>
          <a:p>
            <a:r>
              <a:rPr lang="en-US" dirty="0" smtClean="0"/>
              <a:t>MobSF Android APK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" y="1285503"/>
            <a:ext cx="10759624" cy="450890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cs typeface="Calibri"/>
              </a:rPr>
              <a:t>Parameters List</a:t>
            </a:r>
          </a:p>
          <a:p>
            <a:r>
              <a:rPr lang="en-US" dirty="0" smtClean="0">
                <a:cs typeface="Calibri"/>
              </a:rPr>
              <a:t>Information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Scan </a:t>
            </a:r>
            <a:r>
              <a:rPr lang="en-US" dirty="0" smtClean="0">
                <a:cs typeface="Calibri"/>
              </a:rPr>
              <a:t>options</a:t>
            </a:r>
          </a:p>
          <a:p>
            <a:r>
              <a:rPr lang="en-US" dirty="0">
                <a:cs typeface="Calibri"/>
              </a:rPr>
              <a:t>Signer </a:t>
            </a:r>
            <a:r>
              <a:rPr lang="en-US" dirty="0" smtClean="0">
                <a:cs typeface="Calibri"/>
              </a:rPr>
              <a:t>certificate</a:t>
            </a:r>
          </a:p>
          <a:p>
            <a:r>
              <a:rPr lang="en-US" dirty="0" smtClean="0">
                <a:cs typeface="Calibri"/>
              </a:rPr>
              <a:t>Permissions</a:t>
            </a:r>
          </a:p>
          <a:p>
            <a:r>
              <a:rPr lang="en-IN" sz="2700" dirty="0">
                <a:cs typeface="Calibri"/>
              </a:rPr>
              <a:t>Android API</a:t>
            </a:r>
          </a:p>
          <a:p>
            <a:r>
              <a:rPr lang="en-IN" sz="2700" dirty="0">
                <a:cs typeface="Calibri"/>
              </a:rPr>
              <a:t>Browsable </a:t>
            </a:r>
            <a:r>
              <a:rPr lang="en-IN" sz="2700" dirty="0">
                <a:cs typeface="Calibri"/>
              </a:rPr>
              <a:t>activities</a:t>
            </a:r>
          </a:p>
          <a:p>
            <a:r>
              <a:rPr lang="en-IN" sz="2700" dirty="0">
                <a:cs typeface="Calibri"/>
              </a:rPr>
              <a:t>Security </a:t>
            </a:r>
            <a:r>
              <a:rPr lang="en-IN" sz="2700" dirty="0">
                <a:cs typeface="Calibri"/>
              </a:rPr>
              <a:t>analysis</a:t>
            </a:r>
          </a:p>
          <a:p>
            <a:pPr lvl="1"/>
            <a:r>
              <a:rPr lang="en-US" sz="2700" dirty="0">
                <a:cs typeface="Calibri"/>
              </a:rPr>
              <a:t>Network Security Analysis</a:t>
            </a:r>
          </a:p>
          <a:p>
            <a:pPr lvl="1"/>
            <a:r>
              <a:rPr lang="en-IN" sz="2700" dirty="0">
                <a:cs typeface="Calibri"/>
              </a:rPr>
              <a:t>Manifest analysis</a:t>
            </a:r>
          </a:p>
          <a:p>
            <a:pPr lvl="1"/>
            <a:r>
              <a:rPr lang="en-IN" sz="2700" dirty="0">
                <a:cs typeface="Calibri"/>
              </a:rPr>
              <a:t>Code analysis </a:t>
            </a:r>
            <a:endParaRPr lang="en-IN" sz="2700" dirty="0">
              <a:cs typeface="Calibri"/>
            </a:endParaRPr>
          </a:p>
          <a:p>
            <a:pPr lvl="1"/>
            <a:r>
              <a:rPr lang="en-US" sz="2700" dirty="0">
                <a:cs typeface="Calibri"/>
              </a:rPr>
              <a:t>File Analysis</a:t>
            </a:r>
          </a:p>
          <a:p>
            <a:r>
              <a:rPr lang="en-IN" sz="2700" dirty="0">
                <a:cs typeface="Calibri"/>
              </a:rPr>
              <a:t>Malware </a:t>
            </a:r>
            <a:r>
              <a:rPr lang="en-IN" sz="2700" dirty="0">
                <a:cs typeface="Calibri"/>
              </a:rPr>
              <a:t>analysis</a:t>
            </a:r>
          </a:p>
          <a:p>
            <a:pPr lvl="1"/>
            <a:r>
              <a:rPr lang="en-US" sz="2700" dirty="0">
                <a:cs typeface="Calibri"/>
              </a:rPr>
              <a:t>APKID Analysis</a:t>
            </a:r>
          </a:p>
          <a:p>
            <a:pPr lvl="1"/>
            <a:r>
              <a:rPr lang="en-US" sz="2700" dirty="0">
                <a:cs typeface="Calibri"/>
              </a:rPr>
              <a:t>Quality Analysis</a:t>
            </a:r>
          </a:p>
          <a:p>
            <a:pPr lvl="1"/>
            <a:r>
              <a:rPr lang="en-US" sz="2700" dirty="0">
                <a:cs typeface="Calibri"/>
              </a:rPr>
              <a:t>Server Locations</a:t>
            </a:r>
          </a:p>
          <a:p>
            <a:pPr lvl="1"/>
            <a:r>
              <a:rPr lang="en-US" sz="2700" dirty="0">
                <a:cs typeface="Calibri"/>
              </a:rPr>
              <a:t>Domain Malware Check</a:t>
            </a:r>
          </a:p>
          <a:p>
            <a:r>
              <a:rPr lang="en-US" sz="3100" dirty="0">
                <a:cs typeface="Calibri"/>
              </a:rPr>
              <a:t>Components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US" dirty="0" smtClean="0">
              <a:cs typeface="Calibri"/>
            </a:endParaRPr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37" y="1285503"/>
            <a:ext cx="9157850" cy="44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765"/>
          </a:xfrm>
        </p:spPr>
        <p:txBody>
          <a:bodyPr/>
          <a:lstStyle/>
          <a:p>
            <a:r>
              <a:rPr lang="en-US" dirty="0" smtClean="0"/>
              <a:t>MobSF IOS IPA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" y="1285503"/>
            <a:ext cx="10759624" cy="450890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cs typeface="Calibri"/>
              </a:rPr>
              <a:t>Parameters List</a:t>
            </a:r>
          </a:p>
          <a:p>
            <a:r>
              <a:rPr lang="en-US" dirty="0" smtClean="0">
                <a:cs typeface="Calibri"/>
              </a:rPr>
              <a:t>Information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Scan </a:t>
            </a:r>
            <a:r>
              <a:rPr lang="en-US" dirty="0" smtClean="0">
                <a:cs typeface="Calibri"/>
              </a:rPr>
              <a:t>options</a:t>
            </a:r>
          </a:p>
          <a:p>
            <a:r>
              <a:rPr lang="en-US" dirty="0" smtClean="0">
                <a:cs typeface="Calibri"/>
              </a:rPr>
              <a:t>URL Schemes</a:t>
            </a:r>
          </a:p>
          <a:p>
            <a:r>
              <a:rPr lang="en-US" dirty="0" smtClean="0">
                <a:cs typeface="Calibri"/>
              </a:rPr>
              <a:t>Permissions</a:t>
            </a:r>
          </a:p>
          <a:p>
            <a:r>
              <a:rPr lang="en-IN" sz="2700" dirty="0" smtClean="0">
                <a:cs typeface="Calibri"/>
              </a:rPr>
              <a:t>Security </a:t>
            </a:r>
            <a:r>
              <a:rPr lang="en-IN" sz="2700" dirty="0">
                <a:cs typeface="Calibri"/>
              </a:rPr>
              <a:t>analysis</a:t>
            </a:r>
          </a:p>
          <a:p>
            <a:pPr lvl="1"/>
            <a:r>
              <a:rPr lang="en-US" sz="2700" dirty="0" smtClean="0">
                <a:cs typeface="Calibri"/>
              </a:rPr>
              <a:t>Transport Security</a:t>
            </a:r>
            <a:endParaRPr lang="en-IN" sz="2700" dirty="0">
              <a:cs typeface="Calibri"/>
            </a:endParaRPr>
          </a:p>
          <a:p>
            <a:pPr lvl="1"/>
            <a:r>
              <a:rPr lang="en-IN" sz="2700" dirty="0" smtClean="0">
                <a:cs typeface="Calibri"/>
              </a:rPr>
              <a:t>Binary Code </a:t>
            </a:r>
            <a:r>
              <a:rPr lang="en-IN" sz="2700" dirty="0">
                <a:cs typeface="Calibri"/>
              </a:rPr>
              <a:t>analysis </a:t>
            </a:r>
            <a:endParaRPr lang="en-IN" sz="2700" dirty="0">
              <a:cs typeface="Calibri"/>
            </a:endParaRPr>
          </a:p>
          <a:p>
            <a:pPr lvl="1"/>
            <a:r>
              <a:rPr lang="en-US" sz="2700" dirty="0" smtClean="0">
                <a:cs typeface="Calibri"/>
              </a:rPr>
              <a:t>Binary Analysis</a:t>
            </a:r>
          </a:p>
          <a:p>
            <a:pPr lvl="1"/>
            <a:r>
              <a:rPr lang="en-US" sz="2700" dirty="0" smtClean="0">
                <a:cs typeface="Calibri"/>
              </a:rPr>
              <a:t>File Analysis</a:t>
            </a:r>
            <a:endParaRPr lang="en-US" sz="2700" dirty="0">
              <a:cs typeface="Calibri"/>
            </a:endParaRPr>
          </a:p>
          <a:p>
            <a:r>
              <a:rPr lang="en-IN" sz="2700" dirty="0">
                <a:cs typeface="Calibri"/>
              </a:rPr>
              <a:t>Malware </a:t>
            </a:r>
            <a:r>
              <a:rPr lang="en-IN" sz="2700" dirty="0">
                <a:cs typeface="Calibri"/>
              </a:rPr>
              <a:t>analysis</a:t>
            </a:r>
          </a:p>
          <a:p>
            <a:pPr lvl="1"/>
            <a:r>
              <a:rPr lang="en-US" sz="2700" dirty="0" smtClean="0">
                <a:cs typeface="Calibri"/>
              </a:rPr>
              <a:t>Server </a:t>
            </a:r>
            <a:r>
              <a:rPr lang="en-US" sz="2700" dirty="0">
                <a:cs typeface="Calibri"/>
              </a:rPr>
              <a:t>Locations</a:t>
            </a:r>
          </a:p>
          <a:p>
            <a:pPr lvl="1"/>
            <a:r>
              <a:rPr lang="en-US" sz="2700" dirty="0">
                <a:cs typeface="Calibri"/>
              </a:rPr>
              <a:t>Domain Malware </a:t>
            </a:r>
            <a:r>
              <a:rPr lang="en-US" sz="2700" dirty="0" smtClean="0">
                <a:cs typeface="Calibri"/>
              </a:rPr>
              <a:t>Check</a:t>
            </a:r>
          </a:p>
          <a:p>
            <a:r>
              <a:rPr lang="en-US" sz="3100" dirty="0" smtClean="0">
                <a:cs typeface="Calibri"/>
              </a:rPr>
              <a:t>Libraries</a:t>
            </a:r>
          </a:p>
          <a:p>
            <a:r>
              <a:rPr lang="en-US" sz="3100" dirty="0" smtClean="0">
                <a:cs typeface="Calibri"/>
              </a:rPr>
              <a:t>Files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US" dirty="0" smtClean="0">
              <a:cs typeface="Calibri"/>
            </a:endParaRPr>
          </a:p>
        </p:txBody>
      </p:sp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52" y="1285503"/>
            <a:ext cx="9001667" cy="42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MobSF Scorecard: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00932"/>
            <a:ext cx="11070690" cy="5265964"/>
          </a:xfrm>
        </p:spPr>
      </p:pic>
      <p:sp>
        <p:nvSpPr>
          <p:cNvPr id="4" name="AutoShape 2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Json file document icon Royalty Free Vecto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CFB25020A624CBAE8F94C319C87AA" ma:contentTypeVersion="12" ma:contentTypeDescription="Create a new document." ma:contentTypeScope="" ma:versionID="6ec43b663bd5153fa9277630143fc255">
  <xsd:schema xmlns:xsd="http://www.w3.org/2001/XMLSchema" xmlns:xs="http://www.w3.org/2001/XMLSchema" xmlns:p="http://schemas.microsoft.com/office/2006/metadata/properties" xmlns:ns2="05cfdaab-f6c8-4a17-b7ca-1b0c55a34d64" xmlns:ns3="c6a475b5-af76-4683-a14b-dd86465555be" targetNamespace="http://schemas.microsoft.com/office/2006/metadata/properties" ma:root="true" ma:fieldsID="262418fc646a75bc2f4753225c00ce04" ns2:_="" ns3:_="">
    <xsd:import namespace="05cfdaab-f6c8-4a17-b7ca-1b0c55a34d64"/>
    <xsd:import namespace="c6a475b5-af76-4683-a14b-dd8646555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fdaab-f6c8-4a17-b7ca-1b0c55a3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75b5-af76-4683-a14b-dd8646555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DDD44-EA74-4CDB-A016-2B187770D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fdaab-f6c8-4a17-b7ca-1b0c55a34d64"/>
    <ds:schemaRef ds:uri="c6a475b5-af76-4683-a14b-dd8646555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5B5C1D-3370-4C8C-8E37-1A0013F4CC7F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05cfdaab-f6c8-4a17-b7ca-1b0c55a34d64"/>
    <ds:schemaRef ds:uri="http://schemas.microsoft.com/office/infopath/2007/PartnerControls"/>
    <ds:schemaRef ds:uri="c6a475b5-af76-4683-a14b-dd86465555b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0FC497-892E-4FFC-87B0-6C994D2DB3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</TotalTime>
  <Words>265</Words>
  <Application>Microsoft Office PowerPoint</Application>
  <PresentationFormat>Widescreen</PresentationFormat>
  <Paragraphs>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Segoe UI Historic</vt:lpstr>
      <vt:lpstr>Segoe UI Semibold</vt:lpstr>
      <vt:lpstr>Tahoma</vt:lpstr>
      <vt:lpstr>Office Theme</vt:lpstr>
      <vt:lpstr>MOBSF Demo Static Code Analysis of Android and IOS Applications</vt:lpstr>
      <vt:lpstr>Agenda:</vt:lpstr>
      <vt:lpstr>What is MOBSF:</vt:lpstr>
      <vt:lpstr>MobSF</vt:lpstr>
      <vt:lpstr>Installation:</vt:lpstr>
      <vt:lpstr>MobSF REST API for CI/CD:</vt:lpstr>
      <vt:lpstr>MobSF Android APK Analysis:</vt:lpstr>
      <vt:lpstr>MobSF IOS IPA Analysis:</vt:lpstr>
      <vt:lpstr>MobSF Scorecard:</vt:lpstr>
      <vt:lpstr>MobSF UI Dashboard:</vt:lpstr>
      <vt:lpstr>Let’s see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LENOVO</cp:lastModifiedBy>
  <cp:revision>322</cp:revision>
  <dcterms:created xsi:type="dcterms:W3CDTF">2020-10-29T11:31:23Z</dcterms:created>
  <dcterms:modified xsi:type="dcterms:W3CDTF">2022-09-27T11:59:39Z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90e4435f-bcd5-4b1d-aeb5-114ecea6ccde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0x010100313CFB25020A624CBAE8F94C319C87AA</vt:lpwstr>
  </property>
</Properties>
</file>