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63" r:id="rId5"/>
    <p:sldId id="284" r:id="rId6"/>
    <p:sldId id="265" r:id="rId7"/>
    <p:sldId id="278" r:id="rId8"/>
    <p:sldId id="267" r:id="rId9"/>
    <p:sldId id="268" r:id="rId10"/>
    <p:sldId id="269" r:id="rId11"/>
    <p:sldId id="270" r:id="rId12"/>
    <p:sldId id="271" r:id="rId13"/>
    <p:sldId id="287" r:id="rId14"/>
    <p:sldId id="283" r:id="rId15"/>
    <p:sldId id="282" r:id="rId16"/>
    <p:sldId id="288" r:id="rId17"/>
    <p:sldId id="281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2CA"/>
    <a:srgbClr val="258DA6"/>
    <a:srgbClr val="DA4E31"/>
    <a:srgbClr val="FFFFFF"/>
    <a:srgbClr val="2EA7B5"/>
    <a:srgbClr val="58B0D8"/>
    <a:srgbClr val="00CCFF"/>
    <a:srgbClr val="FF5050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471B0-DB09-4CAD-899A-766B120AB718}" v="2" dt="2021-08-11T10:19:5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3B5C-5469-4953-9B6F-8D9EBEC2ED4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7E5C-681B-4B2A-87F8-FD7B9B92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096-FC42-40F4-8476-CCD20FD174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948" y="274321"/>
            <a:ext cx="6303091" cy="440944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C15B-AC1C-4EBD-AA96-A9295A546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948" y="5238750"/>
            <a:ext cx="6317278" cy="600685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708076-0418-4186-8A8C-404AF1FC4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948" y="6039865"/>
            <a:ext cx="6317278" cy="51276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 (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2179A4-5398-46C2-BCBB-831E9643BD66}"/>
              </a:ext>
            </a:extLst>
          </p:cNvPr>
          <p:cNvCxnSpPr/>
          <p:nvPr userDrawn="1"/>
        </p:nvCxnSpPr>
        <p:spPr>
          <a:xfrm>
            <a:off x="5109796" y="5217286"/>
            <a:ext cx="4369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CD13-7900-43AA-8B4C-1A7FF04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BB050-C917-42C8-A04F-87EFE23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4D1-549C-49DF-9549-38A2C165BF87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E4D4-548D-41E7-A74B-F867214E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D8A0B-8FF0-4C7F-8849-D1EC729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557F5-B330-42CB-8EAD-82D6F2B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01C3-E0EF-4799-AC93-C7DA4B06C241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5037E-72B5-4D74-A07F-22A8B7B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B8667-3AE8-40FF-9A68-4278A045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1FE6-2CC1-406F-9FA4-FEF48B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20A7-FC47-47E4-9230-31875A2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7130-8AC2-438B-B05F-C52B3FB7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0DAF-7179-4F4E-8EC8-E3A9F0B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070-B059-4281-881C-ACE534A629DF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9EB-9293-4B8B-B8C2-3AD00689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9282B-9320-4035-9EF1-59D68099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8A40-EC8B-4BA0-8D50-EC6220F7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2E067-4E63-47D6-8900-E1002E6E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4BEC-7C84-48BD-94EA-AB29E7C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1C63-0587-4AA1-BF38-70905570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345-28CB-4783-B526-1842CFD81D4C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BF05-80CD-48A9-BACA-42536D6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7FE8-6BEB-4204-97A6-A931E49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68FD-13C9-48A6-92BE-1FB4B393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E6BD-47E2-40AC-9136-968C98F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A521-C807-4582-AA86-5883F92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FC46-BBE4-487F-919B-EA3F1A6DC09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51FE-2A6C-4CB2-B035-01E5EC5A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24AB-C54B-4AE8-BE5E-CAC17DB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CC1F-9FCE-4F77-AB68-DEDDC9B13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4225F-4595-4C3A-8815-30953B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55F4-FE57-457C-AF18-DE0CF7C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9AD-CCC0-4B01-9337-5FC245CFCF6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96C7-A59C-4D83-BB33-52EBD34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263E-4EB6-4736-8AB9-51FA00D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17" y="6675439"/>
            <a:ext cx="12192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77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11" name="Content Placeholder 8"/>
          <p:cNvSpPr>
            <a:spLocks noGrp="1"/>
          </p:cNvSpPr>
          <p:nvPr>
            <p:ph sz="quarter" idx="11"/>
          </p:nvPr>
        </p:nvSpPr>
        <p:spPr>
          <a:xfrm>
            <a:off x="297514" y="817461"/>
            <a:ext cx="11738460" cy="563273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 b="0"/>
            </a:lvl1pPr>
            <a:lvl2pPr>
              <a:lnSpc>
                <a:spcPct val="130000"/>
              </a:lnSpc>
              <a:spcBef>
                <a:spcPts val="0"/>
              </a:spcBef>
              <a:defRPr sz="1600"/>
            </a:lvl2pPr>
            <a:lvl3pPr>
              <a:lnSpc>
                <a:spcPct val="130000"/>
              </a:lnSpc>
              <a:spcBef>
                <a:spcPts val="0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121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1691776" y="1918406"/>
            <a:ext cx="3021193" cy="30211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93139" y="3224175"/>
            <a:ext cx="6056219" cy="1588"/>
          </a:xfrm>
          <a:prstGeom prst="line">
            <a:avLst/>
          </a:prstGeom>
          <a:ln w="3175" cap="flat">
            <a:solidFill>
              <a:schemeClr val="accent2"/>
            </a:solidFill>
            <a:prstDash val="lg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4815833" y="2456075"/>
            <a:ext cx="6601176" cy="7590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5pPr>
            <a:lvl6pPr marL="456942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6pPr>
            <a:lvl7pPr marL="91388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7pPr>
            <a:lvl8pPr marL="1370831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8pPr>
            <a:lvl9pPr marL="182777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Product / Assignment Demo</a:t>
            </a:r>
          </a:p>
        </p:txBody>
      </p:sp>
    </p:spTree>
    <p:extLst>
      <p:ext uri="{BB962C8B-B14F-4D97-AF65-F5344CB8AC3E}">
        <p14:creationId xmlns:p14="http://schemas.microsoft.com/office/powerpoint/2010/main" val="24078189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9B26-E1E8-4329-98B6-DF2EEAEB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184-D1EE-4E3E-8BC2-106CC289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4D60-33B4-43C7-86BF-74B55DE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E23-EE49-4630-B913-2180714D2264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7A58-0765-4E76-9CD1-9C9E923F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F679-BE7E-4A60-8FE6-6798B6C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EC3-D775-41B7-AD84-47FBDE2D21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</a:t>
            </a: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id="{0A6DA89C-1794-40D1-9975-2B3AFC0AFC6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3778487B-3E98-4452-A678-3183180350E7}" type="datetime1">
              <a:rPr lang="en-US" smtClean="0"/>
              <a:t>3/27/2022</a:t>
            </a:fld>
            <a:endParaRPr lang="en-US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8005177A-04D6-489D-8BD8-3B7338031D6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8D9F551F-8113-4191-93D6-24B52B7CDAD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2959F76F-9A59-4BBA-BFEE-A057DB7C63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6013" y="1392555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72" name="Text Placeholder 27">
            <a:extLst>
              <a:ext uri="{FF2B5EF4-FFF2-40B4-BE49-F238E27FC236}">
                <a16:creationId xmlns:a16="http://schemas.microsoft.com/office/drawing/2014/main" id="{009FE56D-BD58-4732-BF39-0298F1CA3C0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0913" y="1392555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9002FB9-3D85-4180-BF87-49BB7AE34F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56013" y="2218022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26310A9F-33A3-4601-B1A1-2CB202B941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56013" y="304348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4D41BEFF-0D36-4535-8F34-E398292318E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56013" y="386895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94B8B466-9E47-4A4E-89CF-5C959559EE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156013" y="469442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7CF13DD6-DB67-4390-8751-46B08FE775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56013" y="5519888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78" name="Text Placeholder 27">
            <a:extLst>
              <a:ext uri="{FF2B5EF4-FFF2-40B4-BE49-F238E27FC236}">
                <a16:creationId xmlns:a16="http://schemas.microsoft.com/office/drawing/2014/main" id="{30326FD3-B7CD-4289-822E-954C8CEF3C3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0913" y="2218022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9" name="Text Placeholder 27">
            <a:extLst>
              <a:ext uri="{FF2B5EF4-FFF2-40B4-BE49-F238E27FC236}">
                <a16:creationId xmlns:a16="http://schemas.microsoft.com/office/drawing/2014/main" id="{652F8D34-39A2-43DE-A0AE-A90479ADF7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7005" y="304348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0" name="Text Placeholder 27">
            <a:extLst>
              <a:ext uri="{FF2B5EF4-FFF2-40B4-BE49-F238E27FC236}">
                <a16:creationId xmlns:a16="http://schemas.microsoft.com/office/drawing/2014/main" id="{2A5DD21E-9C9E-4771-B2E7-AE6D7E800D9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17005" y="386895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1" name="Text Placeholder 27">
            <a:extLst>
              <a:ext uri="{FF2B5EF4-FFF2-40B4-BE49-F238E27FC236}">
                <a16:creationId xmlns:a16="http://schemas.microsoft.com/office/drawing/2014/main" id="{54A7B23E-08A3-4C94-80CF-46D351C0525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8250" y="469442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2" name="Text Placeholder 27">
            <a:extLst>
              <a:ext uri="{FF2B5EF4-FFF2-40B4-BE49-F238E27FC236}">
                <a16:creationId xmlns:a16="http://schemas.microsoft.com/office/drawing/2014/main" id="{8D85FD4E-48ED-46EA-8746-12AD08EB0A5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28250" y="5519888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59C79FEC-F8AA-4A8A-AA3E-B1B0A60B63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239000" y="136029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84" name="Text Placeholder 27">
            <a:extLst>
              <a:ext uri="{FF2B5EF4-FFF2-40B4-BE49-F238E27FC236}">
                <a16:creationId xmlns:a16="http://schemas.microsoft.com/office/drawing/2014/main" id="{B6D4CB31-50F1-4B39-9AB2-54A6FE39962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283900" y="136029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783C7A11-55B2-4C2D-A406-08C1F17D2BE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39000" y="218576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1357A2FC-158D-4FA3-A49F-21FBAEB5517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239000" y="3011230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D30D22B7-3BE4-4165-B61C-550240D291C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239000" y="3836697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7BFE435A-3110-40AA-85F5-4341F4F8BAC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39000" y="4662164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DF478C50-6EC3-4ED7-9FD2-3955418EB1B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39000" y="548762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90" name="Text Placeholder 27">
            <a:extLst>
              <a:ext uri="{FF2B5EF4-FFF2-40B4-BE49-F238E27FC236}">
                <a16:creationId xmlns:a16="http://schemas.microsoft.com/office/drawing/2014/main" id="{7DEBFFDC-84FF-4DAF-B11B-E8A2A94729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83900" y="218576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1" name="Text Placeholder 27">
            <a:extLst>
              <a:ext uri="{FF2B5EF4-FFF2-40B4-BE49-F238E27FC236}">
                <a16:creationId xmlns:a16="http://schemas.microsoft.com/office/drawing/2014/main" id="{6AE56763-753A-46E0-868F-D1FC05FCD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99992" y="3011230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2" name="Text Placeholder 27">
            <a:extLst>
              <a:ext uri="{FF2B5EF4-FFF2-40B4-BE49-F238E27FC236}">
                <a16:creationId xmlns:a16="http://schemas.microsoft.com/office/drawing/2014/main" id="{6A8C4A1C-F1B0-4F3F-9B0A-B88EEFCD3B8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99992" y="3836697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3" name="Text Placeholder 27">
            <a:extLst>
              <a:ext uri="{FF2B5EF4-FFF2-40B4-BE49-F238E27FC236}">
                <a16:creationId xmlns:a16="http://schemas.microsoft.com/office/drawing/2014/main" id="{C490D28A-66C8-4498-9443-1A3A8DD4F1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311237" y="4662164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4" name="Text Placeholder 27">
            <a:extLst>
              <a:ext uri="{FF2B5EF4-FFF2-40B4-BE49-F238E27FC236}">
                <a16:creationId xmlns:a16="http://schemas.microsoft.com/office/drawing/2014/main" id="{3A2C8F29-F206-408F-B214-CA915BE414A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237" y="548762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9762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BD0A-06EF-420E-9911-CFE3A47C6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212C9-5E4B-4EC9-B214-E5DA58F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8474-BB90-4F2D-A308-448B044245C4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5956D-789F-4BE9-9AAD-CB630C68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3AB2-8AD6-4812-91B6-33B5B83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4">
            <a:extLst>
              <a:ext uri="{FF2B5EF4-FFF2-40B4-BE49-F238E27FC236}">
                <a16:creationId xmlns:a16="http://schemas.microsoft.com/office/drawing/2014/main" id="{B6EBA2C0-DC1E-414F-B9CC-E488C5AD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2221" y="172282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38">
            <a:extLst>
              <a:ext uri="{FF2B5EF4-FFF2-40B4-BE49-F238E27FC236}">
                <a16:creationId xmlns:a16="http://schemas.microsoft.com/office/drawing/2014/main" id="{60DAEEC3-BA6B-4A8A-9A8A-42300F058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2221" y="136172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80A53FA3-AE2C-4CA6-AB1A-3E11EE01C1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52221" y="3412411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5CC4E1D-78D1-412E-A11E-C66BCB292B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52221" y="3051316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045EC369-E4D2-4406-B935-3A8E5E1F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2221" y="5102000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1B0C271A-7680-4DCB-B042-8ED68A0476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2221" y="4740905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4">
            <a:extLst>
              <a:ext uri="{FF2B5EF4-FFF2-40B4-BE49-F238E27FC236}">
                <a16:creationId xmlns:a16="http://schemas.microsoft.com/office/drawing/2014/main" id="{AAA9383E-B6EA-4119-88F3-79572BB7AF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7398" y="1646145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3CC7361-7CE6-40D5-8BB0-4AC2E9ABDE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7398" y="1285050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C9B12882-0007-41D7-A573-055C68431A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7398" y="333573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id="{C5EF1A13-9B17-4D39-A8A8-DE58AAAD4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7398" y="297463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id="{62281524-8C9D-4AE4-A114-226827B9F2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7398" y="5025322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0C99C74D-5807-4CEB-8F4B-4EDAF34D2A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17398" y="4664227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55">
            <a:extLst>
              <a:ext uri="{FF2B5EF4-FFF2-40B4-BE49-F238E27FC236}">
                <a16:creationId xmlns:a16="http://schemas.microsoft.com/office/drawing/2014/main" id="{8592F602-DE71-4206-B5BC-3B1BA218A2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0513" y="13620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55">
            <a:extLst>
              <a:ext uri="{FF2B5EF4-FFF2-40B4-BE49-F238E27FC236}">
                <a16:creationId xmlns:a16="http://schemas.microsoft.com/office/drawing/2014/main" id="{C7DB34DD-10A4-4367-8847-08C8CF4C8D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513" y="3051316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55">
            <a:extLst>
              <a:ext uri="{FF2B5EF4-FFF2-40B4-BE49-F238E27FC236}">
                <a16:creationId xmlns:a16="http://schemas.microsoft.com/office/drawing/2014/main" id="{3181AFC3-29A1-4FB6-8B3E-736261C4B2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0513" y="4740557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55">
            <a:extLst>
              <a:ext uri="{FF2B5EF4-FFF2-40B4-BE49-F238E27FC236}">
                <a16:creationId xmlns:a16="http://schemas.microsoft.com/office/drawing/2014/main" id="{ABE3BCA3-5D8F-4668-B0B0-A36D589908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02936" y="1290493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2" name="Text Placeholder 55">
            <a:extLst>
              <a:ext uri="{FF2B5EF4-FFF2-40B4-BE49-F238E27FC236}">
                <a16:creationId xmlns:a16="http://schemas.microsoft.com/office/drawing/2014/main" id="{3AE7BEBF-49A6-4F43-8046-53F5D02BF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02936" y="2979734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3" name="Text Placeholder 55">
            <a:extLst>
              <a:ext uri="{FF2B5EF4-FFF2-40B4-BE49-F238E27FC236}">
                <a16:creationId xmlns:a16="http://schemas.microsoft.com/office/drawing/2014/main" id="{2A5C7594-25B9-4279-BCCE-E0037A0716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02936" y="46689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20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78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9C31B-C338-4888-823A-19D77DCE10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497" y="940594"/>
            <a:ext cx="4577827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8109-AB4F-4FD1-94DA-77377AC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5F28F-1ACD-44C8-B99D-E34DCDBC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92F5-72BA-4A69-B567-6D54699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2-C266-4B5E-A028-2741ADD3293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5846-4AE8-42FA-AF5A-910B7F3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0C4B-2190-4841-A44A-BDCAF25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66D6-ED65-48D3-AFB7-19E87BAE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F358-6848-4F05-ABC4-60BB3283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DCAE-2945-47FC-92EC-BAE7B3C0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D63D-0ECF-406B-BF17-643EAAB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2F5-D668-421C-A535-696157EA4E29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01FBA-462D-414A-AC54-86AF1F5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1ABB-E186-4753-BB4E-F27F6CB1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45B-0AE5-42E3-A708-E1E4C836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4A7A-A892-4ADB-A7A5-FE073A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BBE9-5197-4869-B00F-2D0A7ADB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464D-57DD-4AB5-A645-99E39034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3F7D-8C70-4D45-B7DE-C446B68A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2FA21-D8A9-43A3-A94F-FB05D7CC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785-E6FE-4725-AFA8-3249D4814305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37915-96FE-4340-83AF-8E1524D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E67E7-680D-41B3-8490-C94147C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A05A-34EE-45EB-91A5-C8213C3E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150600" cy="97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4CAF-632B-47EE-8E96-2DBEF782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546" y="1383760"/>
            <a:ext cx="10515600" cy="47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285-87D5-464F-B5DA-88526F37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8474-BB90-4F2D-A308-448B044245C4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AA56-369A-4A35-AC18-6FA64619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576040-4FFB-45E6-9667-4D970339D37B}"/>
              </a:ext>
            </a:extLst>
          </p:cNvPr>
          <p:cNvCxnSpPr/>
          <p:nvPr userDrawn="1"/>
        </p:nvCxnSpPr>
        <p:spPr>
          <a:xfrm>
            <a:off x="-9726" y="1002135"/>
            <a:ext cx="4466492" cy="0"/>
          </a:xfrm>
          <a:prstGeom prst="line">
            <a:avLst/>
          </a:prstGeom>
          <a:ln w="381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63FE6-B8BB-4DB0-95FF-BAF74C583AEC}"/>
              </a:ext>
            </a:extLst>
          </p:cNvPr>
          <p:cNvSpPr/>
          <p:nvPr userDrawn="1"/>
        </p:nvSpPr>
        <p:spPr>
          <a:xfrm>
            <a:off x="11353800" y="0"/>
            <a:ext cx="838201" cy="10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AB75-FFD9-41F1-9441-9D178E6A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20975"/>
            <a:ext cx="838200" cy="48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Sl21AKiDg" TargetMode="External"/><Relationship Id="rId2" Type="http://schemas.openxmlformats.org/officeDocument/2006/relationships/hyperlink" Target="https://prometheus.io/docs/introduction/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fana.com/grafana/dashboards/13978?pg=dashboards&amp;plcmt=featured-" TargetMode="External"/><Relationship Id="rId4" Type="http://schemas.openxmlformats.org/officeDocument/2006/relationships/hyperlink" Target="https://grafana.com/docs/grafana/latest/installation/debia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3FD6E9-5056-4482-A8D3-3E7B13B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94" y="157751"/>
            <a:ext cx="6934200" cy="590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65BF2-884E-49BF-9F89-ABD259C9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06" y="59840"/>
            <a:ext cx="8166588" cy="151332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ACE Demo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Building Dynamic Grafana Dashboards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C9F7-BEB3-43AC-81DB-B2DDD8933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6" y="4962870"/>
            <a:ext cx="6127993" cy="60068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Praveen  Kumar Krishnamoorthy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AA9F-F296-4E18-835C-46B1EF96F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5" y="5648402"/>
            <a:ext cx="6127994" cy="51276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-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200" y="-39328"/>
            <a:ext cx="11150600" cy="972765"/>
          </a:xfrm>
        </p:spPr>
        <p:txBody>
          <a:bodyPr/>
          <a:lstStyle/>
          <a:p>
            <a:r>
              <a:rPr lang="en-US" dirty="0"/>
              <a:t>Communication Flow Diagram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3650" y="1785486"/>
            <a:ext cx="2036980" cy="4090218"/>
          </a:xfrm>
          <a:prstGeom prst="roundRect">
            <a:avLst>
              <a:gd name="adj" fmla="val 8746"/>
            </a:avLst>
          </a:prstGeom>
          <a:solidFill>
            <a:schemeClr val="bg1"/>
          </a:solidFill>
          <a:ln w="28575">
            <a:solidFill>
              <a:srgbClr val="8DC2C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Server Icon PNG, Vector, PSD, and Clipart With Transparent Background for  Free Download | Png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8544" r="13668" b="10251"/>
          <a:stretch/>
        </p:blipFill>
        <p:spPr bwMode="auto">
          <a:xfrm>
            <a:off x="543268" y="2300748"/>
            <a:ext cx="1573162" cy="174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00" y="2955530"/>
            <a:ext cx="1440041" cy="1440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816" y="2960482"/>
            <a:ext cx="1435510" cy="1435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722" y="1710794"/>
            <a:ext cx="776669" cy="46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iPro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96232" y="1268361"/>
            <a:ext cx="0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Json file - Free interface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0" y="4626403"/>
            <a:ext cx="1112785" cy="11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5201127" y="3548641"/>
            <a:ext cx="993755" cy="1"/>
          </a:xfrm>
          <a:prstGeom prst="straightConnector1">
            <a:avLst/>
          </a:prstGeom>
          <a:ln w="28575" cap="flat" cmpd="sng" algn="ctr">
            <a:solidFill>
              <a:srgbClr val="8DC2CA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16963" y="3548641"/>
            <a:ext cx="1137957" cy="0"/>
          </a:xfrm>
          <a:prstGeom prst="straightConnector1">
            <a:avLst/>
          </a:prstGeom>
          <a:ln w="28575" cap="flat" cmpd="sng" algn="ctr">
            <a:solidFill>
              <a:srgbClr val="8DC2CA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88412" y="3830595"/>
            <a:ext cx="1101787" cy="2638"/>
          </a:xfrm>
          <a:prstGeom prst="straightConnector1">
            <a:avLst/>
          </a:prstGeom>
          <a:ln w="28575" cap="flat" cmpd="sng" algn="ctr">
            <a:solidFill>
              <a:srgbClr val="8DC2CA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42227" y="4395571"/>
            <a:ext cx="19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48265" y="4573663"/>
            <a:ext cx="1685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Prometheus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91026" y="3871079"/>
            <a:ext cx="117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 Metrics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59416" y="4465057"/>
            <a:ext cx="1440041" cy="1140542"/>
          </a:xfrm>
          <a:prstGeom prst="roundRect">
            <a:avLst/>
          </a:prstGeom>
          <a:ln w="38100">
            <a:solidFill>
              <a:srgbClr val="8DC2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Exporter Agent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9014480" y="2643543"/>
            <a:ext cx="257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Dashboard with Metrics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40157" y="2836942"/>
            <a:ext cx="1660970" cy="1664351"/>
          </a:xfrm>
          <a:prstGeom prst="roundRect">
            <a:avLst>
              <a:gd name="adj" fmla="val 9978"/>
            </a:avLst>
          </a:prstGeom>
          <a:noFill/>
          <a:ln w="28575">
            <a:solidFill>
              <a:srgbClr val="8DC2C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7"/>
          <a:srcRect l="81888" t="19437" r="1497" b="49794"/>
          <a:stretch/>
        </p:blipFill>
        <p:spPr>
          <a:xfrm>
            <a:off x="9014480" y="1028402"/>
            <a:ext cx="2271251" cy="1514168"/>
          </a:xfrm>
          <a:prstGeom prst="rect">
            <a:avLst/>
          </a:prstGeom>
        </p:spPr>
      </p:pic>
      <p:cxnSp>
        <p:nvCxnSpPr>
          <p:cNvPr id="1029" name="Elbow Connector 1028"/>
          <p:cNvCxnSpPr/>
          <p:nvPr/>
        </p:nvCxnSpPr>
        <p:spPr>
          <a:xfrm>
            <a:off x="7602876" y="3871079"/>
            <a:ext cx="1411604" cy="1149159"/>
          </a:xfrm>
          <a:prstGeom prst="bentConnector3">
            <a:avLst/>
          </a:prstGeom>
          <a:ln w="28575">
            <a:solidFill>
              <a:srgbClr val="8DC2C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7602876" y="2363876"/>
            <a:ext cx="1373127" cy="1183308"/>
          </a:xfrm>
          <a:prstGeom prst="bentConnector3">
            <a:avLst>
              <a:gd name="adj1" fmla="val 50000"/>
            </a:avLst>
          </a:prstGeom>
          <a:ln w="28575">
            <a:solidFill>
              <a:srgbClr val="8DC2C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8609426" y="3980072"/>
            <a:ext cx="220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need to import in Grafana</a:t>
            </a:r>
            <a:endParaRPr lang="en-US" dirty="0"/>
          </a:p>
        </p:txBody>
      </p:sp>
      <p:sp>
        <p:nvSpPr>
          <p:cNvPr id="1040" name="TextBox 1039"/>
          <p:cNvSpPr txBox="1"/>
          <p:nvPr/>
        </p:nvSpPr>
        <p:spPr>
          <a:xfrm>
            <a:off x="360236" y="5836826"/>
            <a:ext cx="267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 Provisioned through iPro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 Dashboards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8EFC3-1E76-422E-AD8B-F758C343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 are two ways to create </a:t>
            </a:r>
            <a:r>
              <a:rPr lang="en-US" dirty="0"/>
              <a:t>Grafana Dashboards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Writing </a:t>
            </a:r>
            <a:r>
              <a:rPr lang="en-US" dirty="0"/>
              <a:t>JSON file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PromQl Queries</a:t>
            </a:r>
          </a:p>
        </p:txBody>
      </p:sp>
    </p:spTree>
    <p:extLst>
      <p:ext uri="{BB962C8B-B14F-4D97-AF65-F5344CB8AC3E}">
        <p14:creationId xmlns:p14="http://schemas.microsoft.com/office/powerpoint/2010/main" val="36164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8EFC3-1E76-422E-AD8B-F758C343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Prometheus should be installed.</a:t>
            </a:r>
          </a:p>
          <a:p>
            <a:pPr algn="just"/>
            <a:r>
              <a:rPr lang="en-US" dirty="0" smtClean="0"/>
              <a:t>Prometheus Agent (Node Exporter) </a:t>
            </a:r>
            <a:r>
              <a:rPr lang="en-US" dirty="0"/>
              <a:t>should be installed on the </a:t>
            </a:r>
            <a:r>
              <a:rPr lang="en-US" dirty="0" smtClean="0"/>
              <a:t>Servers which we want to monitor.</a:t>
            </a:r>
            <a:endParaRPr lang="en-US" dirty="0"/>
          </a:p>
          <a:p>
            <a:pPr algn="just"/>
            <a:r>
              <a:rPr lang="en-US" dirty="0" smtClean="0"/>
              <a:t>Grafana </a:t>
            </a:r>
            <a:r>
              <a:rPr lang="en-US" dirty="0"/>
              <a:t>should be installed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Custom JSON file which we will upload in Grafana.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for Total RAM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7480B-32C0-4063-9A71-E5C977B6681C}"/>
              </a:ext>
            </a:extLst>
          </p:cNvPr>
          <p:cNvSpPr txBox="1"/>
          <p:nvPr/>
        </p:nvSpPr>
        <p:spPr>
          <a:xfrm>
            <a:off x="693322" y="1041023"/>
            <a:ext cx="491106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</a:t>
            </a:r>
            <a:r>
              <a:rPr lang="en-US" sz="1400" dirty="0" err="1"/>
              <a:t>datasource</a:t>
            </a:r>
            <a:r>
              <a:rPr lang="en-US" sz="1400" dirty="0"/>
              <a:t>": "Prometheus",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</a:t>
            </a:r>
            <a:r>
              <a:rPr lang="en-US" sz="1400" dirty="0" err="1"/>
              <a:t>fieldConfig</a:t>
            </a:r>
            <a:r>
              <a:rPr lang="en-US" sz="1400" dirty="0"/>
              <a:t>":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"defaults":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"color":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"mode": "thresholds"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"mappings": [],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"thresholds":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"mode": "absolute",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"steps": [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  "color": "#dbe3e3",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  "value":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"unit": "bytes"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"overrides":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</a:t>
            </a:r>
            <a:r>
              <a:rPr lang="en-US" sz="1400" dirty="0" err="1"/>
              <a:t>gridPos</a:t>
            </a:r>
            <a:r>
              <a:rPr lang="en-US" sz="1400" dirty="0"/>
              <a:t>":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"h": 5,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"w": 5,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"x": 19,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"y":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3EE2D-358D-44F9-8E84-9B7545EBA83C}"/>
              </a:ext>
            </a:extLst>
          </p:cNvPr>
          <p:cNvSpPr txBox="1"/>
          <p:nvPr/>
        </p:nvSpPr>
        <p:spPr>
          <a:xfrm>
            <a:off x="6027175" y="972765"/>
            <a:ext cx="5665048" cy="596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"id": 20,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"options":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</a:t>
            </a:r>
            <a:r>
              <a:rPr lang="en-US" sz="1200" dirty="0" err="1"/>
              <a:t>colorMode</a:t>
            </a:r>
            <a:r>
              <a:rPr lang="en-US" sz="1200" dirty="0"/>
              <a:t>": "value",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</a:t>
            </a:r>
            <a:r>
              <a:rPr lang="en-US" sz="1200" dirty="0" err="1"/>
              <a:t>graphMode</a:t>
            </a:r>
            <a:r>
              <a:rPr lang="en-US" sz="1200" dirty="0"/>
              <a:t>": "area",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</a:t>
            </a:r>
            <a:r>
              <a:rPr lang="en-US" sz="1200" dirty="0" err="1"/>
              <a:t>justifyMode</a:t>
            </a:r>
            <a:r>
              <a:rPr lang="en-US" sz="1200" dirty="0"/>
              <a:t>": "auto",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"orientation": "auto",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</a:t>
            </a:r>
            <a:r>
              <a:rPr lang="en-US" sz="1200" dirty="0" err="1"/>
              <a:t>reduceOptions</a:t>
            </a:r>
            <a:r>
              <a:rPr lang="en-US" sz="1200" dirty="0"/>
              <a:t>":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"calcs": [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  "</a:t>
            </a:r>
            <a:r>
              <a:rPr lang="en-US" sz="1200" dirty="0" err="1"/>
              <a:t>lastNotNull</a:t>
            </a:r>
            <a:r>
              <a:rPr lang="en-US" sz="120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"fields": "",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"values":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"text": {},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"</a:t>
            </a:r>
            <a:r>
              <a:rPr lang="en-US" sz="1200" dirty="0" err="1"/>
              <a:t>textMode</a:t>
            </a:r>
            <a:r>
              <a:rPr lang="en-US" sz="1200" dirty="0"/>
              <a:t>": "auto"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</a:t>
            </a:r>
            <a:r>
              <a:rPr lang="en-US" sz="1200" dirty="0" err="1"/>
              <a:t>pluginVersion</a:t>
            </a:r>
            <a:r>
              <a:rPr lang="en-US" sz="1200" dirty="0"/>
              <a:t>": "8.1.7",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"targets": [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"exemplar": true,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"expr": "</a:t>
            </a:r>
            <a:r>
              <a:rPr lang="en-US" sz="1200" dirty="0" err="1"/>
              <a:t>node_memory_MemTotal_bytes</a:t>
            </a:r>
            <a:r>
              <a:rPr lang="en-US" sz="1200" dirty="0"/>
              <a:t>{instance=\"$node\",job=\"$job\"}",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"interval": "",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</a:t>
            </a:r>
            <a:r>
              <a:rPr lang="en-US" sz="1200" dirty="0" err="1"/>
              <a:t>legendFormat</a:t>
            </a:r>
            <a:r>
              <a:rPr lang="en-US" sz="1200" dirty="0"/>
              <a:t>": "",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  "</a:t>
            </a:r>
            <a:r>
              <a:rPr lang="en-US" sz="1200" dirty="0" err="1"/>
              <a:t>refId</a:t>
            </a:r>
            <a:r>
              <a:rPr lang="en-US" sz="1200" dirty="0"/>
              <a:t>": "A"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"title": "RAM Total",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"type": "stat"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Grafana </a:t>
            </a:r>
            <a:r>
              <a:rPr lang="en-US" dirty="0"/>
              <a:t>dashboard for Node Exporter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CC2C6F8-27E3-41FC-A3CC-E9DC1943B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" t="14114" r="1298" b="5616"/>
          <a:stretch/>
        </p:blipFill>
        <p:spPr>
          <a:xfrm>
            <a:off x="484831" y="1403963"/>
            <a:ext cx="10999245" cy="5056729"/>
          </a:xfrm>
        </p:spPr>
      </p:pic>
    </p:spTree>
    <p:extLst>
      <p:ext uri="{BB962C8B-B14F-4D97-AF65-F5344CB8AC3E}">
        <p14:creationId xmlns:p14="http://schemas.microsoft.com/office/powerpoint/2010/main" val="36904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B76-EB82-4E5E-AD62-AB85E0559841}"/>
              </a:ext>
            </a:extLst>
          </p:cNvPr>
          <p:cNvSpPr txBox="1">
            <a:spLocks/>
          </p:cNvSpPr>
          <p:nvPr/>
        </p:nvSpPr>
        <p:spPr>
          <a:xfrm>
            <a:off x="5084424" y="1224280"/>
            <a:ext cx="5748614" cy="44094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Questions from Panel</a:t>
            </a:r>
          </a:p>
        </p:txBody>
      </p:sp>
    </p:spTree>
    <p:extLst>
      <p:ext uri="{BB962C8B-B14F-4D97-AF65-F5344CB8AC3E}">
        <p14:creationId xmlns:p14="http://schemas.microsoft.com/office/powerpoint/2010/main" val="39736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5" y="1383760"/>
            <a:ext cx="11248009" cy="5474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Creating </a:t>
            </a:r>
            <a:r>
              <a:rPr lang="en-US" dirty="0" smtClean="0">
                <a:cs typeface="Calibri"/>
              </a:rPr>
              <a:t>dynamic </a:t>
            </a:r>
            <a:r>
              <a:rPr lang="en-US" dirty="0">
                <a:cs typeface="Calibri"/>
              </a:rPr>
              <a:t>Grafana </a:t>
            </a:r>
            <a:r>
              <a:rPr lang="en-US" dirty="0" smtClean="0">
                <a:cs typeface="Calibri"/>
              </a:rPr>
              <a:t>Dashboards using JSON file. </a:t>
            </a:r>
          </a:p>
          <a:p>
            <a:r>
              <a:rPr lang="en-US" dirty="0" smtClean="0">
                <a:cs typeface="Calibri"/>
              </a:rPr>
              <a:t>Monitoring all the infrastructure provisioned through iPro.</a:t>
            </a: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 </a:t>
            </a: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77" t="-879" r="777" b="8727"/>
          <a:stretch/>
        </p:blipFill>
        <p:spPr>
          <a:xfrm>
            <a:off x="8812017" y="3729435"/>
            <a:ext cx="721014" cy="7325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6590" y="4461997"/>
            <a:ext cx="175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JSON File into Grafana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0296"/>
          <a:stretch/>
        </p:blipFill>
        <p:spPr>
          <a:xfrm>
            <a:off x="0" y="2880851"/>
            <a:ext cx="7924045" cy="3578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81888" t="19437" r="1497" b="49794"/>
          <a:stretch/>
        </p:blipFill>
        <p:spPr>
          <a:xfrm>
            <a:off x="10468184" y="3521111"/>
            <a:ext cx="1723816" cy="1149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8264" t="40994" r="73132" b="49941"/>
          <a:stretch/>
        </p:blipFill>
        <p:spPr>
          <a:xfrm>
            <a:off x="9539034" y="3973396"/>
            <a:ext cx="855408" cy="324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8264" t="40994" r="73132" b="49941"/>
          <a:stretch/>
        </p:blipFill>
        <p:spPr>
          <a:xfrm>
            <a:off x="7847131" y="3974559"/>
            <a:ext cx="855408" cy="3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ACE Goals &amp; Timelines  -  Target Vs Actual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23609"/>
              </p:ext>
            </p:extLst>
          </p:nvPr>
        </p:nvGraphicFramePr>
        <p:xfrm>
          <a:off x="203200" y="1091381"/>
          <a:ext cx="11860983" cy="5674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661">
                  <a:extLst>
                    <a:ext uri="{9D8B030D-6E8A-4147-A177-3AD203B41FA5}">
                      <a16:colId xmlns:a16="http://schemas.microsoft.com/office/drawing/2014/main" val="1449620106"/>
                    </a:ext>
                  </a:extLst>
                </a:gridCol>
                <a:gridCol w="3953661">
                  <a:extLst>
                    <a:ext uri="{9D8B030D-6E8A-4147-A177-3AD203B41FA5}">
                      <a16:colId xmlns:a16="http://schemas.microsoft.com/office/drawing/2014/main" val="3339471615"/>
                    </a:ext>
                  </a:extLst>
                </a:gridCol>
                <a:gridCol w="3953661">
                  <a:extLst>
                    <a:ext uri="{9D8B030D-6E8A-4147-A177-3AD203B41FA5}">
                      <a16:colId xmlns:a16="http://schemas.microsoft.com/office/drawing/2014/main" val="1105190715"/>
                    </a:ext>
                  </a:extLst>
                </a:gridCol>
              </a:tblGrid>
              <a:tr h="645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0323"/>
                  </a:ext>
                </a:extLst>
              </a:tr>
              <a:tr h="499868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/>
                        <a:t>Exploring  Monitoring and Various types of monitoring.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/>
                        <a:t>Learning about Infrastructure Monitoring.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/>
                        <a:t>Exploring Prometheus monitoring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baseline="0" dirty="0" smtClean="0"/>
                        <a:t>Finalized Title </a:t>
                      </a:r>
                      <a:r>
                        <a:rPr lang="en-US" sz="1800" kern="1200" baseline="0" dirty="0" smtClean="0"/>
                        <a:t>- Building Dynamic Grafana Dashboards using JSON 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/>
                        <a:t>Exploring what is the JSON specification and how to specify various matrices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/>
                        <a:t>Implementation.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/>
                        <a:t>Demo on implementation of JSON with limited metrics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Started</a:t>
                      </a:r>
                      <a:r>
                        <a:rPr lang="en-US" baseline="0" dirty="0" smtClean="0"/>
                        <a:t> working on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Sep 2021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Started</a:t>
                      </a:r>
                      <a:r>
                        <a:rPr lang="en-US" baseline="0" dirty="0" smtClean="0"/>
                        <a:t> working on 9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Sep 2021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Started</a:t>
                      </a:r>
                      <a:r>
                        <a:rPr lang="en-US" baseline="0" dirty="0" smtClean="0"/>
                        <a:t> working on 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Sep 2021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Started working</a:t>
                      </a:r>
                      <a:r>
                        <a:rPr lang="en-US" baseline="0" dirty="0" smtClean="0"/>
                        <a:t> on 19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Oct 2021.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Started Working on 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Oct 2021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Review on 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Mar 2022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Final content presentation on 24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Mar 2022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Presented </a:t>
                      </a:r>
                      <a:r>
                        <a:rPr lang="en-US" baseline="0" dirty="0" smtClean="0"/>
                        <a:t>on  </a:t>
                      </a:r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Sep 2021 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Presented on  </a:t>
                      </a:r>
                      <a:r>
                        <a:rPr lang="en-US" dirty="0" smtClean="0"/>
                        <a:t>13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Sep 2021 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Presented on  </a:t>
                      </a:r>
                      <a:r>
                        <a:rPr lang="en-US" dirty="0" smtClean="0"/>
                        <a:t>17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Sep 2021 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ACE Program should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complete within a span of 3 months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First cut presentation on 26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Oct 2021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Final presentation on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4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Mentor-Mentee – Interactions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968090"/>
              </p:ext>
            </p:extLst>
          </p:nvPr>
        </p:nvGraphicFramePr>
        <p:xfrm>
          <a:off x="324466" y="1356851"/>
          <a:ext cx="11493909" cy="46309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1303">
                  <a:extLst>
                    <a:ext uri="{9D8B030D-6E8A-4147-A177-3AD203B41FA5}">
                      <a16:colId xmlns:a16="http://schemas.microsoft.com/office/drawing/2014/main" val="1700468061"/>
                    </a:ext>
                  </a:extLst>
                </a:gridCol>
                <a:gridCol w="3831303">
                  <a:extLst>
                    <a:ext uri="{9D8B030D-6E8A-4147-A177-3AD203B41FA5}">
                      <a16:colId xmlns:a16="http://schemas.microsoft.com/office/drawing/2014/main" val="3333059912"/>
                    </a:ext>
                  </a:extLst>
                </a:gridCol>
                <a:gridCol w="3831303">
                  <a:extLst>
                    <a:ext uri="{9D8B030D-6E8A-4147-A177-3AD203B41FA5}">
                      <a16:colId xmlns:a16="http://schemas.microsoft.com/office/drawing/2014/main" val="706213196"/>
                    </a:ext>
                  </a:extLst>
                </a:gridCol>
              </a:tblGrid>
              <a:tr h="536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Interaction with Mentor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Discussions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97011"/>
                  </a:ext>
                </a:extLst>
              </a:tr>
              <a:tr h="4094731">
                <a:tc>
                  <a:txBody>
                    <a:bodyPr/>
                    <a:lstStyle/>
                    <a:p>
                      <a:r>
                        <a:rPr lang="en-US" dirty="0" smtClean="0"/>
                        <a:t>Sarma Kasibhatla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Initially we started with weekly</a:t>
                      </a:r>
                      <a:r>
                        <a:rPr lang="en-US" baseline="0" dirty="0" smtClean="0"/>
                        <a:t> meetings.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Every week we had some Task to do and also we are presenting POC’s on the task.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After I Deployed into Project We started monthly meetings.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 had a discussion on what is monitoring and various types of monitoring in DevOps.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Discussion on how  Prometheus works and scrapes data from the nodes.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Discussion about Pull and push based monitoring.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Discussion about how Grafana works and integration with Prometheus.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Discussion on creating JSON file for custom Grafana Dashboard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Gained from 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46F839-8BE4-4082-878D-2E4DB193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415845"/>
            <a:ext cx="8642555" cy="47644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understood various types of monitoring in DevOps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various tools used for monitoring</a:t>
            </a:r>
          </a:p>
          <a:p>
            <a:pPr lvl="1"/>
            <a:r>
              <a:rPr lang="en-US" dirty="0" smtClean="0"/>
              <a:t>Infrastructure Monitoring</a:t>
            </a:r>
          </a:p>
          <a:p>
            <a:pPr lvl="1"/>
            <a:r>
              <a:rPr lang="en-US" dirty="0" smtClean="0"/>
              <a:t>Application Monitoring</a:t>
            </a:r>
          </a:p>
          <a:p>
            <a:pPr lvl="1"/>
            <a:r>
              <a:rPr lang="en-US" dirty="0" smtClean="0"/>
              <a:t>Network Monitoring</a:t>
            </a:r>
          </a:p>
          <a:p>
            <a:r>
              <a:rPr lang="en-US" dirty="0" smtClean="0"/>
              <a:t>I learnt about Prometheus monitoring tools and installation on Linux.</a:t>
            </a:r>
          </a:p>
          <a:p>
            <a:r>
              <a:rPr lang="en-US" dirty="0" smtClean="0"/>
              <a:t>I have gained knowledge on Grafana and how to integrate with Prometheus.</a:t>
            </a:r>
          </a:p>
          <a:p>
            <a:r>
              <a:rPr lang="en-US" dirty="0" smtClean="0"/>
              <a:t>I learnt how to create custom Grafana dashboard using JSON.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69" y="1512088"/>
            <a:ext cx="2962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27ABE-4EF1-4382-BE1B-6AE17FA2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feature will be integrate with RAPID Platform.</a:t>
            </a:r>
          </a:p>
          <a:p>
            <a:r>
              <a:rPr lang="en-US" dirty="0" smtClean="0"/>
              <a:t>This Feature is to </a:t>
            </a:r>
            <a:r>
              <a:rPr lang="en-US" dirty="0"/>
              <a:t>monitor all </a:t>
            </a:r>
            <a:r>
              <a:rPr lang="en-US" dirty="0" smtClean="0"/>
              <a:t>the </a:t>
            </a:r>
            <a:r>
              <a:rPr lang="en-US" dirty="0" smtClean="0"/>
              <a:t>instances </a:t>
            </a:r>
            <a:r>
              <a:rPr lang="en-US" dirty="0" smtClean="0"/>
              <a:t>provisioned through iPro. </a:t>
            </a:r>
          </a:p>
          <a:p>
            <a:r>
              <a:rPr lang="en-US" dirty="0" smtClean="0"/>
              <a:t>Once the infrastructure is provisioned through iPro the Prometheus monitoring agent would be setup automatically on the target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will not be any manual intervention to install Prometheus agent.</a:t>
            </a:r>
          </a:p>
          <a:p>
            <a:pPr lvl="1"/>
            <a:r>
              <a:rPr lang="en-US" dirty="0" smtClean="0"/>
              <a:t>We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will pass the value to JSON file based on infrastructure provisioned through </a:t>
            </a:r>
            <a:r>
              <a:rPr lang="en-US" dirty="0" smtClean="0">
                <a:cs typeface="Calibri"/>
              </a:rPr>
              <a:t>iPro</a:t>
            </a:r>
            <a:r>
              <a:rPr lang="en-US" dirty="0"/>
              <a:t> </a:t>
            </a:r>
            <a:r>
              <a:rPr lang="en-US" dirty="0" smtClean="0"/>
              <a:t>and import the JSON file into Grafana then its automatically displays the dashboard with metrics. </a:t>
            </a:r>
          </a:p>
          <a:p>
            <a:r>
              <a:rPr lang="en-US" dirty="0" smtClean="0"/>
              <a:t>Metrics that can be monitored:</a:t>
            </a:r>
          </a:p>
          <a:p>
            <a:pPr lvl="1"/>
            <a:r>
              <a:rPr lang="en-US" dirty="0"/>
              <a:t>CPU Utilization</a:t>
            </a:r>
          </a:p>
          <a:p>
            <a:pPr lvl="1"/>
            <a:r>
              <a:rPr lang="en-US" dirty="0"/>
              <a:t>Memory Usage</a:t>
            </a:r>
          </a:p>
          <a:p>
            <a:pPr lvl="1"/>
            <a:r>
              <a:rPr lang="en-US" dirty="0"/>
              <a:t>Disk Usage</a:t>
            </a:r>
          </a:p>
          <a:p>
            <a:pPr lvl="1"/>
            <a:r>
              <a:rPr lang="en-US" dirty="0"/>
              <a:t>System Uptime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Status etc..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help us create monitoring dashboards using Grafana automatically </a:t>
            </a:r>
            <a:r>
              <a:rPr lang="en-US" dirty="0" smtClean="0"/>
              <a:t>for a given set </a:t>
            </a:r>
            <a:r>
              <a:rPr lang="en-US" dirty="0"/>
              <a:t>of resources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37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helped my learning during ACE?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7D757-1FAC-4BB5-BDDD-C593301F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5" y="1383760"/>
            <a:ext cx="11531282" cy="4853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 have prepared Prometheus from Percipio, Prometheus official site and YouTube channel's.</a:t>
            </a:r>
          </a:p>
          <a:p>
            <a:pPr marL="0" indent="0">
              <a:buNone/>
            </a:pPr>
            <a:r>
              <a:rPr lang="en-US" dirty="0" smtClean="0"/>
              <a:t>Here are some references which I used to learn 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prometheus.io/docs/introduction/overview/</a:t>
            </a:r>
            <a:endParaRPr lang="en-US" dirty="0" smtClean="0"/>
          </a:p>
          <a:p>
            <a:pPr lvl="1"/>
            <a:r>
              <a:rPr lang="en-US" dirty="0" smtClean="0"/>
              <a:t>Link : </a:t>
            </a:r>
            <a:r>
              <a:rPr lang="en-US" dirty="0" smtClean="0">
                <a:hlinkClick r:id="rId3" tooltip="https://www.youtube.com/watch?v=h4sl21akidg"/>
              </a:rPr>
              <a:t>https://www.youtube.com/watch?v=h4Sl21AKiDg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have prepared Grafana from Grafana official site and YouTube channel’s. </a:t>
            </a:r>
          </a:p>
          <a:p>
            <a:pPr marL="0" indent="0">
              <a:buNone/>
            </a:pPr>
            <a:r>
              <a:rPr lang="en-US" dirty="0"/>
              <a:t>Here are some references which I used to </a:t>
            </a:r>
            <a:r>
              <a:rPr lang="en-US" dirty="0" smtClean="0"/>
              <a:t>learn.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Link 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>
                <a:hlinkClick r:id="rId4"/>
              </a:rPr>
              <a:t>grafana.com/docs/grafana/latest/installation/debian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Link :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grafana.com/grafana/dashboards/13978?pg=dashboards&amp;plcmt=featured-</a:t>
            </a:r>
            <a:r>
              <a:rPr lang="en-US" dirty="0" smtClean="0">
                <a:solidFill>
                  <a:srgbClr val="0070C0"/>
                </a:solidFill>
              </a:rPr>
              <a:t>       dashboard-2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ACE– Feedback on the Program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23B8-029F-4672-AB09-5F9993B7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60"/>
            <a:ext cx="10911254" cy="4796571"/>
          </a:xfrm>
        </p:spPr>
        <p:txBody>
          <a:bodyPr>
            <a:normAutofit/>
          </a:bodyPr>
          <a:lstStyle/>
          <a:p>
            <a:r>
              <a:rPr lang="en-US" dirty="0" smtClean="0"/>
              <a:t>ACE program helped me to understand more about monitoring in DevOps.</a:t>
            </a:r>
          </a:p>
          <a:p>
            <a:r>
              <a:rPr lang="en-US" dirty="0" smtClean="0"/>
              <a:t>Monitoring is mandatory for all the infrastructure and services deployed either on Cloud platform </a:t>
            </a:r>
            <a:r>
              <a:rPr lang="en-US" dirty="0"/>
              <a:t>or O</a:t>
            </a:r>
            <a:r>
              <a:rPr lang="en-US" dirty="0" smtClean="0"/>
              <a:t>n-Premises environment.</a:t>
            </a:r>
          </a:p>
          <a:p>
            <a:r>
              <a:rPr lang="en-US" dirty="0" smtClean="0"/>
              <a:t>Managing the lifecycle monitoring is important, so this program helped me to learn more monitoring tools that </a:t>
            </a:r>
            <a:r>
              <a:rPr lang="en-US" dirty="0" smtClean="0"/>
              <a:t>could </a:t>
            </a:r>
            <a:r>
              <a:rPr lang="en-US" dirty="0" smtClean="0"/>
              <a:t>be utilized in an project that I take up in future.</a:t>
            </a:r>
          </a:p>
          <a:p>
            <a:r>
              <a:rPr lang="en-US" dirty="0" smtClean="0"/>
              <a:t>This program helped me to </a:t>
            </a:r>
            <a:r>
              <a:rPr lang="en-US" dirty="0" smtClean="0"/>
              <a:t>learn </a:t>
            </a:r>
            <a:r>
              <a:rPr lang="en-US" dirty="0" smtClean="0"/>
              <a:t>building dynamic Grafana dashboards with JSON file.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D1F0-9253-4977-8288-5E2BD100A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Demo of the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41A0E-4BA2-4AA7-9624-B38F64D7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Praveen Kumar Krishnamoorthy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5B24-49B7-436F-8FB8-65AAE8F3A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3084" y="6039865"/>
            <a:ext cx="5038142" cy="512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CFB25020A624CBAE8F94C319C87AA" ma:contentTypeVersion="12" ma:contentTypeDescription="Create a new document." ma:contentTypeScope="" ma:versionID="6ec43b663bd5153fa9277630143fc255">
  <xsd:schema xmlns:xsd="http://www.w3.org/2001/XMLSchema" xmlns:xs="http://www.w3.org/2001/XMLSchema" xmlns:p="http://schemas.microsoft.com/office/2006/metadata/properties" xmlns:ns2="05cfdaab-f6c8-4a17-b7ca-1b0c55a34d64" xmlns:ns3="c6a475b5-af76-4683-a14b-dd86465555be" targetNamespace="http://schemas.microsoft.com/office/2006/metadata/properties" ma:root="true" ma:fieldsID="262418fc646a75bc2f4753225c00ce04" ns2:_="" ns3:_="">
    <xsd:import namespace="05cfdaab-f6c8-4a17-b7ca-1b0c55a34d64"/>
    <xsd:import namespace="c6a475b5-af76-4683-a14b-dd8646555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fdaab-f6c8-4a17-b7ca-1b0c55a3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75b5-af76-4683-a14b-dd8646555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DDD44-EA74-4CDB-A016-2B187770D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fdaab-f6c8-4a17-b7ca-1b0c55a34d64"/>
    <ds:schemaRef ds:uri="c6a475b5-af76-4683-a14b-dd8646555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FC497-892E-4FFC-87B0-6C994D2D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5B5C1D-3370-4C8C-8E37-1A0013F4CC7F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05cfdaab-f6c8-4a17-b7ca-1b0c55a34d64"/>
    <ds:schemaRef ds:uri="http://schemas.microsoft.com/office/infopath/2007/PartnerControls"/>
    <ds:schemaRef ds:uri="c6a475b5-af76-4683-a14b-dd86465555b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</TotalTime>
  <Words>987</Words>
  <Application>Microsoft Office PowerPoint</Application>
  <PresentationFormat>Widescreen</PresentationFormat>
  <Paragraphs>193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Segoe UI Historic</vt:lpstr>
      <vt:lpstr>Segoe UI Semibold</vt:lpstr>
      <vt:lpstr>Tahoma</vt:lpstr>
      <vt:lpstr>Office Theme</vt:lpstr>
      <vt:lpstr>ACE Demo Building Dynamic Grafana Dashboards</vt:lpstr>
      <vt:lpstr>Assignment  Abstract</vt:lpstr>
      <vt:lpstr>ACE Goals &amp; Timelines  -  Target Vs Actual</vt:lpstr>
      <vt:lpstr>Mentor-Mentee – Interactions </vt:lpstr>
      <vt:lpstr>Knowledge Gained from ACE</vt:lpstr>
      <vt:lpstr>Business Impact</vt:lpstr>
      <vt:lpstr>What helped my learning during ACE?</vt:lpstr>
      <vt:lpstr>ACE– Feedback on the Program </vt:lpstr>
      <vt:lpstr>Demo of the Assignment </vt:lpstr>
      <vt:lpstr>Communication Flow Diagram</vt:lpstr>
      <vt:lpstr>Grafana Dashboards </vt:lpstr>
      <vt:lpstr>Prerequisite</vt:lpstr>
      <vt:lpstr>Sample JSON for Total RAM Available</vt:lpstr>
      <vt:lpstr>Sample Grafana dashboard for Node Exporter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Praveen Kumar Krishnamoorthy</cp:lastModifiedBy>
  <cp:revision>293</cp:revision>
  <dcterms:created xsi:type="dcterms:W3CDTF">2020-10-29T11:31:23Z</dcterms:created>
  <dcterms:modified xsi:type="dcterms:W3CDTF">2022-03-27T10:47:41Z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90e4435f-bcd5-4b1d-aeb5-114ecea6ccde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0x010100313CFB25020A624CBAE8F94C319C87AA</vt:lpwstr>
  </property>
</Properties>
</file>