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Inter" charset="1" panose="020B0502030000000004"/>
      <p:regular r:id="rId18"/>
    </p:embeddedFont>
    <p:embeddedFont>
      <p:font typeface="Inter Bold" charset="1" panose="020B0802030000000004"/>
      <p:regular r:id="rId19"/>
    </p:embeddedFont>
    <p:embeddedFont>
      <p:font typeface="Inter Italics" charset="1" panose="020B0502030000000004"/>
      <p:regular r:id="rId20"/>
    </p:embeddedFont>
    <p:embeddedFont>
      <p:font typeface="Inter Bold Italics" charset="1" panose="020B080203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A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73663"/>
          </a:xfrm>
          <a:prstGeom prst="rect">
            <a:avLst/>
          </a:prstGeom>
          <a:solidFill>
            <a:srgbClr val="F8F7F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735896"/>
            <a:ext cx="4904922" cy="350022"/>
            <a:chOff x="0" y="0"/>
            <a:chExt cx="6539896" cy="46669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43426" cy="46669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386388" y="16178"/>
              <a:ext cx="5153507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1E1D1D"/>
                  </a:solidFill>
                  <a:latin typeface="Inter Bold"/>
                </a:rPr>
                <a:t>ENIGMATIC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91758" y="4233863"/>
            <a:ext cx="16230600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39"/>
              </a:lnSpc>
            </a:pPr>
            <a:r>
              <a:rPr lang="en-US" sz="11199">
                <a:solidFill>
                  <a:srgbClr val="1E1D1D"/>
                </a:solidFill>
                <a:latin typeface="Inter Bold"/>
              </a:rPr>
              <a:t>W-Shop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66615" y="721995"/>
            <a:ext cx="502138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1E1D1D"/>
                </a:solidFill>
                <a:latin typeface="Inter Bold"/>
              </a:rPr>
              <a:t>Azure Women Hackathon 2022</a:t>
            </a:r>
          </a:p>
        </p:txBody>
      </p:sp>
      <p:sp>
        <p:nvSpPr>
          <p:cNvPr name="AutoShape 8" id="8"/>
          <p:cNvSpPr/>
          <p:nvPr/>
        </p:nvSpPr>
        <p:spPr>
          <a:xfrm rot="-10800000">
            <a:off x="10289682" y="5095875"/>
            <a:ext cx="7998318" cy="0"/>
          </a:xfrm>
          <a:prstGeom prst="line">
            <a:avLst/>
          </a:prstGeom>
          <a:ln cap="rnd" w="47625">
            <a:solidFill>
              <a:srgbClr val="F8F7F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291758" y="6230180"/>
            <a:ext cx="83561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E1D1D"/>
                </a:solidFill>
                <a:latin typeface="Open Sans Bold"/>
              </a:rPr>
              <a:t>An online shop for women , by women.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7A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253" y="1164712"/>
            <a:ext cx="9952007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39"/>
              </a:lnSpc>
            </a:pPr>
            <a:r>
              <a:rPr lang="en-US" sz="11199">
                <a:solidFill>
                  <a:srgbClr val="1E1D1D"/>
                </a:solidFill>
                <a:latin typeface="Inter Bold"/>
              </a:rPr>
              <a:t>System</a:t>
            </a:r>
          </a:p>
          <a:p>
            <a:pPr>
              <a:lnSpc>
                <a:spcPts val="13439"/>
              </a:lnSpc>
            </a:pPr>
            <a:r>
              <a:rPr lang="en-US" sz="11199">
                <a:solidFill>
                  <a:srgbClr val="1E1D1D"/>
                </a:solidFill>
                <a:latin typeface="Inter Bold"/>
              </a:rPr>
              <a:t>Architecture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5581583"/>
            <a:ext cx="18288000" cy="4705417"/>
          </a:xfrm>
          <a:prstGeom prst="rect">
            <a:avLst/>
          </a:prstGeom>
          <a:solidFill>
            <a:srgbClr val="F8F7F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57989" y="6219499"/>
            <a:ext cx="21621114" cy="1712240"/>
            <a:chOff x="0" y="0"/>
            <a:chExt cx="28828153" cy="22829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10317"/>
              <a:ext cx="28828153" cy="835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21"/>
                </a:lnSpc>
              </a:pPr>
              <a:r>
                <a:rPr lang="en-US" sz="3729">
                  <a:solidFill>
                    <a:srgbClr val="1E1D1D"/>
                  </a:solidFill>
                  <a:latin typeface="Inter Bold"/>
                </a:rPr>
                <a:t>A serverless architecture for a robust, higly available and scalable system.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28828153" cy="0"/>
            </a:xfrm>
            <a:prstGeom prst="line">
              <a:avLst/>
            </a:prstGeom>
            <a:ln cap="rnd" w="16918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2266069"/>
              <a:ext cx="28828153" cy="0"/>
            </a:xfrm>
            <a:prstGeom prst="line">
              <a:avLst/>
            </a:prstGeom>
            <a:ln cap="rnd" w="16918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8" id="8"/>
          <p:cNvSpPr/>
          <p:nvPr/>
        </p:nvSpPr>
        <p:spPr>
          <a:xfrm rot="-10800000">
            <a:off x="8873289" y="2855400"/>
            <a:ext cx="9414711" cy="0"/>
          </a:xfrm>
          <a:prstGeom prst="line">
            <a:avLst/>
          </a:prstGeom>
          <a:ln cap="rnd" w="47625">
            <a:solidFill>
              <a:srgbClr val="F8F7F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62704" y="4685900"/>
            <a:ext cx="1419843" cy="141984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4403" y="4302452"/>
            <a:ext cx="1646018" cy="218673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296805" y="4487881"/>
            <a:ext cx="1720632" cy="17206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15591" t="0" r="14048" b="0"/>
          <a:stretch>
            <a:fillRect/>
          </a:stretch>
        </p:blipFill>
        <p:spPr>
          <a:xfrm flipH="false" flipV="false" rot="0">
            <a:off x="14821851" y="5036429"/>
            <a:ext cx="1842346" cy="145276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15131" t="15787" r="11961" b="19508"/>
          <a:stretch>
            <a:fillRect/>
          </a:stretch>
        </p:blipFill>
        <p:spPr>
          <a:xfrm flipH="false" flipV="false" rot="0">
            <a:off x="11234618" y="4010604"/>
            <a:ext cx="1521825" cy="135059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16669" t="0" r="17897" b="0"/>
          <a:stretch>
            <a:fillRect/>
          </a:stretch>
        </p:blipFill>
        <p:spPr>
          <a:xfrm flipH="false" flipV="false" rot="0">
            <a:off x="14677932" y="2273475"/>
            <a:ext cx="2130183" cy="202897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830782" y="8114114"/>
            <a:ext cx="1190499" cy="1190499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2380421" y="5395822"/>
            <a:ext cx="1529214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rot="0">
            <a:off x="5961600" y="5348197"/>
            <a:ext cx="107802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5582547" y="-9525"/>
            <a:ext cx="743873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80"/>
              </a:lnSpc>
            </a:pPr>
            <a:r>
              <a:rPr lang="en-US" sz="8900">
                <a:solidFill>
                  <a:srgbClr val="D7ADEB"/>
                </a:solidFill>
                <a:latin typeface="Inter Bold"/>
              </a:rPr>
              <a:t>Architecture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10893865" y="7375609"/>
            <a:ext cx="636543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0893865" y="1720651"/>
            <a:ext cx="636543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5400000">
            <a:off x="6922718" y="5691798"/>
            <a:ext cx="789466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5400000">
            <a:off x="13288153" y="5691798"/>
            <a:ext cx="789466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10893865" y="9662945"/>
            <a:ext cx="636543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0">
            <a:off x="9371962" y="5348197"/>
            <a:ext cx="1054217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rot="5400000">
            <a:off x="14915524" y="4645628"/>
            <a:ext cx="73397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-5400000">
            <a:off x="15880055" y="4645628"/>
            <a:ext cx="73397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4934884" y="1851200"/>
            <a:ext cx="161925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D7ADEB"/>
                </a:solidFill>
                <a:latin typeface="Open Sans"/>
              </a:rPr>
              <a:t>CosmosDB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19914" y="6432041"/>
            <a:ext cx="304919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7ADEB"/>
                </a:solidFill>
                <a:latin typeface="Open Sans"/>
              </a:rPr>
              <a:t>Azure Search service</a:t>
            </a:r>
          </a:p>
        </p:txBody>
      </p:sp>
      <p:sp>
        <p:nvSpPr>
          <p:cNvPr name="AutoShape 22" id="22"/>
          <p:cNvSpPr/>
          <p:nvPr/>
        </p:nvSpPr>
        <p:spPr>
          <a:xfrm rot="-2587405">
            <a:off x="13096116" y="3781102"/>
            <a:ext cx="145569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1103980" y="5338672"/>
            <a:ext cx="1881101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7ADEB"/>
                </a:solidFill>
                <a:latin typeface="Open Sans"/>
              </a:rPr>
              <a:t>Azure Functions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136032" y="8097988"/>
            <a:ext cx="1881101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7ADEB"/>
                </a:solidFill>
                <a:latin typeface="Open Sans"/>
              </a:rPr>
              <a:t>Azure Storage Blob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1725" y="9082555"/>
            <a:ext cx="17399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8F7F7"/>
                </a:solidFill>
                <a:latin typeface="Open Sans Light Bold"/>
              </a:rPr>
              <a:t>Content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39079" y="6795218"/>
            <a:ext cx="26994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8F7F7"/>
                </a:solidFill>
                <a:latin typeface="Open Sans Light Bold"/>
              </a:rPr>
              <a:t>E-Commerce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216571" y="6181216"/>
            <a:ext cx="1881101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7ADEB"/>
                </a:solidFill>
                <a:latin typeface="Open Sans"/>
              </a:rPr>
              <a:t>Azure Storage Blob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55813" y="3888441"/>
            <a:ext cx="186704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8F7F7"/>
                </a:solidFill>
                <a:latin typeface="Open Sans"/>
              </a:rPr>
              <a:t>For hosting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52830" y="3498500"/>
            <a:ext cx="363959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8F7F7"/>
                </a:solidFill>
                <a:latin typeface="Open Sans"/>
              </a:rPr>
              <a:t>For user authentication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80500" y="6181216"/>
            <a:ext cx="1881101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7ADEB"/>
                </a:solidFill>
                <a:latin typeface="Open Sans"/>
              </a:rPr>
              <a:t>Azure Active B2C Directory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6862" y="6617419"/>
            <a:ext cx="188110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D7ADEB"/>
                </a:solidFill>
                <a:latin typeface="Open Sans"/>
              </a:rPr>
              <a:t>User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03980" y="7480384"/>
            <a:ext cx="343240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8F7F7"/>
                </a:solidFill>
                <a:latin typeface="Open Sans"/>
              </a:rPr>
              <a:t>For content storage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758026" y="3033974"/>
            <a:ext cx="257300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8F7F7"/>
                </a:solidFill>
                <a:latin typeface="Open Sans"/>
              </a:rPr>
              <a:t>To access Database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1428" y="3015414"/>
            <a:ext cx="11690220" cy="26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701"/>
              </a:lnSpc>
            </a:pPr>
            <a:r>
              <a:rPr lang="en-US" sz="17251">
                <a:solidFill>
                  <a:srgbClr val="1E1D1D"/>
                </a:solidFill>
                <a:latin typeface="Inter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3034464"/>
            <a:ext cx="16230600" cy="0"/>
          </a:xfrm>
          <a:prstGeom prst="line">
            <a:avLst/>
          </a:prstGeom>
          <a:ln cap="rnd" w="9525">
            <a:solidFill>
              <a:srgbClr val="1E1D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6915525"/>
            <a:ext cx="16230600" cy="0"/>
          </a:xfrm>
          <a:prstGeom prst="line">
            <a:avLst/>
          </a:prstGeom>
          <a:ln cap="rnd" w="9525">
            <a:solidFill>
              <a:srgbClr val="1E1D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621428" y="7285364"/>
            <a:ext cx="1169022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1E1D1D"/>
                </a:solidFill>
                <a:latin typeface="Inter Bold"/>
              </a:rPr>
              <a:t>Team Enigmatic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97695" y="1047750"/>
            <a:ext cx="392597" cy="3925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09650"/>
            <a:ext cx="16230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E1D1D"/>
                </a:solidFill>
                <a:latin typeface="Inter Bold"/>
              </a:rPr>
              <a:t>Findings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2247900"/>
            <a:ext cx="16230600" cy="0"/>
          </a:xfrm>
          <a:prstGeom prst="line">
            <a:avLst/>
          </a:prstGeom>
          <a:ln cap="rnd" w="9525">
            <a:solidFill>
              <a:srgbClr val="1E1D1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3288598"/>
            <a:ext cx="12489621" cy="1414780"/>
            <a:chOff x="0" y="0"/>
            <a:chExt cx="16652828" cy="18863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886212" y="-66675"/>
              <a:ext cx="13766616" cy="1953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E1D1D"/>
                  </a:solidFill>
                  <a:latin typeface="Inter"/>
                </a:rPr>
                <a:t>According to a survey, </a:t>
              </a:r>
              <a:r>
                <a:rPr lang="en-US" sz="2799">
                  <a:solidFill>
                    <a:srgbClr val="1E1D1D"/>
                  </a:solidFill>
                  <a:latin typeface="Inter Bold"/>
                </a:rPr>
                <a:t>84% of women travel outside</a:t>
              </a:r>
              <a:r>
                <a:rPr lang="en-US" sz="2799">
                  <a:solidFill>
                    <a:srgbClr val="1E1D1D"/>
                  </a:solidFill>
                  <a:latin typeface="Inter"/>
                </a:rPr>
                <a:t> their own village to nearby city or district headquarters to make purchases and bring the products home.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4238"/>
              <a:ext cx="2482481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>
                  <a:solidFill>
                    <a:srgbClr val="D7ADEB"/>
                  </a:solidFill>
                  <a:latin typeface="Inter Bold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50576" y="5741603"/>
            <a:ext cx="13008724" cy="1910080"/>
            <a:chOff x="0" y="0"/>
            <a:chExt cx="17344965" cy="254677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3006171" y="-66675"/>
              <a:ext cx="14338794" cy="2613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E1D1D"/>
                  </a:solidFill>
                  <a:latin typeface="Inter"/>
                </a:rPr>
                <a:t>For impulse buys, 76% of our survey respondents said they make such purchases in their own village or in a nearby village. But interestingly</a:t>
              </a:r>
              <a:r>
                <a:rPr lang="en-US" sz="2799">
                  <a:solidFill>
                    <a:srgbClr val="1E1D1D"/>
                  </a:solidFill>
                  <a:latin typeface="Inter Bold"/>
                </a:rPr>
                <a:t>, 20% reported ordering such products over the Internet</a:t>
              </a:r>
              <a:r>
                <a:rPr lang="en-US" sz="2799">
                  <a:solidFill>
                    <a:srgbClr val="1E1D1D"/>
                  </a:solidFill>
                  <a:latin typeface="Inter"/>
                </a:rPr>
                <a:t>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85962"/>
              <a:ext cx="2585660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>
                  <a:solidFill>
                    <a:srgbClr val="D7ADEB"/>
                  </a:solidFill>
                  <a:latin typeface="Inter Bold"/>
                </a:rPr>
                <a:t>02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9229725"/>
            <a:ext cx="15979676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Light"/>
              </a:rPr>
              <a:t>Reference: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Light"/>
              </a:rPr>
              <a:t>https://www.indiainfoline.com/article/news-top-story/women-consumers-in-rural-india-37-of-the-rural-women-consumers-make-purchases-on-their-own-116022200142_1.html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97695" y="1047750"/>
            <a:ext cx="392597" cy="3925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5040390" y="5906164"/>
            <a:ext cx="12218910" cy="1688465"/>
            <a:chOff x="0" y="0"/>
            <a:chExt cx="16291880" cy="22512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823654" y="298238"/>
              <a:ext cx="13468227" cy="1953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E1D1D"/>
                  </a:solidFill>
                  <a:latin typeface="Inter"/>
                </a:rPr>
                <a:t>Very few companies are targeting these rural women while others are busy targeting the top 1% of the Lucrative India. So thats a huge opportunity with low competition.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242867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>
                  <a:solidFill>
                    <a:srgbClr val="D7ADEB"/>
                  </a:solidFill>
                  <a:latin typeface="Inter Bold"/>
                </a:rPr>
                <a:t>04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65021" y="1909044"/>
            <a:ext cx="12218910" cy="1688465"/>
            <a:chOff x="0" y="0"/>
            <a:chExt cx="16291880" cy="225128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2823654" y="298238"/>
              <a:ext cx="13468227" cy="1953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1E1D1D"/>
                  </a:solidFill>
                  <a:latin typeface="Inter"/>
                </a:rPr>
                <a:t>34% of the working women and 35% of the nonworking women feel </a:t>
              </a:r>
              <a:r>
                <a:rPr lang="en-US" sz="2799">
                  <a:solidFill>
                    <a:srgbClr val="1E1D1D"/>
                  </a:solidFill>
                  <a:latin typeface="Inter Bold"/>
                </a:rPr>
                <a:t>cost is the most contributing factor</a:t>
              </a:r>
              <a:r>
                <a:rPr lang="en-US" sz="2799">
                  <a:solidFill>
                    <a:srgbClr val="1E1D1D"/>
                  </a:solidFill>
                  <a:latin typeface="Inter"/>
                </a:rPr>
                <a:t> while purchasing rations.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42867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>
                  <a:solidFill>
                    <a:srgbClr val="D7ADEB"/>
                  </a:solidFill>
                  <a:latin typeface="Inter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E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4134" y="786564"/>
            <a:ext cx="16230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D7ADEB"/>
                </a:solidFill>
                <a:latin typeface="Inter Bold"/>
              </a:rPr>
              <a:t>Conclusion</a:t>
            </a:r>
            <a:r>
              <a:rPr lang="en-US" sz="8000">
                <a:solidFill>
                  <a:srgbClr val="F8F7F7"/>
                </a:solidFill>
                <a:latin typeface="Inter Bold"/>
              </a:rPr>
              <a:t> from findings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88639"/>
            <a:ext cx="16561468" cy="635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20"/>
              </a:lnSpc>
            </a:pPr>
            <a:r>
              <a:rPr lang="en-US" sz="3000">
                <a:solidFill>
                  <a:srgbClr val="F8F7F7"/>
                </a:solidFill>
                <a:latin typeface="Inter"/>
              </a:rPr>
              <a:t>To win and keep rural female consumers in India throughout the entire purchase journey, companies must excel on four fronts:</a:t>
            </a:r>
          </a:p>
          <a:p>
            <a:pPr marL="647706" indent="-323853" lvl="1">
              <a:lnSpc>
                <a:spcPts val="7320"/>
              </a:lnSpc>
              <a:buFont typeface="Arial"/>
              <a:buChar char="•"/>
            </a:pPr>
            <a:r>
              <a:rPr lang="en-US" sz="3000">
                <a:solidFill>
                  <a:srgbClr val="D7ADEB"/>
                </a:solidFill>
                <a:latin typeface="Inter Bold"/>
              </a:rPr>
              <a:t>Reliability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: 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Offering reliable products and services</a:t>
            </a:r>
          </a:p>
          <a:p>
            <a:pPr marL="647706" indent="-323853" lvl="1">
              <a:lnSpc>
                <a:spcPts val="7320"/>
              </a:lnSpc>
              <a:buFont typeface="Arial"/>
              <a:buChar char="•"/>
            </a:pPr>
            <a:r>
              <a:rPr lang="en-US" sz="3000">
                <a:solidFill>
                  <a:srgbClr val="D7ADEB"/>
                </a:solidFill>
                <a:latin typeface="Inter Bold"/>
              </a:rPr>
              <a:t>Trustability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: 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Building networks founded on trust</a:t>
            </a:r>
          </a:p>
          <a:p>
            <a:pPr marL="647706" indent="-323853" lvl="1">
              <a:lnSpc>
                <a:spcPts val="7320"/>
              </a:lnSpc>
              <a:buFont typeface="Arial"/>
              <a:buChar char="•"/>
            </a:pPr>
            <a:r>
              <a:rPr lang="en-US" sz="3000">
                <a:solidFill>
                  <a:srgbClr val="D7ADEB"/>
                </a:solidFill>
                <a:latin typeface="Inter Bold"/>
              </a:rPr>
              <a:t>Value Addition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: 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Emphasizing value for money</a:t>
            </a:r>
          </a:p>
          <a:p>
            <a:pPr marL="647706" indent="-323853" lvl="1">
              <a:lnSpc>
                <a:spcPts val="7320"/>
              </a:lnSpc>
              <a:buFont typeface="Arial"/>
              <a:buChar char="•"/>
            </a:pPr>
            <a:r>
              <a:rPr lang="en-US" sz="3000">
                <a:solidFill>
                  <a:srgbClr val="D7ADEB"/>
                </a:solidFill>
                <a:latin typeface="Inter Bold"/>
              </a:rPr>
              <a:t>Network Effects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: </a:t>
            </a:r>
            <a:r>
              <a:rPr lang="en-US" sz="3000">
                <a:solidFill>
                  <a:srgbClr val="F8F7F7"/>
                </a:solidFill>
                <a:latin typeface="Inter"/>
              </a:rPr>
              <a:t>Engaging with key retail partners and creating a robust chain </a:t>
            </a:r>
          </a:p>
          <a:p>
            <a:pPr>
              <a:lnSpc>
                <a:spcPts val="732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1028700" y="2445920"/>
            <a:ext cx="16230600" cy="0"/>
          </a:xfrm>
          <a:prstGeom prst="line">
            <a:avLst/>
          </a:prstGeom>
          <a:ln cap="rnd" w="9525">
            <a:solidFill>
              <a:srgbClr val="F8F7F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33" t="4560" r="2468" b="137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4553150" y="1681907"/>
            <a:ext cx="918170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075579" y="2679468"/>
            <a:ext cx="14630400" cy="529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99515" indent="-649757" lvl="1">
              <a:lnSpc>
                <a:spcPts val="8426"/>
              </a:lnSpc>
              <a:buFont typeface="Arial"/>
              <a:buChar char="•"/>
            </a:pPr>
            <a:r>
              <a:rPr lang="en-US" sz="6019">
                <a:solidFill>
                  <a:srgbClr val="1E1D1D"/>
                </a:solidFill>
                <a:latin typeface="Open Sans Bold"/>
              </a:rPr>
              <a:t>Offering essential and everyday goods at an attractive discounted price.</a:t>
            </a:r>
          </a:p>
          <a:p>
            <a:pPr marL="1299515" indent="-649757" lvl="1">
              <a:lnSpc>
                <a:spcPts val="8426"/>
              </a:lnSpc>
              <a:buFont typeface="Arial"/>
              <a:buChar char="•"/>
            </a:pPr>
            <a:r>
              <a:rPr lang="en-US" sz="6019">
                <a:solidFill>
                  <a:srgbClr val="1E1D1D"/>
                </a:solidFill>
                <a:latin typeface="Open Sans Bold"/>
              </a:rPr>
              <a:t>Empowering women with curated content on Financial Literacy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58777" y="375493"/>
            <a:ext cx="6770445" cy="130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86"/>
              </a:lnSpc>
            </a:pPr>
            <a:r>
              <a:rPr lang="en-US" sz="8572">
                <a:solidFill>
                  <a:srgbClr val="1E1D1D"/>
                </a:solidFill>
                <a:latin typeface="Inter Bold"/>
              </a:rPr>
              <a:t>Our Solution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7A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17200"/>
            <a:ext cx="9952007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39"/>
              </a:lnSpc>
            </a:pPr>
            <a:r>
              <a:rPr lang="en-US" sz="11199">
                <a:solidFill>
                  <a:srgbClr val="1E1D1D"/>
                </a:solidFill>
                <a:latin typeface="Inter Bold"/>
              </a:rPr>
              <a:t>E-Commerce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5581583"/>
            <a:ext cx="18288000" cy="4705417"/>
          </a:xfrm>
          <a:prstGeom prst="rect">
            <a:avLst/>
          </a:prstGeom>
          <a:solidFill>
            <a:srgbClr val="F8F7F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57989" y="6576212"/>
            <a:ext cx="16230600" cy="1426347"/>
            <a:chOff x="0" y="0"/>
            <a:chExt cx="21640800" cy="190179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21375"/>
              <a:ext cx="21640800" cy="827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79"/>
                </a:lnSpc>
              </a:pPr>
              <a:r>
                <a:rPr lang="en-US" sz="3699">
                  <a:solidFill>
                    <a:srgbClr val="1E1D1D"/>
                  </a:solidFill>
                  <a:latin typeface="Inter Bold"/>
                </a:rPr>
                <a:t>Offering essential and everyday goods at a discounted rate.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21640800" cy="0"/>
            </a:xfrm>
            <a:prstGeom prst="line">
              <a:avLst/>
            </a:prstGeom>
            <a:ln cap="rnd" w="12700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1889097"/>
              <a:ext cx="21640800" cy="0"/>
            </a:xfrm>
            <a:prstGeom prst="line">
              <a:avLst/>
            </a:prstGeom>
            <a:ln cap="rnd" w="12700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8" id="8"/>
          <p:cNvSpPr/>
          <p:nvPr/>
        </p:nvSpPr>
        <p:spPr>
          <a:xfrm rot="-10800000">
            <a:off x="10980707" y="2879212"/>
            <a:ext cx="7307293" cy="0"/>
          </a:xfrm>
          <a:prstGeom prst="line">
            <a:avLst/>
          </a:prstGeom>
          <a:ln cap="rnd" w="47625">
            <a:solidFill>
              <a:srgbClr val="F8F7F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1831" y="3287964"/>
            <a:ext cx="1646018" cy="218673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44028" y="2895600"/>
            <a:ext cx="1799943" cy="185936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11147" y="4182898"/>
            <a:ext cx="1805443" cy="229859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793443">
            <a:off x="4263441" y="3153875"/>
            <a:ext cx="3289849" cy="9005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55848">
            <a:off x="10596422" y="4044867"/>
            <a:ext cx="3289849" cy="90059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37511">
            <a:off x="11583292" y="7402549"/>
            <a:ext cx="3440083" cy="9718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65838">
            <a:off x="7999002" y="5651662"/>
            <a:ext cx="2289996" cy="62688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7558883" y="7392121"/>
            <a:ext cx="3632720" cy="1510481"/>
            <a:chOff x="0" y="0"/>
            <a:chExt cx="956766" cy="397822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956766" cy="397822"/>
            </a:xfrm>
            <a:custGeom>
              <a:avLst/>
              <a:gdLst/>
              <a:ahLst/>
              <a:cxnLst/>
              <a:rect r="r" b="b" t="t" l="l"/>
              <a:pathLst>
                <a:path h="397822" w="956766">
                  <a:moveTo>
                    <a:pt x="0" y="0"/>
                  </a:moveTo>
                  <a:lnTo>
                    <a:pt x="956766" y="0"/>
                  </a:lnTo>
                  <a:lnTo>
                    <a:pt x="956766" y="397822"/>
                  </a:lnTo>
                  <a:lnTo>
                    <a:pt x="0" y="397822"/>
                  </a:lnTo>
                  <a:close/>
                </a:path>
              </a:pathLst>
            </a:custGeom>
            <a:solidFill>
              <a:srgbClr val="D7AD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558883" y="7356467"/>
            <a:ext cx="3632720" cy="1031526"/>
            <a:chOff x="0" y="0"/>
            <a:chExt cx="956766" cy="27167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956766" cy="271678"/>
            </a:xfrm>
            <a:custGeom>
              <a:avLst/>
              <a:gdLst/>
              <a:ahLst/>
              <a:cxnLst/>
              <a:rect r="r" b="b" t="t" l="l"/>
              <a:pathLst>
                <a:path h="271678" w="956766">
                  <a:moveTo>
                    <a:pt x="0" y="0"/>
                  </a:moveTo>
                  <a:lnTo>
                    <a:pt x="956766" y="0"/>
                  </a:lnTo>
                  <a:lnTo>
                    <a:pt x="956766" y="271678"/>
                  </a:lnTo>
                  <a:lnTo>
                    <a:pt x="0" y="271678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0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565906" y="8147362"/>
            <a:ext cx="810840" cy="813157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8029868" y="7115896"/>
            <a:ext cx="1156320" cy="1138560"/>
            <a:chOff x="0" y="0"/>
            <a:chExt cx="1541760" cy="1518080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84022" cy="1160342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78869" y="178869"/>
              <a:ext cx="1184022" cy="1160342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57738" y="357738"/>
              <a:ext cx="1184022" cy="1160342"/>
            </a:xfrm>
            <a:prstGeom prst="rect">
              <a:avLst/>
            </a:prstGeom>
          </p:spPr>
        </p:pic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142155">
            <a:off x="4779290" y="4259467"/>
            <a:ext cx="3289849" cy="900596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89502" y="6371382"/>
            <a:ext cx="2445206" cy="255374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6044646" y="400050"/>
            <a:ext cx="666119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D7ADEB"/>
                </a:solidFill>
                <a:latin typeface="Inter Bold"/>
              </a:rPr>
              <a:t>Architecture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76449" y="2572067"/>
            <a:ext cx="9167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User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65098" y="2038985"/>
            <a:ext cx="27116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Buy a Product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705840" y="3221289"/>
            <a:ext cx="47684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Get equivalent she-coins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696351" y="9191625"/>
            <a:ext cx="573911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Avail discounts with she-coins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54885" y="7387267"/>
            <a:ext cx="82153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1E1D1D"/>
                </a:solidFill>
                <a:latin typeface="Open Sans Light Bold"/>
              </a:rPr>
              <a:t>Cash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78758" y="8387993"/>
            <a:ext cx="165854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1E1D1D"/>
                </a:solidFill>
                <a:latin typeface="Open Sans Light Bold"/>
              </a:rPr>
              <a:t>She-Coins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79952" y="5790992"/>
            <a:ext cx="40914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Saves a lot  of money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7A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9253" y="1164712"/>
            <a:ext cx="9952007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39"/>
              </a:lnSpc>
            </a:pPr>
            <a:r>
              <a:rPr lang="en-US" sz="11199">
                <a:solidFill>
                  <a:srgbClr val="1E1D1D"/>
                </a:solidFill>
                <a:latin typeface="Inter Bold"/>
              </a:rPr>
              <a:t>Financial</a:t>
            </a:r>
          </a:p>
          <a:p>
            <a:pPr>
              <a:lnSpc>
                <a:spcPts val="13439"/>
              </a:lnSpc>
            </a:pPr>
            <a:r>
              <a:rPr lang="en-US" sz="11199">
                <a:solidFill>
                  <a:srgbClr val="1E1D1D"/>
                </a:solidFill>
                <a:latin typeface="Inter Bold"/>
              </a:rPr>
              <a:t>Education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5581583"/>
            <a:ext cx="18288000" cy="4705417"/>
          </a:xfrm>
          <a:prstGeom prst="rect">
            <a:avLst/>
          </a:prstGeom>
          <a:solidFill>
            <a:srgbClr val="F8F7F7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757989" y="6218212"/>
            <a:ext cx="21621114" cy="1714814"/>
            <a:chOff x="0" y="0"/>
            <a:chExt cx="28828153" cy="228641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10317"/>
              <a:ext cx="28828153" cy="839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21"/>
                </a:lnSpc>
              </a:pPr>
              <a:r>
                <a:rPr lang="en-US" sz="3729">
                  <a:solidFill>
                    <a:srgbClr val="1E1D1D"/>
                  </a:solidFill>
                  <a:latin typeface="Inter Bold"/>
                </a:rPr>
                <a:t>Offering financial literacy targeted towards rural women's economy.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0"/>
              <a:ext cx="28828153" cy="0"/>
            </a:xfrm>
            <a:prstGeom prst="line">
              <a:avLst/>
            </a:prstGeom>
            <a:ln cap="rnd" w="16918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2269501"/>
              <a:ext cx="28828153" cy="0"/>
            </a:xfrm>
            <a:prstGeom prst="line">
              <a:avLst/>
            </a:prstGeom>
            <a:ln cap="rnd" w="16918">
              <a:solidFill>
                <a:srgbClr val="1E1D1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8" id="8"/>
          <p:cNvSpPr/>
          <p:nvPr/>
        </p:nvSpPr>
        <p:spPr>
          <a:xfrm rot="-10800000">
            <a:off x="8873289" y="2855400"/>
            <a:ext cx="9414711" cy="0"/>
          </a:xfrm>
          <a:prstGeom prst="line">
            <a:avLst/>
          </a:prstGeom>
          <a:ln cap="rnd" w="47625">
            <a:solidFill>
              <a:srgbClr val="F8F7F7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28054" y="3861673"/>
            <a:ext cx="2979588" cy="256244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60164" y="3530401"/>
            <a:ext cx="3845285" cy="367049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17059" y="3861673"/>
            <a:ext cx="2821106" cy="278520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823179" y="456783"/>
            <a:ext cx="6641642" cy="1730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48"/>
              </a:lnSpc>
            </a:pPr>
            <a:r>
              <a:rPr lang="en-US" sz="11290">
                <a:solidFill>
                  <a:srgbClr val="D7ADEB"/>
                </a:solidFill>
                <a:latin typeface="Inter Bold"/>
              </a:rPr>
              <a:t>Features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0716" y="7134225"/>
            <a:ext cx="36342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8F7F7"/>
                </a:solidFill>
                <a:latin typeface="Open Sans Light"/>
              </a:rPr>
              <a:t>Video content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8F7F7"/>
                </a:solidFill>
                <a:latin typeface="Open Sans Light"/>
              </a:rPr>
              <a:t>curated by experts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16411" y="7647940"/>
            <a:ext cx="633279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8F7F7"/>
                </a:solidFill>
                <a:latin typeface="Open Sans Light"/>
              </a:rPr>
              <a:t>Community of highly motivated women to enable peer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49203" y="7134225"/>
            <a:ext cx="512291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24/7 Assistance for any  major financial decsions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DAFEJvcnHus</dc:identifier>
  <dcterms:modified xsi:type="dcterms:W3CDTF">2011-08-01T06:04:30Z</dcterms:modified>
  <cp:revision>1</cp:revision>
  <dc:title>Problems</dc:title>
</cp:coreProperties>
</file>