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56c17ad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56c17ad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456c17a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456c17a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456c17a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456c17a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456c17a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456c17a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456c17a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456c17a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456c17a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456c17a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456c17a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456c17a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56c17a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56c17a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56c17ad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56c17ad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456c17ad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456c17a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456c17ad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456c17ad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System Design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Module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so many tiers?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Single responsibility principle</a:t>
            </a:r>
            <a:endParaRPr/>
          </a:p>
          <a:p>
            <a:pPr indent="-317500" lvl="1" marL="914400" rtl="0" algn="l">
              <a:spcBef>
                <a:spcPts val="0"/>
              </a:spcBef>
              <a:spcAft>
                <a:spcPts val="0"/>
              </a:spcAft>
              <a:buSzPts val="1400"/>
              <a:buAutoNum type="alphaLcPeriod"/>
            </a:pPr>
            <a:r>
              <a:rPr lang="en"/>
              <a:t>Giving dedicated responsibility to a component. Ex: DB should only </a:t>
            </a:r>
            <a:r>
              <a:rPr lang="en"/>
              <a:t>persist</a:t>
            </a:r>
            <a:r>
              <a:rPr lang="en"/>
              <a:t> data and not hold any business logic like stored procedures. Having business logic in DB will need more effort when we need to [plug to another DB. The business logic also need to move to the new DB or fit into the application code.</a:t>
            </a:r>
            <a:endParaRPr/>
          </a:p>
          <a:p>
            <a:pPr indent="-317500" lvl="1" marL="914400" rtl="0" algn="l">
              <a:spcBef>
                <a:spcPts val="0"/>
              </a:spcBef>
              <a:spcAft>
                <a:spcPts val="0"/>
              </a:spcAft>
              <a:buSzPts val="1400"/>
              <a:buAutoNum type="alphaLcPeriod"/>
            </a:pPr>
            <a:r>
              <a:rPr lang="en"/>
              <a:t>Keeps things cleaner. Components will be loosely coupled and multiple teams can contribute to development of different components.</a:t>
            </a:r>
            <a:endParaRPr/>
          </a:p>
          <a:p>
            <a:pPr indent="-317500" lvl="1" marL="914400" rtl="0" algn="l">
              <a:spcBef>
                <a:spcPts val="0"/>
              </a:spcBef>
              <a:spcAft>
                <a:spcPts val="0"/>
              </a:spcAft>
              <a:buSzPts val="1400"/>
              <a:buAutoNum type="alphaLcPeriod"/>
            </a:pPr>
            <a:r>
              <a:rPr lang="en"/>
              <a:t>Changes/Outages in one component will not affect the entire application. Only parts of the application may get affected. Ex: DB outage will make the DB server down and only the parts of app depending on DB will be affected.</a:t>
            </a:r>
            <a:endParaRPr/>
          </a:p>
          <a:p>
            <a:pPr indent="-342900" lvl="0" marL="457200" rtl="0" algn="l">
              <a:spcBef>
                <a:spcPts val="0"/>
              </a:spcBef>
              <a:spcAft>
                <a:spcPts val="0"/>
              </a:spcAft>
              <a:buSzPts val="1800"/>
              <a:buAutoNum type="arabicPeriod"/>
            </a:pPr>
            <a:r>
              <a:rPr lang="en"/>
              <a:t>Separation of concerns</a:t>
            </a:r>
            <a:endParaRPr/>
          </a:p>
          <a:p>
            <a:pPr indent="-317500" lvl="1" marL="914400" rtl="0" algn="l">
              <a:spcBef>
                <a:spcPts val="0"/>
              </a:spcBef>
              <a:spcAft>
                <a:spcPts val="0"/>
              </a:spcAft>
              <a:buSzPts val="1400"/>
              <a:buAutoNum type="alphaLcPeriod"/>
            </a:pPr>
            <a:r>
              <a:rPr lang="en"/>
              <a:t>Keeping components </a:t>
            </a:r>
            <a:r>
              <a:rPr lang="en"/>
              <a:t>separate</a:t>
            </a:r>
            <a:r>
              <a:rPr lang="en"/>
              <a:t> makes them reusable</a:t>
            </a:r>
            <a:endParaRPr/>
          </a:p>
          <a:p>
            <a:pPr indent="-317500" lvl="1" marL="914400" rtl="0" algn="l">
              <a:spcBef>
                <a:spcPts val="0"/>
              </a:spcBef>
              <a:spcAft>
                <a:spcPts val="0"/>
              </a:spcAft>
              <a:buSzPts val="1400"/>
              <a:buAutoNum type="alphaLcPeriod"/>
            </a:pPr>
            <a:r>
              <a:rPr lang="en"/>
              <a:t>Enables to scale the service easily when things grow beyond a certain scale in future.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Layers vs Tiers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Layers</a:t>
            </a:r>
            <a:endParaRPr/>
          </a:p>
          <a:p>
            <a:pPr indent="-317500" lvl="1" marL="914400" rtl="0" algn="l">
              <a:spcBef>
                <a:spcPts val="0"/>
              </a:spcBef>
              <a:spcAft>
                <a:spcPts val="0"/>
              </a:spcAft>
              <a:buSzPts val="1400"/>
              <a:buAutoNum type="alphaLcPeriod"/>
            </a:pPr>
            <a:r>
              <a:rPr lang="en"/>
              <a:t>User interface, business layer, service layer, data access layer.</a:t>
            </a:r>
            <a:endParaRPr/>
          </a:p>
          <a:p>
            <a:pPr indent="-317500" lvl="1" marL="914400" rtl="0" algn="l">
              <a:spcBef>
                <a:spcPts val="0"/>
              </a:spcBef>
              <a:spcAft>
                <a:spcPts val="0"/>
              </a:spcAft>
              <a:buSzPts val="1400"/>
              <a:buAutoNum type="alphaLcPeriod"/>
            </a:pPr>
            <a:r>
              <a:rPr lang="en"/>
              <a:t>Layers are at code level.</a:t>
            </a:r>
            <a:endParaRPr/>
          </a:p>
          <a:p>
            <a:pPr indent="-317500" lvl="1" marL="914400" rtl="0" algn="l">
              <a:spcBef>
                <a:spcPts val="0"/>
              </a:spcBef>
              <a:spcAft>
                <a:spcPts val="0"/>
              </a:spcAft>
              <a:buSzPts val="1400"/>
              <a:buAutoNum type="alphaLcPeriod"/>
            </a:pPr>
            <a:r>
              <a:rPr lang="en"/>
              <a:t>User =&gt; Controller =&gt; Service =&gt; Data Access =&gt; Database</a:t>
            </a:r>
            <a:endParaRPr/>
          </a:p>
          <a:p>
            <a:pPr indent="-317500" lvl="1" marL="914400" rtl="0" algn="l">
              <a:spcBef>
                <a:spcPts val="0"/>
              </a:spcBef>
              <a:spcAft>
                <a:spcPts val="0"/>
              </a:spcAft>
              <a:buSzPts val="1400"/>
              <a:buAutoNum type="alphaLcPeriod"/>
            </a:pPr>
            <a:r>
              <a:rPr lang="en"/>
              <a:t>Logical/conceptual organization of code.</a:t>
            </a:r>
            <a:endParaRPr/>
          </a:p>
          <a:p>
            <a:pPr indent="-342900" lvl="0" marL="457200" rtl="0" algn="l">
              <a:spcBef>
                <a:spcPts val="0"/>
              </a:spcBef>
              <a:spcAft>
                <a:spcPts val="0"/>
              </a:spcAft>
              <a:buSzPts val="1800"/>
              <a:buAutoNum type="arabicPeriod"/>
            </a:pPr>
            <a:r>
              <a:rPr lang="en"/>
              <a:t>Tiers</a:t>
            </a:r>
            <a:endParaRPr/>
          </a:p>
          <a:p>
            <a:pPr indent="-317500" lvl="1" marL="914400" rtl="0" algn="l">
              <a:spcBef>
                <a:spcPts val="0"/>
              </a:spcBef>
              <a:spcAft>
                <a:spcPts val="0"/>
              </a:spcAft>
              <a:buSzPts val="1400"/>
              <a:buAutoNum type="alphaLcPeriod"/>
            </a:pPr>
            <a:r>
              <a:rPr lang="en"/>
              <a:t>Physical separation of components.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Architecture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Tiers</a:t>
            </a:r>
            <a:r>
              <a:rPr lang="en"/>
              <a:t> of Software Architecture</a:t>
            </a:r>
            <a:endParaRPr i="1" sz="1000">
              <a:solidFill>
                <a:srgbClr val="9876A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Tier is a </a:t>
            </a:r>
            <a:r>
              <a:rPr lang="en"/>
              <a:t>logical</a:t>
            </a:r>
            <a:r>
              <a:rPr lang="en"/>
              <a:t> and physical separation</a:t>
            </a:r>
            <a:r>
              <a:rPr lang="en"/>
              <a:t> of components in application or service.</a:t>
            </a:r>
            <a:endParaRPr/>
          </a:p>
          <a:p>
            <a:pPr indent="0" lvl="0" marL="0" rtl="0" algn="l">
              <a:spcBef>
                <a:spcPts val="1200"/>
              </a:spcBef>
              <a:spcAft>
                <a:spcPts val="0"/>
              </a:spcAft>
              <a:buClr>
                <a:schemeClr val="dk1"/>
              </a:buClr>
              <a:buSzPct val="61111"/>
              <a:buFont typeface="Arial"/>
              <a:buNone/>
            </a:pPr>
            <a:r>
              <a:rPr lang="en"/>
              <a:t>Components</a:t>
            </a:r>
            <a:endParaRPr/>
          </a:p>
          <a:p>
            <a:pPr indent="0" lvl="0" marL="0" rtl="0" algn="l">
              <a:spcBef>
                <a:spcPts val="1200"/>
              </a:spcBef>
              <a:spcAft>
                <a:spcPts val="0"/>
              </a:spcAft>
              <a:buClr>
                <a:schemeClr val="dk1"/>
              </a:buClr>
              <a:buSzPct val="61111"/>
              <a:buFont typeface="Arial"/>
              <a:buNone/>
            </a:pPr>
            <a:r>
              <a:rPr lang="en"/>
              <a:t>1. DB</a:t>
            </a:r>
            <a:endParaRPr/>
          </a:p>
          <a:p>
            <a:pPr indent="0" lvl="0" marL="0" rtl="0" algn="l">
              <a:spcBef>
                <a:spcPts val="1200"/>
              </a:spcBef>
              <a:spcAft>
                <a:spcPts val="0"/>
              </a:spcAft>
              <a:buClr>
                <a:schemeClr val="dk1"/>
              </a:buClr>
              <a:buSzPct val="61111"/>
              <a:buFont typeface="Arial"/>
              <a:buNone/>
            </a:pPr>
            <a:r>
              <a:rPr lang="en"/>
              <a:t>2. Backend Application Server</a:t>
            </a:r>
            <a:endParaRPr/>
          </a:p>
          <a:p>
            <a:pPr indent="0" lvl="0" marL="0" rtl="0" algn="l">
              <a:spcBef>
                <a:spcPts val="1200"/>
              </a:spcBef>
              <a:spcAft>
                <a:spcPts val="0"/>
              </a:spcAft>
              <a:buClr>
                <a:schemeClr val="dk1"/>
              </a:buClr>
              <a:buSzPct val="61111"/>
              <a:buFont typeface="Arial"/>
              <a:buNone/>
            </a:pPr>
            <a:r>
              <a:rPr lang="en"/>
              <a:t>3. UI</a:t>
            </a:r>
            <a:endParaRPr/>
          </a:p>
          <a:p>
            <a:pPr indent="0" lvl="0" marL="0" rtl="0" algn="l">
              <a:spcBef>
                <a:spcPts val="1200"/>
              </a:spcBef>
              <a:spcAft>
                <a:spcPts val="0"/>
              </a:spcAft>
              <a:buClr>
                <a:schemeClr val="dk1"/>
              </a:buClr>
              <a:buSzPct val="61111"/>
              <a:buFont typeface="Arial"/>
              <a:buNone/>
            </a:pPr>
            <a:r>
              <a:rPr lang="en"/>
              <a:t>4. Messaging</a:t>
            </a:r>
            <a:endParaRPr/>
          </a:p>
          <a:p>
            <a:pPr indent="0" lvl="0" marL="0" rtl="0" algn="l">
              <a:spcBef>
                <a:spcPts val="1200"/>
              </a:spcBef>
              <a:spcAft>
                <a:spcPts val="0"/>
              </a:spcAft>
              <a:buClr>
                <a:schemeClr val="dk1"/>
              </a:buClr>
              <a:buSzPct val="61111"/>
              <a:buFont typeface="Arial"/>
              <a:buNone/>
            </a:pPr>
            <a:r>
              <a:rPr lang="en"/>
              <a:t>5. Caching</a:t>
            </a:r>
            <a:endParaRPr/>
          </a:p>
          <a:p>
            <a:pPr indent="0" lvl="0" marL="0" rtl="0" algn="l">
              <a:spcBef>
                <a:spcPts val="1200"/>
              </a:spcBef>
              <a:spcAft>
                <a:spcPts val="0"/>
              </a:spcAft>
              <a:buClr>
                <a:schemeClr val="dk1"/>
              </a:buClr>
              <a:buSzPct val="61111"/>
              <a:buFont typeface="Arial"/>
              <a:buNone/>
            </a:pPr>
            <a:r>
              <a:rPr lang="en"/>
              <a:t>etc..</a:t>
            </a:r>
            <a:endParaRPr/>
          </a:p>
          <a:p>
            <a:pPr indent="0" lvl="0" marL="0" rtl="0" algn="l">
              <a:spcBef>
                <a:spcPts val="1200"/>
              </a:spcBef>
              <a:spcAft>
                <a:spcPts val="0"/>
              </a:spcAft>
              <a:buClr>
                <a:schemeClr val="dk1"/>
              </a:buClr>
              <a:buSzPct val="61111"/>
              <a:buFont typeface="Arial"/>
              <a:buNone/>
            </a:pPr>
            <a:r>
              <a:rPr lang="en"/>
              <a:t>These components make up a web service.</a:t>
            </a:r>
            <a:endParaRPr/>
          </a:p>
          <a:p>
            <a:pPr indent="0" lvl="0" marL="0" rtl="0" algn="l">
              <a:spcBef>
                <a:spcPts val="1200"/>
              </a:spcBef>
              <a:spcAft>
                <a:spcPts val="0"/>
              </a:spcAft>
              <a:buClr>
                <a:schemeClr val="dk1"/>
              </a:buClr>
              <a:buSzPct val="110000"/>
              <a:buFont typeface="Arial"/>
              <a:buNone/>
            </a:pPr>
            <a:r>
              <a:rPr lang="en"/>
              <a:t>Tiers are defined at component level and not at code level.</a:t>
            </a:r>
            <a:endParaRPr sz="1000">
              <a:solidFill>
                <a:srgbClr val="A9B7C6"/>
              </a:solidFill>
              <a:highlight>
                <a:srgbClr val="2B2B2B"/>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Tier Applications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a:t>
            </a:r>
            <a:r>
              <a:rPr lang="en"/>
              <a:t>User interface, backend business logic and database reside on the same machine.</a:t>
            </a:r>
            <a:endParaRPr/>
          </a:p>
          <a:p>
            <a:pPr indent="0" lvl="0" marL="0" rtl="0" algn="l">
              <a:spcBef>
                <a:spcPts val="1200"/>
              </a:spcBef>
              <a:spcAft>
                <a:spcPts val="0"/>
              </a:spcAft>
              <a:buNone/>
            </a:pPr>
            <a:r>
              <a:rPr lang="en"/>
              <a:t>Examples: Desktop applications like PC Games, MS Office, Photoshop etc.</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of Single Tier Applications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 No network latency since every component is located on the same machine.</a:t>
            </a:r>
            <a:endParaRPr/>
          </a:p>
          <a:p>
            <a:pPr indent="0" lvl="0" marL="0" rtl="0" algn="l">
              <a:spcBef>
                <a:spcPts val="1200"/>
              </a:spcBef>
              <a:spcAft>
                <a:spcPts val="0"/>
              </a:spcAft>
              <a:buClr>
                <a:schemeClr val="dk1"/>
              </a:buClr>
              <a:buSzPts val="1100"/>
              <a:buFont typeface="Arial"/>
              <a:buNone/>
            </a:pPr>
            <a:r>
              <a:rPr lang="en"/>
              <a:t>This adds up to the application performance. However, the actual performance of the application depends on the hardware requirements and how powerful the machine it runs on is.</a:t>
            </a:r>
            <a:endParaRPr/>
          </a:p>
          <a:p>
            <a:pPr indent="0" lvl="0" marL="0" rtl="0" algn="l">
              <a:spcBef>
                <a:spcPts val="1200"/>
              </a:spcBef>
              <a:spcAft>
                <a:spcPts val="0"/>
              </a:spcAft>
              <a:buClr>
                <a:schemeClr val="dk1"/>
              </a:buClr>
              <a:buSzPts val="1100"/>
              <a:buFont typeface="Arial"/>
              <a:buNone/>
            </a:pPr>
            <a:r>
              <a:rPr lang="en"/>
              <a:t>2. Data privacy and safety, is of the highest order in single tier apps since the user data is in their machine and doesn't need to be transmitted over network for persistence.</a:t>
            </a:r>
            <a:endParaRPr sz="1000">
              <a:solidFill>
                <a:srgbClr val="A9B7C6"/>
              </a:solidFill>
              <a:highlight>
                <a:srgbClr val="2B2B2B"/>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 of </a:t>
            </a:r>
            <a:r>
              <a:rPr lang="en"/>
              <a:t>Single Tier Applications</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Application publisher has no control over the application. Any patches or application</a:t>
            </a:r>
            <a:endParaRPr/>
          </a:p>
          <a:p>
            <a:pPr indent="0" lvl="0" marL="0" rtl="0" algn="l">
              <a:spcBef>
                <a:spcPts val="1200"/>
              </a:spcBef>
              <a:spcAft>
                <a:spcPts val="0"/>
              </a:spcAft>
              <a:buClr>
                <a:schemeClr val="dk1"/>
              </a:buClr>
              <a:buSzPts val="1100"/>
              <a:buFont typeface="Arial"/>
              <a:buNone/>
            </a:pPr>
            <a:r>
              <a:rPr lang="en"/>
              <a:t>2. Upgrades are handled by the customer.</a:t>
            </a:r>
            <a:endParaRPr/>
          </a:p>
          <a:p>
            <a:pPr indent="0" lvl="0" marL="0" rtl="0" algn="l">
              <a:spcBef>
                <a:spcPts val="1200"/>
              </a:spcBef>
              <a:spcAft>
                <a:spcPts val="0"/>
              </a:spcAft>
              <a:buClr>
                <a:schemeClr val="dk1"/>
              </a:buClr>
              <a:buSzPts val="1100"/>
              <a:buFont typeface="Arial"/>
              <a:buNone/>
            </a:pPr>
            <a:r>
              <a:rPr lang="en"/>
              <a:t>3. Software testing has to be thorough since there is no room for mistakes.</a:t>
            </a:r>
            <a:endParaRPr/>
          </a:p>
          <a:p>
            <a:pPr indent="0" lvl="0" marL="0" rtl="0" algn="l">
              <a:spcBef>
                <a:spcPts val="1200"/>
              </a:spcBef>
              <a:spcAft>
                <a:spcPts val="0"/>
              </a:spcAft>
              <a:buClr>
                <a:schemeClr val="dk1"/>
              </a:buClr>
              <a:buSzPts val="1100"/>
              <a:buFont typeface="Arial"/>
              <a:buNone/>
            </a:pPr>
            <a:r>
              <a:rPr lang="en"/>
              <a:t>4. Code is vulnerable to tweaking and reverse engineering.</a:t>
            </a:r>
            <a:endParaRPr/>
          </a:p>
          <a:p>
            <a:pPr indent="0" lvl="0" marL="0" rtl="0" algn="l">
              <a:spcBef>
                <a:spcPts val="1200"/>
              </a:spcBef>
              <a:spcAft>
                <a:spcPts val="0"/>
              </a:spcAft>
              <a:buClr>
                <a:schemeClr val="dk1"/>
              </a:buClr>
              <a:buSzPts val="1100"/>
              <a:buFont typeface="Arial"/>
              <a:buNone/>
            </a:pPr>
            <a:r>
              <a:rPr lang="en"/>
              <a:t>5. App performance and look and feel can be inconsistent as the app rendering largely depends on configuration of the user's machine.</a:t>
            </a:r>
            <a:endParaRPr sz="1000">
              <a:solidFill>
                <a:srgbClr val="A9B7C6"/>
              </a:solidFill>
              <a:highlight>
                <a:srgbClr val="2B2B2B"/>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73575"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Two-tier Applications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Involves Client and Server</a:t>
            </a:r>
            <a:endParaRPr/>
          </a:p>
          <a:p>
            <a:pPr indent="-342900" lvl="0" marL="457200" rtl="0" algn="l">
              <a:spcBef>
                <a:spcPts val="0"/>
              </a:spcBef>
              <a:spcAft>
                <a:spcPts val="0"/>
              </a:spcAft>
              <a:buSzPts val="1800"/>
              <a:buChar char="●"/>
            </a:pPr>
            <a:r>
              <a:rPr lang="en"/>
              <a:t>Client contains UI with business logic in one machine.</a:t>
            </a:r>
            <a:endParaRPr/>
          </a:p>
          <a:p>
            <a:pPr indent="-342900" lvl="0" marL="457200" rtl="0" algn="l">
              <a:spcBef>
                <a:spcPts val="0"/>
              </a:spcBef>
              <a:spcAft>
                <a:spcPts val="0"/>
              </a:spcAft>
              <a:buSzPts val="1800"/>
              <a:buChar char="●"/>
            </a:pPr>
            <a:r>
              <a:rPr lang="en"/>
              <a:t>Backend server includes the database running on a different machine.</a:t>
            </a:r>
            <a:endParaRPr/>
          </a:p>
          <a:p>
            <a:pPr indent="-342900" lvl="0" marL="457200" rtl="0" algn="l">
              <a:spcBef>
                <a:spcPts val="0"/>
              </a:spcBef>
              <a:spcAft>
                <a:spcPts val="0"/>
              </a:spcAft>
              <a:buSzPts val="1800"/>
              <a:buChar char="●"/>
            </a:pPr>
            <a:r>
              <a:rPr lang="en"/>
              <a:t>DB server is hosted by the business and has control over it.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Examples: To-do list apps, mobile games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to have business logic on Client side in Two tier apps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business </a:t>
            </a:r>
            <a:r>
              <a:rPr lang="en"/>
              <a:t>logic</a:t>
            </a:r>
            <a:r>
              <a:rPr lang="en"/>
              <a:t> on client side cause code vulnerabilities. But for simple applications like to-do list, code vulnerabilities won’t harm the business.</a:t>
            </a:r>
            <a:endParaRPr/>
          </a:p>
          <a:p>
            <a:pPr indent="-342900" lvl="0" marL="457200" rtl="0" algn="l">
              <a:spcBef>
                <a:spcPts val="0"/>
              </a:spcBef>
              <a:spcAft>
                <a:spcPts val="0"/>
              </a:spcAft>
              <a:buSzPts val="1800"/>
              <a:buChar char="●"/>
            </a:pPr>
            <a:r>
              <a:rPr lang="en"/>
              <a:t>Having code on client side reduces </a:t>
            </a:r>
            <a:r>
              <a:rPr lang="en"/>
              <a:t>network</a:t>
            </a:r>
            <a:r>
              <a:rPr lang="en"/>
              <a:t> calls and app latency.</a:t>
            </a:r>
            <a:endParaRPr/>
          </a:p>
          <a:p>
            <a:pPr indent="-342900" lvl="0" marL="457200" rtl="0" algn="l">
              <a:spcBef>
                <a:spcPts val="0"/>
              </a:spcBef>
              <a:spcAft>
                <a:spcPts val="0"/>
              </a:spcAft>
              <a:buSzPts val="1800"/>
              <a:buChar char="●"/>
            </a:pPr>
            <a:r>
              <a:rPr lang="en"/>
              <a:t>The only call made to backend server would be for data persistence.</a:t>
            </a:r>
            <a:endParaRPr/>
          </a:p>
          <a:p>
            <a:pPr indent="-342900" lvl="0" marL="457200" rtl="0" algn="l">
              <a:spcBef>
                <a:spcPts val="0"/>
              </a:spcBef>
              <a:spcAft>
                <a:spcPts val="0"/>
              </a:spcAft>
              <a:buSzPts val="1800"/>
              <a:buChar char="●"/>
            </a:pPr>
            <a:r>
              <a:rPr lang="en"/>
              <a:t>In mobile games, the source code will be huge. </a:t>
            </a:r>
            <a:r>
              <a:rPr lang="en"/>
              <a:t>Having it on the client device and calling backend for game state persistence benefits in terms of latencies and also less servers calls means less money spent to keep the servers running.</a:t>
            </a:r>
            <a:endParaRPr/>
          </a:p>
          <a:p>
            <a:pPr indent="-342900" lvl="0" marL="457200" rtl="0" algn="l">
              <a:spcBef>
                <a:spcPts val="0"/>
              </a:spcBef>
              <a:spcAft>
                <a:spcPts val="0"/>
              </a:spcAft>
              <a:buSzPts val="1800"/>
              <a:buChar char="●"/>
            </a:pPr>
            <a:r>
              <a:rPr lang="en"/>
              <a:t>Picking Two tier architecture for a service depends on the business requirements and use case.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tier Applications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Three-tier applications are pretty popular and largely used on the web.</a:t>
            </a:r>
            <a:endParaRPr/>
          </a:p>
          <a:p>
            <a:pPr indent="-342900" lvl="0" marL="457200" rtl="0" algn="l">
              <a:spcBef>
                <a:spcPts val="0"/>
              </a:spcBef>
              <a:spcAft>
                <a:spcPts val="0"/>
              </a:spcAft>
              <a:buSzPts val="1800"/>
              <a:buChar char="●"/>
            </a:pPr>
            <a:r>
              <a:rPr lang="en"/>
              <a:t>UI, Business logic and </a:t>
            </a:r>
            <a:r>
              <a:rPr lang="en"/>
              <a:t>database</a:t>
            </a:r>
            <a:r>
              <a:rPr lang="en"/>
              <a:t> all reside on different machines and thus have different tiers.</a:t>
            </a:r>
            <a:endParaRPr/>
          </a:p>
          <a:p>
            <a:pPr indent="-342900" lvl="0" marL="457200" rtl="0" algn="l">
              <a:spcBef>
                <a:spcPts val="0"/>
              </a:spcBef>
              <a:spcAft>
                <a:spcPts val="0"/>
              </a:spcAft>
              <a:buSzPts val="1800"/>
              <a:buChar char="●"/>
            </a:pPr>
            <a:r>
              <a:rPr lang="en"/>
              <a:t>They are physically </a:t>
            </a:r>
            <a:r>
              <a:rPr lang="en"/>
              <a:t>separated</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 tier Applications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 more than 3 components</a:t>
            </a:r>
            <a:endParaRPr/>
          </a:p>
          <a:p>
            <a:pPr indent="-342900" lvl="0" marL="457200" rtl="0" algn="l">
              <a:spcBef>
                <a:spcPts val="0"/>
              </a:spcBef>
              <a:spcAft>
                <a:spcPts val="0"/>
              </a:spcAft>
              <a:buSzPts val="1800"/>
              <a:buChar char="●"/>
            </a:pPr>
            <a:r>
              <a:rPr lang="en"/>
              <a:t>Ex:</a:t>
            </a:r>
            <a:endParaRPr/>
          </a:p>
          <a:p>
            <a:pPr indent="-317500" lvl="1" marL="914400" rtl="0" algn="l">
              <a:spcBef>
                <a:spcPts val="0"/>
              </a:spcBef>
              <a:spcAft>
                <a:spcPts val="0"/>
              </a:spcAft>
              <a:buSzPts val="1400"/>
              <a:buChar char="○"/>
            </a:pPr>
            <a:r>
              <a:rPr lang="en"/>
              <a:t>Cache</a:t>
            </a:r>
            <a:endParaRPr/>
          </a:p>
          <a:p>
            <a:pPr indent="-317500" lvl="1" marL="914400" rtl="0" algn="l">
              <a:spcBef>
                <a:spcPts val="0"/>
              </a:spcBef>
              <a:spcAft>
                <a:spcPts val="0"/>
              </a:spcAft>
              <a:buSzPts val="1400"/>
              <a:buChar char="○"/>
            </a:pPr>
            <a:r>
              <a:rPr lang="en"/>
              <a:t>Message Queues for asynchronous behavior</a:t>
            </a:r>
            <a:endParaRPr/>
          </a:p>
          <a:p>
            <a:pPr indent="-317500" lvl="1" marL="914400" rtl="0" algn="l">
              <a:spcBef>
                <a:spcPts val="0"/>
              </a:spcBef>
              <a:spcAft>
                <a:spcPts val="0"/>
              </a:spcAft>
              <a:buSzPts val="1400"/>
              <a:buChar char="○"/>
            </a:pPr>
            <a:r>
              <a:rPr lang="en"/>
              <a:t>Load balancers</a:t>
            </a:r>
            <a:endParaRPr/>
          </a:p>
          <a:p>
            <a:pPr indent="-317500" lvl="1" marL="914400" rtl="0" algn="l">
              <a:spcBef>
                <a:spcPts val="0"/>
              </a:spcBef>
              <a:spcAft>
                <a:spcPts val="0"/>
              </a:spcAft>
              <a:buSzPts val="1400"/>
              <a:buChar char="○"/>
            </a:pPr>
            <a:r>
              <a:rPr lang="en"/>
              <a:t>Search servers for searching through massive amounts of data</a:t>
            </a:r>
            <a:endParaRPr/>
          </a:p>
          <a:p>
            <a:pPr indent="-317500" lvl="1" marL="914400" rtl="0" algn="l">
              <a:spcBef>
                <a:spcPts val="0"/>
              </a:spcBef>
              <a:spcAft>
                <a:spcPts val="0"/>
              </a:spcAft>
              <a:buSzPts val="1400"/>
              <a:buChar char="○"/>
            </a:pPr>
            <a:r>
              <a:rPr lang="en"/>
              <a:t>Components involved in processing massive amounts of data</a:t>
            </a:r>
            <a:endParaRPr/>
          </a:p>
          <a:p>
            <a:pPr indent="-317500" lvl="1" marL="914400" rtl="0" algn="l">
              <a:spcBef>
                <a:spcPts val="0"/>
              </a:spcBef>
              <a:spcAft>
                <a:spcPts val="0"/>
              </a:spcAft>
              <a:buSzPts val="1400"/>
              <a:buChar char="○"/>
            </a:pPr>
            <a:r>
              <a:rPr lang="en"/>
              <a:t>Microservices, web services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