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omments/comment1.xml" ContentType="application/vnd.openxmlformats-officedocument.presentationml.comment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22"/>
  </p:notesMasterIdLst>
  <p:sldIdLst>
    <p:sldId id="256" r:id="rId3"/>
    <p:sldId id="257" r:id="rId4"/>
    <p:sldId id="258" r:id="rId5"/>
    <p:sldId id="259" r:id="rId6"/>
    <p:sldId id="261" r:id="rId7"/>
    <p:sldId id="260" r:id="rId8"/>
    <p:sldId id="263" r:id="rId9"/>
    <p:sldId id="264" r:id="rId10"/>
    <p:sldId id="265" r:id="rId11"/>
    <p:sldId id="266" r:id="rId12"/>
    <p:sldId id="267" r:id="rId13"/>
    <p:sldId id="269" r:id="rId14"/>
    <p:sldId id="268" r:id="rId15"/>
    <p:sldId id="270" r:id="rId16"/>
    <p:sldId id="272" r:id="rId17"/>
    <p:sldId id="275" r:id="rId18"/>
    <p:sldId id="271" r:id="rId19"/>
    <p:sldId id="273" r:id="rId20"/>
    <p:sldId id="274" r:id="rId21"/>
  </p:sldIdLst>
  <p:sldSz cx="9144000" cy="6858000" type="screen4x3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Ольга Николаева" initials="ОН" lastIdx="7" clrIdx="0"/>
  <p:cmAuthor id="1" name="Юрий Климович" initials="ЮК" lastIdx="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112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9-07-19T07:43:29.172" idx="5">
    <p:pos x="4679" y="3959"/>
    <p:text>Неизменно на каждой страницы кроме титула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E6144D-2DF5-4C90-871D-7CFEB4D0C6A7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B8FD76-1AA0-4415-A4D4-45D56F99D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8837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B8FD76-1AA0-4415-A4D4-45D56F99DAA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9631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B8FD76-1AA0-4415-A4D4-45D56F99DAA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6212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B8FD76-1AA0-4415-A4D4-45D56F99DAA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9863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B8FD76-1AA0-4415-A4D4-45D56F99DAA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913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B8FD76-1AA0-4415-A4D4-45D56F99DAA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3334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B8FD76-1AA0-4415-A4D4-45D56F99DAA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1990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B8FD76-1AA0-4415-A4D4-45D56F99DAA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4646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B8FD76-1AA0-4415-A4D4-45D56F99DAA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8167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B8FD76-1AA0-4415-A4D4-45D56F99DAA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4418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B8FD76-1AA0-4415-A4D4-45D56F99DAA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651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(this-&gt;)</a:t>
            </a:r>
            <a:endParaRPr lang="ru-RU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(operator+)</a:t>
            </a:r>
            <a:endParaRPr lang="ru-RU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B8FD76-1AA0-4415-A4D4-45D56F99DAA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7097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ru-RU" sz="4400" b="0" strike="noStrike" spc="-1">
                <a:latin typeface="Arial"/>
              </a:rPr>
              <a:t>Для правки текста заглавия щёлкните мышью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latin typeface="Arial"/>
              </a:rPr>
              <a:t>Для правки структуры щёлкните мышью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800" b="0" strike="noStrike" spc="-1">
                <a:latin typeface="Arial"/>
              </a:rPr>
              <a:t>Второй уровень структуры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400" b="0" strike="noStrike" spc="-1">
                <a:latin typeface="Arial"/>
              </a:rPr>
              <a:t>Третий уровень структуры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000" b="0" strike="noStrike" spc="-1">
                <a:latin typeface="Arial"/>
              </a:rPr>
              <a:t>Четвёртый уровень структуры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Пятый уровень структуры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Шестой уровень структуры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Седьмой уровень структуры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ru-RU" sz="4400" b="0" strike="noStrike" spc="-1">
                <a:latin typeface="Arial"/>
              </a:rPr>
              <a:t>Для правки текста заглавия щёлкните мышью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latin typeface="Arial"/>
              </a:rPr>
              <a:t>Для правки структуры щёлкните мышью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800" b="0" strike="noStrike" spc="-1">
                <a:latin typeface="Arial"/>
              </a:rPr>
              <a:t>Второй уровень структуры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400" b="0" strike="noStrike" spc="-1">
                <a:latin typeface="Arial"/>
              </a:rPr>
              <a:t>Третий уровень структуры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000" b="0" strike="noStrike" spc="-1">
                <a:latin typeface="Arial"/>
              </a:rPr>
              <a:t>Четвёртый уровень структуры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Пятый уровень структуры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Шестой уровень структуры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Седьмой уровень структуры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9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22.png"/><Relationship Id="rId4" Type="http://schemas.openxmlformats.org/officeDocument/2006/relationships/image" Target="../media/image4.png"/><Relationship Id="rId9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comments" Target="../comments/comment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g"/><Relationship Id="rId3" Type="http://schemas.openxmlformats.org/officeDocument/2006/relationships/image" Target="../media/image4.png"/><Relationship Id="rId7" Type="http://schemas.openxmlformats.org/officeDocument/2006/relationships/image" Target="../media/image9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E5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85;p1"/>
          <p:cNvPicPr/>
          <p:nvPr/>
        </p:nvPicPr>
        <p:blipFill>
          <a:blip r:embed="rId2"/>
          <a:stretch/>
        </p:blipFill>
        <p:spPr>
          <a:xfrm>
            <a:off x="3829680" y="5519160"/>
            <a:ext cx="1514520" cy="723960"/>
          </a:xfrm>
          <a:prstGeom prst="rect">
            <a:avLst/>
          </a:prstGeom>
          <a:ln>
            <a:noFill/>
          </a:ln>
        </p:spPr>
      </p:pic>
      <p:sp>
        <p:nvSpPr>
          <p:cNvPr id="77" name="CustomShape 1"/>
          <p:cNvSpPr/>
          <p:nvPr/>
        </p:nvSpPr>
        <p:spPr>
          <a:xfrm>
            <a:off x="1104480" y="3708360"/>
            <a:ext cx="7233120" cy="42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ru-RU" sz="2400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Объектно-ориентированное программирование.</a:t>
            </a:r>
          </a:p>
          <a:p>
            <a:pPr algn="ctr">
              <a:lnSpc>
                <a:spcPct val="100000"/>
              </a:lnSpc>
            </a:pPr>
            <a:r>
              <a:rPr lang="ru-RU" sz="2400" b="0" strike="noStrike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Классы в С++.</a:t>
            </a:r>
            <a:endParaRPr lang="ru-RU" sz="24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3941280" y="2167200"/>
            <a:ext cx="1222920" cy="381240"/>
          </a:xfrm>
          <a:prstGeom prst="rect">
            <a:avLst/>
          </a:prstGeom>
          <a:solidFill>
            <a:srgbClr val="CF236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spc="-1" dirty="0" smtClean="0">
                <a:solidFill>
                  <a:srgbClr val="000000"/>
                </a:solidFill>
                <a:latin typeface="Calibri"/>
                <a:ea typeface="Calibri"/>
              </a:rPr>
              <a:t>9-11 </a:t>
            </a:r>
            <a:r>
              <a:rPr lang="ru-RU" sz="1200" b="0" strike="noStrike" spc="-1" dirty="0" smtClean="0">
                <a:solidFill>
                  <a:srgbClr val="000000"/>
                </a:solidFill>
                <a:latin typeface="Calibri"/>
                <a:ea typeface="Calibri"/>
              </a:rPr>
              <a:t>классы</a:t>
            </a:r>
            <a:endParaRPr lang="ru-RU" sz="1200" b="0" strike="noStrike" spc="-1" dirty="0">
              <a:latin typeface="Arial"/>
            </a:endParaRPr>
          </a:p>
        </p:txBody>
      </p:sp>
      <p:pic>
        <p:nvPicPr>
          <p:cNvPr id="79" name="Google Shape;88;p1"/>
          <p:cNvPicPr/>
          <p:nvPr/>
        </p:nvPicPr>
        <p:blipFill>
          <a:blip r:embed="rId3"/>
          <a:stretch/>
        </p:blipFill>
        <p:spPr>
          <a:xfrm>
            <a:off x="3879360" y="566280"/>
            <a:ext cx="1345320" cy="1343160"/>
          </a:xfrm>
          <a:prstGeom prst="rect">
            <a:avLst/>
          </a:prstGeom>
          <a:ln>
            <a:noFill/>
          </a:ln>
        </p:spPr>
      </p:pic>
      <p:sp>
        <p:nvSpPr>
          <p:cNvPr id="80" name="CustomShape 3"/>
          <p:cNvSpPr/>
          <p:nvPr/>
        </p:nvSpPr>
        <p:spPr>
          <a:xfrm>
            <a:off x="3430080" y="2674440"/>
            <a:ext cx="2330640" cy="63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ru-RU" sz="18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Программирование на </a:t>
            </a:r>
            <a:r>
              <a:rPr lang="en-US" spc="-1" dirty="0" smtClean="0">
                <a:solidFill>
                  <a:srgbClr val="000000"/>
                </a:solidFill>
                <a:latin typeface="Calibri"/>
                <a:ea typeface="Calibri"/>
              </a:rPr>
              <a:t>C++</a:t>
            </a:r>
            <a:endParaRPr lang="ru-RU" sz="1800" b="0" strike="noStrike" spc="-1" dirty="0">
              <a:latin typeface="Arial"/>
            </a:endParaRPr>
          </a:p>
        </p:txBody>
      </p:sp>
      <p:sp>
        <p:nvSpPr>
          <p:cNvPr id="81" name="CustomShape 4"/>
          <p:cNvSpPr/>
          <p:nvPr/>
        </p:nvSpPr>
        <p:spPr>
          <a:xfrm>
            <a:off x="3296160" y="3391560"/>
            <a:ext cx="2598120" cy="30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ru-RU" sz="1400" b="0" strike="noStrike" spc="-1">
                <a:solidFill>
                  <a:srgbClr val="000000"/>
                </a:solidFill>
                <a:latin typeface="Calibri"/>
                <a:ea typeface="Calibri"/>
              </a:rPr>
              <a:t>Презентация занятия</a:t>
            </a:r>
            <a:endParaRPr lang="ru-RU" sz="1400" b="0" strike="noStrike" spc="-1">
              <a:latin typeface="Arial"/>
            </a:endParaRPr>
          </a:p>
        </p:txBody>
      </p:sp>
      <p:sp>
        <p:nvSpPr>
          <p:cNvPr id="82" name="CustomShape 5"/>
          <p:cNvSpPr/>
          <p:nvPr/>
        </p:nvSpPr>
        <p:spPr>
          <a:xfrm>
            <a:off x="3391560" y="4778640"/>
            <a:ext cx="2330640" cy="30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ru-RU" sz="1400" spc="-1" dirty="0">
                <a:solidFill>
                  <a:srgbClr val="000000"/>
                </a:solidFill>
                <a:latin typeface="Calibri"/>
                <a:ea typeface="Calibri"/>
              </a:rPr>
              <a:t>7</a:t>
            </a:r>
            <a:r>
              <a:rPr lang="ru-RU" sz="1400" b="0" strike="noStrike" spc="-1" dirty="0" smtClean="0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r>
              <a:rPr lang="ru-RU" sz="1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занятие</a:t>
            </a:r>
            <a:endParaRPr lang="ru-RU" sz="1400" b="0" strike="noStrike" spc="-1" dirty="0">
              <a:latin typeface="Arial"/>
            </a:endParaRPr>
          </a:p>
        </p:txBody>
      </p:sp>
      <p:sp>
        <p:nvSpPr>
          <p:cNvPr id="83" name="CustomShape 6"/>
          <p:cNvSpPr/>
          <p:nvPr/>
        </p:nvSpPr>
        <p:spPr>
          <a:xfrm>
            <a:off x="3941280" y="6452280"/>
            <a:ext cx="1222920" cy="247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ru-RU" sz="1200" b="0" strike="noStrike" spc="-1">
                <a:solidFill>
                  <a:srgbClr val="000000"/>
                </a:solidFill>
                <a:latin typeface="Calibri"/>
                <a:ea typeface="Calibri"/>
              </a:rPr>
              <a:t>2019</a:t>
            </a:r>
            <a:endParaRPr lang="ru-RU" sz="1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28;p4"/>
          <p:cNvPicPr/>
          <p:nvPr/>
        </p:nvPicPr>
        <p:blipFill>
          <a:blip r:embed="rId3"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ln>
            <a:noFill/>
          </a:ln>
        </p:spPr>
      </p:pic>
      <p:sp>
        <p:nvSpPr>
          <p:cNvPr id="108" name="CustomShape 1"/>
          <p:cNvSpPr/>
          <p:nvPr/>
        </p:nvSpPr>
        <p:spPr>
          <a:xfrm>
            <a:off x="8506080" y="419040"/>
            <a:ext cx="40112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1200" spc="-1" dirty="0" smtClean="0">
                <a:latin typeface="Arial"/>
              </a:rPr>
              <a:t>10</a:t>
            </a:r>
            <a:endParaRPr lang="ru-RU" sz="1200" b="0" strike="noStrike" spc="-1" dirty="0">
              <a:latin typeface="Arial"/>
            </a:endParaRPr>
          </a:p>
        </p:txBody>
      </p:sp>
      <p:sp>
        <p:nvSpPr>
          <p:cNvPr id="109" name="CustomShape 2"/>
          <p:cNvSpPr/>
          <p:nvPr/>
        </p:nvSpPr>
        <p:spPr>
          <a:xfrm>
            <a:off x="690120" y="1153800"/>
            <a:ext cx="7553160" cy="39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2000" b="1" strike="noStrike" spc="-1" dirty="0">
                <a:solidFill>
                  <a:srgbClr val="000000"/>
                </a:solidFill>
                <a:latin typeface="Calibri"/>
                <a:ea typeface="Calibri"/>
              </a:rPr>
              <a:t>Тема</a:t>
            </a:r>
            <a:r>
              <a:rPr lang="ru-RU" sz="2000" b="1" strike="noStrike" spc="-1" dirty="0" smtClean="0">
                <a:solidFill>
                  <a:srgbClr val="000000"/>
                </a:solidFill>
                <a:latin typeface="Calibri"/>
                <a:ea typeface="Calibri"/>
              </a:rPr>
              <a:t>: Объектно-ориентированное программирование. </a:t>
            </a:r>
          </a:p>
          <a:p>
            <a:pPr>
              <a:lnSpc>
                <a:spcPct val="100000"/>
              </a:lnSpc>
            </a:pPr>
            <a:r>
              <a:rPr lang="ru-RU" sz="2000" b="1" spc="-1" dirty="0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lang="ru-RU" sz="2000" b="1" spc="-1" dirty="0" smtClean="0">
                <a:solidFill>
                  <a:srgbClr val="000000"/>
                </a:solidFill>
                <a:latin typeface="Calibri"/>
                <a:ea typeface="Calibri"/>
              </a:rPr>
              <a:t>		</a:t>
            </a:r>
            <a:r>
              <a:rPr lang="ru-RU" sz="2000" b="1" strike="noStrike" spc="-1" dirty="0" smtClean="0">
                <a:solidFill>
                  <a:srgbClr val="000000"/>
                </a:solidFill>
                <a:latin typeface="Calibri"/>
                <a:ea typeface="Calibri"/>
              </a:rPr>
              <a:t>Классы в С++.</a:t>
            </a: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0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 </a:t>
            </a:r>
            <a:endParaRPr lang="ru-RU" sz="2000" b="0" strike="noStrike" spc="-1" dirty="0">
              <a:latin typeface="Arial"/>
            </a:endParaRPr>
          </a:p>
        </p:txBody>
      </p:sp>
      <p:sp>
        <p:nvSpPr>
          <p:cNvPr id="110" name="CustomShape 3"/>
          <p:cNvSpPr/>
          <p:nvPr/>
        </p:nvSpPr>
        <p:spPr>
          <a:xfrm>
            <a:off x="739080" y="1900440"/>
            <a:ext cx="5170680" cy="1794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ru-RU" sz="1600" b="0" strike="noStrike" spc="-1" dirty="0">
              <a:latin typeface="Arial"/>
            </a:endParaRPr>
          </a:p>
        </p:txBody>
      </p:sp>
      <p:pic>
        <p:nvPicPr>
          <p:cNvPr id="111" name="Google Shape;132;p4"/>
          <p:cNvPicPr/>
          <p:nvPr/>
        </p:nvPicPr>
        <p:blipFill>
          <a:blip r:embed="rId4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ln>
            <a:noFill/>
          </a:ln>
        </p:spPr>
      </p:pic>
      <p:pic>
        <p:nvPicPr>
          <p:cNvPr id="112" name="Google Shape;133;p4"/>
          <p:cNvPicPr/>
          <p:nvPr/>
        </p:nvPicPr>
        <p:blipFill>
          <a:blip r:embed="rId5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ln>
            <a:noFill/>
          </a:ln>
        </p:spPr>
      </p:pic>
      <p:pic>
        <p:nvPicPr>
          <p:cNvPr id="113" name="Google Shape;134;p4"/>
          <p:cNvPicPr/>
          <p:nvPr/>
        </p:nvPicPr>
        <p:blipFill>
          <a:blip r:embed="rId4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ln>
            <a:noFill/>
          </a:ln>
        </p:spPr>
      </p:pic>
      <p:sp>
        <p:nvSpPr>
          <p:cNvPr id="118" name="CustomShape 7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ru-RU" sz="1000" b="1" strike="noStrike" spc="-1">
                <a:solidFill>
                  <a:srgbClr val="000000"/>
                </a:solidFill>
                <a:latin typeface="Calibri"/>
                <a:ea typeface="Calibri"/>
              </a:rPr>
              <a:t> inginirium.ru</a:t>
            </a:r>
            <a:endParaRPr lang="ru-RU" sz="1000" b="0" strike="noStrike" spc="-1">
              <a:latin typeface="Arial"/>
            </a:endParaRPr>
          </a:p>
        </p:txBody>
      </p:sp>
      <p:pic>
        <p:nvPicPr>
          <p:cNvPr id="119" name="Google Shape;140;p4"/>
          <p:cNvPicPr/>
          <p:nvPr/>
        </p:nvPicPr>
        <p:blipFill>
          <a:blip r:embed="rId6"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ln>
            <a:noFill/>
          </a:ln>
        </p:spPr>
      </p:pic>
      <p:pic>
        <p:nvPicPr>
          <p:cNvPr id="120" name="Google Shape;141;p4"/>
          <p:cNvPicPr/>
          <p:nvPr/>
        </p:nvPicPr>
        <p:blipFill>
          <a:blip r:embed="rId7"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ln>
            <a:noFill/>
          </a:ln>
        </p:spPr>
      </p:pic>
      <p:sp>
        <p:nvSpPr>
          <p:cNvPr id="16" name="CustomShape 3"/>
          <p:cNvSpPr/>
          <p:nvPr/>
        </p:nvSpPr>
        <p:spPr>
          <a:xfrm>
            <a:off x="4411800" y="379080"/>
            <a:ext cx="38181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ru-RU" sz="900" b="1" spc="-1" dirty="0" smtClean="0">
                <a:solidFill>
                  <a:srgbClr val="000000"/>
                </a:solidFill>
                <a:latin typeface="Calibri"/>
                <a:ea typeface="Calibri"/>
              </a:rPr>
              <a:t>ОБЪЕКТНО-ОРИЕНТИРОВАННОЕ ПРОГРАММИРОВАНИЕ</a:t>
            </a:r>
            <a:r>
              <a:rPr lang="ru-RU" sz="900" b="1" strike="noStrike" spc="-1" dirty="0" smtClean="0">
                <a:solidFill>
                  <a:srgbClr val="000000"/>
                </a:solidFill>
                <a:latin typeface="Calibri"/>
                <a:ea typeface="Calibri"/>
              </a:rPr>
              <a:t>.</a:t>
            </a:r>
          </a:p>
          <a:p>
            <a:pPr algn="r">
              <a:lnSpc>
                <a:spcPct val="100000"/>
              </a:lnSpc>
            </a:pPr>
            <a:r>
              <a:rPr lang="ru-RU" sz="900" b="1" spc="-1" dirty="0" smtClean="0">
                <a:solidFill>
                  <a:srgbClr val="000000"/>
                </a:solidFill>
                <a:latin typeface="Calibri"/>
                <a:ea typeface="Calibri"/>
              </a:rPr>
              <a:t>КЛАССЫ В С++</a:t>
            </a:r>
            <a:r>
              <a:rPr lang="ru-RU" sz="900" b="1" strike="noStrike" spc="-1" dirty="0" smtClean="0">
                <a:solidFill>
                  <a:srgbClr val="000000"/>
                </a:solidFill>
                <a:latin typeface="Calibri"/>
                <a:ea typeface="Calibri"/>
              </a:rPr>
              <a:t>.</a:t>
            </a:r>
            <a:endParaRPr lang="ru-RU" sz="900" b="0" strike="noStrike" spc="-1" dirty="0">
              <a:latin typeface="Arial"/>
            </a:endParaRPr>
          </a:p>
        </p:txBody>
      </p:sp>
      <p:sp>
        <p:nvSpPr>
          <p:cNvPr id="18" name="CustomShape 3"/>
          <p:cNvSpPr/>
          <p:nvPr/>
        </p:nvSpPr>
        <p:spPr>
          <a:xfrm>
            <a:off x="891480" y="1913751"/>
            <a:ext cx="7665360" cy="213264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ru-RU" sz="1600" b="0" strike="noStrike" spc="-1" dirty="0">
              <a:latin typeface="Arial"/>
            </a:endParaRPr>
          </a:p>
        </p:txBody>
      </p:sp>
      <p:sp>
        <p:nvSpPr>
          <p:cNvPr id="17" name="CustomShape 3"/>
          <p:cNvSpPr/>
          <p:nvPr/>
        </p:nvSpPr>
        <p:spPr>
          <a:xfrm>
            <a:off x="388720" y="2069600"/>
            <a:ext cx="4186800" cy="4121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В ООП существует три основных принципа построения 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классов):</a:t>
            </a:r>
          </a:p>
          <a:p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>
                <a:latin typeface="Calibri" panose="020F0502020204030204" pitchFamily="34" charset="0"/>
                <a:cs typeface="Calibri" panose="020F0502020204030204" pitchFamily="34" charset="0"/>
              </a:rPr>
              <a:t>Инкапсуляция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 — это свойство, позволяющее объединить в классе и данные, и методы, работающие с ними и скрыть детали реализации от пользователя.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>
                <a:latin typeface="Calibri" panose="020F0502020204030204" pitchFamily="34" charset="0"/>
                <a:cs typeface="Calibri" panose="020F0502020204030204" pitchFamily="34" charset="0"/>
              </a:rPr>
              <a:t>Наследование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 — это свойство, позволяющее создать новый класс-потомок на основе уже 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существующего.</a:t>
            </a: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>
                <a:latin typeface="Calibri" panose="020F0502020204030204" pitchFamily="34" charset="0"/>
                <a:cs typeface="Calibri" panose="020F0502020204030204" pitchFamily="34" charset="0"/>
              </a:rPr>
              <a:t>Полиморфизм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 — свойство классов, позволяющее использовать объекты классов с одинаковым 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интерфейсом.</a:t>
            </a: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ru-RU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5203" y="2866170"/>
            <a:ext cx="4331997" cy="2792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81933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28;p4"/>
          <p:cNvPicPr/>
          <p:nvPr/>
        </p:nvPicPr>
        <p:blipFill>
          <a:blip r:embed="rId3"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ln>
            <a:noFill/>
          </a:ln>
        </p:spPr>
      </p:pic>
      <p:sp>
        <p:nvSpPr>
          <p:cNvPr id="108" name="CustomShape 1"/>
          <p:cNvSpPr/>
          <p:nvPr/>
        </p:nvSpPr>
        <p:spPr>
          <a:xfrm>
            <a:off x="8506080" y="419040"/>
            <a:ext cx="40112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1200" spc="-1" dirty="0" smtClean="0">
                <a:latin typeface="Arial"/>
              </a:rPr>
              <a:t>1</a:t>
            </a:r>
            <a:r>
              <a:rPr lang="en-US" sz="1200" spc="-1" dirty="0" smtClean="0">
                <a:latin typeface="Arial"/>
              </a:rPr>
              <a:t>1</a:t>
            </a:r>
            <a:endParaRPr lang="ru-RU" sz="1200" b="0" strike="noStrike" spc="-1" dirty="0">
              <a:latin typeface="Arial"/>
            </a:endParaRPr>
          </a:p>
        </p:txBody>
      </p:sp>
      <p:sp>
        <p:nvSpPr>
          <p:cNvPr id="109" name="CustomShape 2"/>
          <p:cNvSpPr/>
          <p:nvPr/>
        </p:nvSpPr>
        <p:spPr>
          <a:xfrm>
            <a:off x="690120" y="1153800"/>
            <a:ext cx="7553160" cy="39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2000" b="1" strike="noStrike" spc="-1" dirty="0">
                <a:solidFill>
                  <a:srgbClr val="000000"/>
                </a:solidFill>
                <a:latin typeface="Calibri"/>
                <a:ea typeface="Calibri"/>
              </a:rPr>
              <a:t>Тема</a:t>
            </a:r>
            <a:r>
              <a:rPr lang="ru-RU" sz="2000" b="1" strike="noStrike" spc="-1" dirty="0" smtClean="0">
                <a:solidFill>
                  <a:srgbClr val="000000"/>
                </a:solidFill>
                <a:latin typeface="Calibri"/>
                <a:ea typeface="Calibri"/>
              </a:rPr>
              <a:t>: Объектно-ориентированное программирование. </a:t>
            </a:r>
          </a:p>
          <a:p>
            <a:pPr>
              <a:lnSpc>
                <a:spcPct val="100000"/>
              </a:lnSpc>
            </a:pPr>
            <a:r>
              <a:rPr lang="ru-RU" sz="2000" b="1" spc="-1" dirty="0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lang="ru-RU" sz="2000" b="1" spc="-1" dirty="0" smtClean="0">
                <a:solidFill>
                  <a:srgbClr val="000000"/>
                </a:solidFill>
                <a:latin typeface="Calibri"/>
                <a:ea typeface="Calibri"/>
              </a:rPr>
              <a:t>		</a:t>
            </a:r>
            <a:r>
              <a:rPr lang="ru-RU" sz="2000" b="1" strike="noStrike" spc="-1" dirty="0" smtClean="0">
                <a:solidFill>
                  <a:srgbClr val="000000"/>
                </a:solidFill>
                <a:latin typeface="Calibri"/>
                <a:ea typeface="Calibri"/>
              </a:rPr>
              <a:t>Классы в С++.</a:t>
            </a: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0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 </a:t>
            </a:r>
            <a:endParaRPr lang="ru-RU" sz="2000" b="0" strike="noStrike" spc="-1" dirty="0">
              <a:latin typeface="Arial"/>
            </a:endParaRPr>
          </a:p>
        </p:txBody>
      </p:sp>
      <p:sp>
        <p:nvSpPr>
          <p:cNvPr id="110" name="CustomShape 3"/>
          <p:cNvSpPr/>
          <p:nvPr/>
        </p:nvSpPr>
        <p:spPr>
          <a:xfrm>
            <a:off x="739080" y="1900440"/>
            <a:ext cx="5170680" cy="1794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ru-RU" sz="1600" b="0" strike="noStrike" spc="-1" dirty="0">
              <a:latin typeface="Arial"/>
            </a:endParaRPr>
          </a:p>
        </p:txBody>
      </p:sp>
      <p:pic>
        <p:nvPicPr>
          <p:cNvPr id="111" name="Google Shape;132;p4"/>
          <p:cNvPicPr/>
          <p:nvPr/>
        </p:nvPicPr>
        <p:blipFill>
          <a:blip r:embed="rId4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ln>
            <a:noFill/>
          </a:ln>
        </p:spPr>
      </p:pic>
      <p:pic>
        <p:nvPicPr>
          <p:cNvPr id="112" name="Google Shape;133;p4"/>
          <p:cNvPicPr/>
          <p:nvPr/>
        </p:nvPicPr>
        <p:blipFill>
          <a:blip r:embed="rId5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ln>
            <a:noFill/>
          </a:ln>
        </p:spPr>
      </p:pic>
      <p:pic>
        <p:nvPicPr>
          <p:cNvPr id="113" name="Google Shape;134;p4"/>
          <p:cNvPicPr/>
          <p:nvPr/>
        </p:nvPicPr>
        <p:blipFill>
          <a:blip r:embed="rId4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ln>
            <a:noFill/>
          </a:ln>
        </p:spPr>
      </p:pic>
      <p:sp>
        <p:nvSpPr>
          <p:cNvPr id="118" name="CustomShape 7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ru-RU" sz="1000" b="1" strike="noStrike" spc="-1">
                <a:solidFill>
                  <a:srgbClr val="000000"/>
                </a:solidFill>
                <a:latin typeface="Calibri"/>
                <a:ea typeface="Calibri"/>
              </a:rPr>
              <a:t> inginirium.ru</a:t>
            </a:r>
            <a:endParaRPr lang="ru-RU" sz="1000" b="0" strike="noStrike" spc="-1">
              <a:latin typeface="Arial"/>
            </a:endParaRPr>
          </a:p>
        </p:txBody>
      </p:sp>
      <p:pic>
        <p:nvPicPr>
          <p:cNvPr id="119" name="Google Shape;140;p4"/>
          <p:cNvPicPr/>
          <p:nvPr/>
        </p:nvPicPr>
        <p:blipFill>
          <a:blip r:embed="rId6"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ln>
            <a:noFill/>
          </a:ln>
        </p:spPr>
      </p:pic>
      <p:pic>
        <p:nvPicPr>
          <p:cNvPr id="120" name="Google Shape;141;p4"/>
          <p:cNvPicPr/>
          <p:nvPr/>
        </p:nvPicPr>
        <p:blipFill>
          <a:blip r:embed="rId7"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ln>
            <a:noFill/>
          </a:ln>
        </p:spPr>
      </p:pic>
      <p:sp>
        <p:nvSpPr>
          <p:cNvPr id="16" name="CustomShape 3"/>
          <p:cNvSpPr/>
          <p:nvPr/>
        </p:nvSpPr>
        <p:spPr>
          <a:xfrm>
            <a:off x="4411800" y="379080"/>
            <a:ext cx="38181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ru-RU" sz="900" b="1" spc="-1" dirty="0" smtClean="0">
                <a:solidFill>
                  <a:srgbClr val="000000"/>
                </a:solidFill>
                <a:latin typeface="Calibri"/>
                <a:ea typeface="Calibri"/>
              </a:rPr>
              <a:t>ОБЪЕКТНО-ОРИЕНТИРОВАННОЕ ПРОГРАММИРОВАНИЕ</a:t>
            </a:r>
            <a:r>
              <a:rPr lang="ru-RU" sz="900" b="1" strike="noStrike" spc="-1" dirty="0" smtClean="0">
                <a:solidFill>
                  <a:srgbClr val="000000"/>
                </a:solidFill>
                <a:latin typeface="Calibri"/>
                <a:ea typeface="Calibri"/>
              </a:rPr>
              <a:t>.</a:t>
            </a:r>
          </a:p>
          <a:p>
            <a:pPr algn="r">
              <a:lnSpc>
                <a:spcPct val="100000"/>
              </a:lnSpc>
            </a:pPr>
            <a:r>
              <a:rPr lang="ru-RU" sz="900" b="1" spc="-1" dirty="0" smtClean="0">
                <a:solidFill>
                  <a:srgbClr val="000000"/>
                </a:solidFill>
                <a:latin typeface="Calibri"/>
                <a:ea typeface="Calibri"/>
              </a:rPr>
              <a:t>КЛАССЫ В С++</a:t>
            </a:r>
            <a:r>
              <a:rPr lang="ru-RU" sz="900" b="1" strike="noStrike" spc="-1" dirty="0" smtClean="0">
                <a:solidFill>
                  <a:srgbClr val="000000"/>
                </a:solidFill>
                <a:latin typeface="Calibri"/>
                <a:ea typeface="Calibri"/>
              </a:rPr>
              <a:t>.</a:t>
            </a:r>
            <a:endParaRPr lang="ru-RU" sz="900" b="0" strike="noStrike" spc="-1" dirty="0">
              <a:latin typeface="Arial"/>
            </a:endParaRPr>
          </a:p>
        </p:txBody>
      </p:sp>
      <p:sp>
        <p:nvSpPr>
          <p:cNvPr id="18" name="CustomShape 3"/>
          <p:cNvSpPr/>
          <p:nvPr/>
        </p:nvSpPr>
        <p:spPr>
          <a:xfrm>
            <a:off x="891480" y="1913751"/>
            <a:ext cx="7665360" cy="213264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ru-RU" sz="1600" b="0" strike="noStrike" spc="-1" dirty="0">
              <a:latin typeface="Arial"/>
            </a:endParaRPr>
          </a:p>
        </p:txBody>
      </p:sp>
      <p:sp>
        <p:nvSpPr>
          <p:cNvPr id="17" name="CustomShape 3"/>
          <p:cNvSpPr/>
          <p:nvPr/>
        </p:nvSpPr>
        <p:spPr>
          <a:xfrm>
            <a:off x="378643" y="1767600"/>
            <a:ext cx="8501837" cy="4121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Объявление класса начинается с зарезервированного ключевого слова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class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, после  которого пишется имя класса. В фигурных 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скобочках объявляется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тело класса, причём после закрывающейся скобочки обязательно нужно ставить точку с 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запятой.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В теле класса объявляются 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две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метки спецификации 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доступа,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после каждой метки нужно обязательно ставить 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двоеточие. Все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методы и свойства класса, объявленные после 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спецификатора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доступа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private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будут доступны только внутри класса. М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етоды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и свойства класса, объявленные после спецификатора доступа 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public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будут доступны другим функциям и объектам в 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программе (т е вне определения класса).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588" y="4264560"/>
            <a:ext cx="7568252" cy="1993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66956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28;p4"/>
          <p:cNvPicPr/>
          <p:nvPr/>
        </p:nvPicPr>
        <p:blipFill>
          <a:blip r:embed="rId3"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ln>
            <a:noFill/>
          </a:ln>
        </p:spPr>
      </p:pic>
      <p:sp>
        <p:nvSpPr>
          <p:cNvPr id="108" name="CustomShape 1"/>
          <p:cNvSpPr/>
          <p:nvPr/>
        </p:nvSpPr>
        <p:spPr>
          <a:xfrm>
            <a:off x="8506080" y="419040"/>
            <a:ext cx="40112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1200" spc="-1" dirty="0" smtClean="0">
                <a:latin typeface="Arial"/>
              </a:rPr>
              <a:t>1</a:t>
            </a:r>
            <a:r>
              <a:rPr lang="ru-RU" sz="1200" spc="-1" dirty="0">
                <a:latin typeface="Arial"/>
              </a:rPr>
              <a:t>2</a:t>
            </a:r>
            <a:endParaRPr lang="ru-RU" sz="1200" b="0" strike="noStrike" spc="-1" dirty="0">
              <a:latin typeface="Arial"/>
            </a:endParaRPr>
          </a:p>
        </p:txBody>
      </p:sp>
      <p:sp>
        <p:nvSpPr>
          <p:cNvPr id="109" name="CustomShape 2"/>
          <p:cNvSpPr/>
          <p:nvPr/>
        </p:nvSpPr>
        <p:spPr>
          <a:xfrm>
            <a:off x="690120" y="1153800"/>
            <a:ext cx="7553160" cy="39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2000" b="1" strike="noStrike" spc="-1" dirty="0">
                <a:solidFill>
                  <a:srgbClr val="000000"/>
                </a:solidFill>
                <a:latin typeface="Calibri"/>
                <a:ea typeface="Calibri"/>
              </a:rPr>
              <a:t>Тема</a:t>
            </a:r>
            <a:r>
              <a:rPr lang="ru-RU" sz="2000" b="1" strike="noStrike" spc="-1" dirty="0" smtClean="0">
                <a:solidFill>
                  <a:srgbClr val="000000"/>
                </a:solidFill>
                <a:latin typeface="Calibri"/>
                <a:ea typeface="Calibri"/>
              </a:rPr>
              <a:t>: Объектно-ориентированное программирование. </a:t>
            </a:r>
          </a:p>
          <a:p>
            <a:pPr>
              <a:lnSpc>
                <a:spcPct val="100000"/>
              </a:lnSpc>
            </a:pPr>
            <a:r>
              <a:rPr lang="ru-RU" sz="2000" b="1" spc="-1" dirty="0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lang="ru-RU" sz="2000" b="1" spc="-1" dirty="0" smtClean="0">
                <a:solidFill>
                  <a:srgbClr val="000000"/>
                </a:solidFill>
                <a:latin typeface="Calibri"/>
                <a:ea typeface="Calibri"/>
              </a:rPr>
              <a:t>		</a:t>
            </a:r>
            <a:r>
              <a:rPr lang="ru-RU" sz="2000" b="1" strike="noStrike" spc="-1" dirty="0" smtClean="0">
                <a:solidFill>
                  <a:srgbClr val="000000"/>
                </a:solidFill>
                <a:latin typeface="Calibri"/>
                <a:ea typeface="Calibri"/>
              </a:rPr>
              <a:t>Классы в С++.</a:t>
            </a: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0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 </a:t>
            </a:r>
            <a:endParaRPr lang="ru-RU" sz="2000" b="0" strike="noStrike" spc="-1" dirty="0">
              <a:latin typeface="Arial"/>
            </a:endParaRPr>
          </a:p>
        </p:txBody>
      </p:sp>
      <p:sp>
        <p:nvSpPr>
          <p:cNvPr id="110" name="CustomShape 3"/>
          <p:cNvSpPr/>
          <p:nvPr/>
        </p:nvSpPr>
        <p:spPr>
          <a:xfrm>
            <a:off x="739080" y="1900440"/>
            <a:ext cx="5170680" cy="1794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ru-RU" sz="1600" b="0" strike="noStrike" spc="-1" dirty="0">
              <a:latin typeface="Arial"/>
            </a:endParaRPr>
          </a:p>
        </p:txBody>
      </p:sp>
      <p:pic>
        <p:nvPicPr>
          <p:cNvPr id="111" name="Google Shape;132;p4"/>
          <p:cNvPicPr/>
          <p:nvPr/>
        </p:nvPicPr>
        <p:blipFill>
          <a:blip r:embed="rId4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ln>
            <a:noFill/>
          </a:ln>
        </p:spPr>
      </p:pic>
      <p:pic>
        <p:nvPicPr>
          <p:cNvPr id="112" name="Google Shape;133;p4"/>
          <p:cNvPicPr/>
          <p:nvPr/>
        </p:nvPicPr>
        <p:blipFill>
          <a:blip r:embed="rId5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ln>
            <a:noFill/>
          </a:ln>
        </p:spPr>
      </p:pic>
      <p:pic>
        <p:nvPicPr>
          <p:cNvPr id="113" name="Google Shape;134;p4"/>
          <p:cNvPicPr/>
          <p:nvPr/>
        </p:nvPicPr>
        <p:blipFill>
          <a:blip r:embed="rId4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ln>
            <a:noFill/>
          </a:ln>
        </p:spPr>
      </p:pic>
      <p:sp>
        <p:nvSpPr>
          <p:cNvPr id="118" name="CustomShape 7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ru-RU" sz="1000" b="1" strike="noStrike" spc="-1">
                <a:solidFill>
                  <a:srgbClr val="000000"/>
                </a:solidFill>
                <a:latin typeface="Calibri"/>
                <a:ea typeface="Calibri"/>
              </a:rPr>
              <a:t> inginirium.ru</a:t>
            </a:r>
            <a:endParaRPr lang="ru-RU" sz="1000" b="0" strike="noStrike" spc="-1">
              <a:latin typeface="Arial"/>
            </a:endParaRPr>
          </a:p>
        </p:txBody>
      </p:sp>
      <p:pic>
        <p:nvPicPr>
          <p:cNvPr id="119" name="Google Shape;140;p4"/>
          <p:cNvPicPr/>
          <p:nvPr/>
        </p:nvPicPr>
        <p:blipFill>
          <a:blip r:embed="rId6"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ln>
            <a:noFill/>
          </a:ln>
        </p:spPr>
      </p:pic>
      <p:pic>
        <p:nvPicPr>
          <p:cNvPr id="120" name="Google Shape;141;p4"/>
          <p:cNvPicPr/>
          <p:nvPr/>
        </p:nvPicPr>
        <p:blipFill>
          <a:blip r:embed="rId7"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ln>
            <a:noFill/>
          </a:ln>
        </p:spPr>
      </p:pic>
      <p:sp>
        <p:nvSpPr>
          <p:cNvPr id="16" name="CustomShape 3"/>
          <p:cNvSpPr/>
          <p:nvPr/>
        </p:nvSpPr>
        <p:spPr>
          <a:xfrm>
            <a:off x="4411800" y="379080"/>
            <a:ext cx="38181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ru-RU" sz="900" b="1" spc="-1" dirty="0" smtClean="0">
                <a:solidFill>
                  <a:srgbClr val="000000"/>
                </a:solidFill>
                <a:latin typeface="Calibri"/>
                <a:ea typeface="Calibri"/>
              </a:rPr>
              <a:t>ОБЪЕКТНО-ОРИЕНТИРОВАННОЕ ПРОГРАММИРОВАНИЕ</a:t>
            </a:r>
            <a:r>
              <a:rPr lang="ru-RU" sz="900" b="1" strike="noStrike" spc="-1" dirty="0" smtClean="0">
                <a:solidFill>
                  <a:srgbClr val="000000"/>
                </a:solidFill>
                <a:latin typeface="Calibri"/>
                <a:ea typeface="Calibri"/>
              </a:rPr>
              <a:t>.</a:t>
            </a:r>
          </a:p>
          <a:p>
            <a:pPr algn="r">
              <a:lnSpc>
                <a:spcPct val="100000"/>
              </a:lnSpc>
            </a:pPr>
            <a:r>
              <a:rPr lang="ru-RU" sz="900" b="1" spc="-1" dirty="0" smtClean="0">
                <a:solidFill>
                  <a:srgbClr val="000000"/>
                </a:solidFill>
                <a:latin typeface="Calibri"/>
                <a:ea typeface="Calibri"/>
              </a:rPr>
              <a:t>КЛАССЫ В С++</a:t>
            </a:r>
            <a:r>
              <a:rPr lang="ru-RU" sz="900" b="1" strike="noStrike" spc="-1" dirty="0" smtClean="0">
                <a:solidFill>
                  <a:srgbClr val="000000"/>
                </a:solidFill>
                <a:latin typeface="Calibri"/>
                <a:ea typeface="Calibri"/>
              </a:rPr>
              <a:t>.</a:t>
            </a:r>
            <a:endParaRPr lang="ru-RU" sz="900" b="0" strike="noStrike" spc="-1" dirty="0">
              <a:latin typeface="Arial"/>
            </a:endParaRPr>
          </a:p>
        </p:txBody>
      </p:sp>
      <p:sp>
        <p:nvSpPr>
          <p:cNvPr id="18" name="CustomShape 3"/>
          <p:cNvSpPr/>
          <p:nvPr/>
        </p:nvSpPr>
        <p:spPr>
          <a:xfrm>
            <a:off x="891480" y="1913751"/>
            <a:ext cx="7665360" cy="213264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ru-RU" sz="1600" b="0" strike="noStrike" spc="-1" dirty="0">
              <a:latin typeface="Arial"/>
            </a:endParaRPr>
          </a:p>
        </p:txBody>
      </p:sp>
      <p:sp>
        <p:nvSpPr>
          <p:cNvPr id="17" name="CustomShape 3"/>
          <p:cNvSpPr/>
          <p:nvPr/>
        </p:nvSpPr>
        <p:spPr>
          <a:xfrm>
            <a:off x="643680" y="1982100"/>
            <a:ext cx="6912820" cy="34169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Пример инкапсуляция и применения модификаторов доступа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640" y="2415948"/>
            <a:ext cx="6792273" cy="3829584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3441" y="2323797"/>
            <a:ext cx="3515999" cy="3471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55822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28;p4"/>
          <p:cNvPicPr/>
          <p:nvPr/>
        </p:nvPicPr>
        <p:blipFill>
          <a:blip r:embed="rId3"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ln>
            <a:noFill/>
          </a:ln>
        </p:spPr>
      </p:pic>
      <p:sp>
        <p:nvSpPr>
          <p:cNvPr id="108" name="CustomShape 1"/>
          <p:cNvSpPr/>
          <p:nvPr/>
        </p:nvSpPr>
        <p:spPr>
          <a:xfrm>
            <a:off x="8506080" y="419040"/>
            <a:ext cx="40112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1200" spc="-1" dirty="0" smtClean="0">
                <a:latin typeface="Arial"/>
              </a:rPr>
              <a:t>1</a:t>
            </a:r>
            <a:r>
              <a:rPr lang="en-US" sz="1200" spc="-1" dirty="0" smtClean="0">
                <a:latin typeface="Arial"/>
              </a:rPr>
              <a:t>3</a:t>
            </a:r>
            <a:endParaRPr lang="ru-RU" sz="1200" b="0" strike="noStrike" spc="-1" dirty="0">
              <a:latin typeface="Arial"/>
            </a:endParaRPr>
          </a:p>
        </p:txBody>
      </p:sp>
      <p:sp>
        <p:nvSpPr>
          <p:cNvPr id="109" name="CustomShape 2"/>
          <p:cNvSpPr/>
          <p:nvPr/>
        </p:nvSpPr>
        <p:spPr>
          <a:xfrm>
            <a:off x="690120" y="1153800"/>
            <a:ext cx="7553160" cy="39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2000" b="1" strike="noStrike" spc="-1" dirty="0">
                <a:solidFill>
                  <a:srgbClr val="000000"/>
                </a:solidFill>
                <a:latin typeface="Calibri"/>
                <a:ea typeface="Calibri"/>
              </a:rPr>
              <a:t>Тема</a:t>
            </a:r>
            <a:r>
              <a:rPr lang="ru-RU" sz="2000" b="1" strike="noStrike" spc="-1" dirty="0" smtClean="0">
                <a:solidFill>
                  <a:srgbClr val="000000"/>
                </a:solidFill>
                <a:latin typeface="Calibri"/>
                <a:ea typeface="Calibri"/>
              </a:rPr>
              <a:t>: Объектно-ориентированное программирование. </a:t>
            </a:r>
          </a:p>
          <a:p>
            <a:pPr>
              <a:lnSpc>
                <a:spcPct val="100000"/>
              </a:lnSpc>
            </a:pPr>
            <a:r>
              <a:rPr lang="ru-RU" sz="2000" b="1" spc="-1" dirty="0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lang="ru-RU" sz="2000" b="1" spc="-1" dirty="0" smtClean="0">
                <a:solidFill>
                  <a:srgbClr val="000000"/>
                </a:solidFill>
                <a:latin typeface="Calibri"/>
                <a:ea typeface="Calibri"/>
              </a:rPr>
              <a:t>		</a:t>
            </a:r>
            <a:r>
              <a:rPr lang="ru-RU" sz="2000" b="1" strike="noStrike" spc="-1" dirty="0" smtClean="0">
                <a:solidFill>
                  <a:srgbClr val="000000"/>
                </a:solidFill>
                <a:latin typeface="Calibri"/>
                <a:ea typeface="Calibri"/>
              </a:rPr>
              <a:t>Классы в С++.</a:t>
            </a: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0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 </a:t>
            </a:r>
            <a:endParaRPr lang="ru-RU" sz="2000" b="0" strike="noStrike" spc="-1" dirty="0">
              <a:latin typeface="Arial"/>
            </a:endParaRPr>
          </a:p>
        </p:txBody>
      </p:sp>
      <p:sp>
        <p:nvSpPr>
          <p:cNvPr id="110" name="CustomShape 3"/>
          <p:cNvSpPr/>
          <p:nvPr/>
        </p:nvSpPr>
        <p:spPr>
          <a:xfrm>
            <a:off x="739080" y="1900440"/>
            <a:ext cx="5170680" cy="1794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ru-RU" sz="1600" b="0" strike="noStrike" spc="-1" dirty="0">
              <a:latin typeface="Arial"/>
            </a:endParaRPr>
          </a:p>
        </p:txBody>
      </p:sp>
      <p:pic>
        <p:nvPicPr>
          <p:cNvPr id="111" name="Google Shape;132;p4"/>
          <p:cNvPicPr/>
          <p:nvPr/>
        </p:nvPicPr>
        <p:blipFill>
          <a:blip r:embed="rId4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ln>
            <a:noFill/>
          </a:ln>
        </p:spPr>
      </p:pic>
      <p:pic>
        <p:nvPicPr>
          <p:cNvPr id="112" name="Google Shape;133;p4"/>
          <p:cNvPicPr/>
          <p:nvPr/>
        </p:nvPicPr>
        <p:blipFill>
          <a:blip r:embed="rId5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ln>
            <a:noFill/>
          </a:ln>
        </p:spPr>
      </p:pic>
      <p:pic>
        <p:nvPicPr>
          <p:cNvPr id="113" name="Google Shape;134;p4"/>
          <p:cNvPicPr/>
          <p:nvPr/>
        </p:nvPicPr>
        <p:blipFill>
          <a:blip r:embed="rId4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ln>
            <a:noFill/>
          </a:ln>
        </p:spPr>
      </p:pic>
      <p:sp>
        <p:nvSpPr>
          <p:cNvPr id="118" name="CustomShape 7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ru-RU" sz="1000" b="1" strike="noStrike" spc="-1">
                <a:solidFill>
                  <a:srgbClr val="000000"/>
                </a:solidFill>
                <a:latin typeface="Calibri"/>
                <a:ea typeface="Calibri"/>
              </a:rPr>
              <a:t> inginirium.ru</a:t>
            </a:r>
            <a:endParaRPr lang="ru-RU" sz="1000" b="0" strike="noStrike" spc="-1">
              <a:latin typeface="Arial"/>
            </a:endParaRPr>
          </a:p>
        </p:txBody>
      </p:sp>
      <p:pic>
        <p:nvPicPr>
          <p:cNvPr id="119" name="Google Shape;140;p4"/>
          <p:cNvPicPr/>
          <p:nvPr/>
        </p:nvPicPr>
        <p:blipFill>
          <a:blip r:embed="rId6"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ln>
            <a:noFill/>
          </a:ln>
        </p:spPr>
      </p:pic>
      <p:pic>
        <p:nvPicPr>
          <p:cNvPr id="120" name="Google Shape;141;p4"/>
          <p:cNvPicPr/>
          <p:nvPr/>
        </p:nvPicPr>
        <p:blipFill>
          <a:blip r:embed="rId7"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ln>
            <a:noFill/>
          </a:ln>
        </p:spPr>
      </p:pic>
      <p:sp>
        <p:nvSpPr>
          <p:cNvPr id="16" name="CustomShape 3"/>
          <p:cNvSpPr/>
          <p:nvPr/>
        </p:nvSpPr>
        <p:spPr>
          <a:xfrm>
            <a:off x="4411800" y="379080"/>
            <a:ext cx="38181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ru-RU" sz="900" b="1" spc="-1" dirty="0" smtClean="0">
                <a:solidFill>
                  <a:srgbClr val="000000"/>
                </a:solidFill>
                <a:latin typeface="Calibri"/>
                <a:ea typeface="Calibri"/>
              </a:rPr>
              <a:t>ОБЪЕКТНО-ОРИЕНТИРОВАННОЕ ПРОГРАММИРОВАНИЕ</a:t>
            </a:r>
            <a:r>
              <a:rPr lang="ru-RU" sz="900" b="1" strike="noStrike" spc="-1" dirty="0" smtClean="0">
                <a:solidFill>
                  <a:srgbClr val="000000"/>
                </a:solidFill>
                <a:latin typeface="Calibri"/>
                <a:ea typeface="Calibri"/>
              </a:rPr>
              <a:t>.</a:t>
            </a:r>
          </a:p>
          <a:p>
            <a:pPr algn="r">
              <a:lnSpc>
                <a:spcPct val="100000"/>
              </a:lnSpc>
            </a:pPr>
            <a:r>
              <a:rPr lang="ru-RU" sz="900" b="1" spc="-1" dirty="0" smtClean="0">
                <a:solidFill>
                  <a:srgbClr val="000000"/>
                </a:solidFill>
                <a:latin typeface="Calibri"/>
                <a:ea typeface="Calibri"/>
              </a:rPr>
              <a:t>КЛАССЫ В С++</a:t>
            </a:r>
            <a:r>
              <a:rPr lang="ru-RU" sz="900" b="1" strike="noStrike" spc="-1" dirty="0" smtClean="0">
                <a:solidFill>
                  <a:srgbClr val="000000"/>
                </a:solidFill>
                <a:latin typeface="Calibri"/>
                <a:ea typeface="Calibri"/>
              </a:rPr>
              <a:t>.</a:t>
            </a:r>
            <a:endParaRPr lang="ru-RU" sz="900" b="0" strike="noStrike" spc="-1" dirty="0">
              <a:latin typeface="Arial"/>
            </a:endParaRPr>
          </a:p>
        </p:txBody>
      </p:sp>
      <p:sp>
        <p:nvSpPr>
          <p:cNvPr id="18" name="CustomShape 3"/>
          <p:cNvSpPr/>
          <p:nvPr/>
        </p:nvSpPr>
        <p:spPr>
          <a:xfrm>
            <a:off x="891480" y="1913751"/>
            <a:ext cx="7665360" cy="213264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ru-RU" sz="1600" b="0" strike="noStrike" spc="-1" dirty="0">
              <a:latin typeface="Arial"/>
            </a:endParaRPr>
          </a:p>
        </p:txBody>
      </p:sp>
      <p:sp>
        <p:nvSpPr>
          <p:cNvPr id="17" name="CustomShape 3"/>
          <p:cNvSpPr/>
          <p:nvPr/>
        </p:nvSpPr>
        <p:spPr>
          <a:xfrm>
            <a:off x="643680" y="1982100"/>
            <a:ext cx="3832680" cy="25137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Конструктором класса называется специальная функция-член. Он выполняется (вызывается) при создании новых объектов класса.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ru-RU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Имя конструктора совпадает с именем класса. У конструктора нет возвращаемого значения (даже типа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void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760" y="1860831"/>
            <a:ext cx="4278076" cy="4525569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6513" y="4356570"/>
            <a:ext cx="2610214" cy="215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94867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680" y="1697760"/>
            <a:ext cx="6891691" cy="4765111"/>
          </a:xfrm>
          <a:prstGeom prst="rect">
            <a:avLst/>
          </a:prstGeom>
        </p:spPr>
      </p:pic>
      <p:pic>
        <p:nvPicPr>
          <p:cNvPr id="107" name="Google Shape;128;p4"/>
          <p:cNvPicPr/>
          <p:nvPr/>
        </p:nvPicPr>
        <p:blipFill>
          <a:blip r:embed="rId4"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ln>
            <a:noFill/>
          </a:ln>
        </p:spPr>
      </p:pic>
      <p:sp>
        <p:nvSpPr>
          <p:cNvPr id="108" name="CustomShape 1"/>
          <p:cNvSpPr/>
          <p:nvPr/>
        </p:nvSpPr>
        <p:spPr>
          <a:xfrm>
            <a:off x="8506080" y="419040"/>
            <a:ext cx="40112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1200" spc="-1" dirty="0" smtClean="0">
                <a:latin typeface="Arial"/>
              </a:rPr>
              <a:t>1</a:t>
            </a:r>
            <a:r>
              <a:rPr lang="en-US" sz="1200" spc="-1" dirty="0" smtClean="0">
                <a:latin typeface="Arial"/>
              </a:rPr>
              <a:t>4</a:t>
            </a:r>
            <a:endParaRPr lang="ru-RU" sz="1200" b="0" strike="noStrike" spc="-1" dirty="0">
              <a:latin typeface="Arial"/>
            </a:endParaRPr>
          </a:p>
        </p:txBody>
      </p:sp>
      <p:sp>
        <p:nvSpPr>
          <p:cNvPr id="109" name="CustomShape 2"/>
          <p:cNvSpPr/>
          <p:nvPr/>
        </p:nvSpPr>
        <p:spPr>
          <a:xfrm>
            <a:off x="690120" y="1153800"/>
            <a:ext cx="7553160" cy="39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2000" b="1" strike="noStrike" spc="-1" dirty="0">
                <a:solidFill>
                  <a:srgbClr val="000000"/>
                </a:solidFill>
                <a:latin typeface="Calibri"/>
                <a:ea typeface="Calibri"/>
              </a:rPr>
              <a:t>Тема</a:t>
            </a:r>
            <a:r>
              <a:rPr lang="ru-RU" sz="2000" b="1" strike="noStrike" spc="-1" dirty="0" smtClean="0">
                <a:solidFill>
                  <a:srgbClr val="000000"/>
                </a:solidFill>
                <a:latin typeface="Calibri"/>
                <a:ea typeface="Calibri"/>
              </a:rPr>
              <a:t>: Объектно-ориентированное программирование. </a:t>
            </a:r>
          </a:p>
          <a:p>
            <a:pPr>
              <a:lnSpc>
                <a:spcPct val="100000"/>
              </a:lnSpc>
            </a:pPr>
            <a:r>
              <a:rPr lang="ru-RU" sz="2000" b="1" spc="-1" dirty="0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lang="ru-RU" sz="2000" b="1" spc="-1" dirty="0" smtClean="0">
                <a:solidFill>
                  <a:srgbClr val="000000"/>
                </a:solidFill>
                <a:latin typeface="Calibri"/>
                <a:ea typeface="Calibri"/>
              </a:rPr>
              <a:t>		</a:t>
            </a:r>
            <a:r>
              <a:rPr lang="ru-RU" sz="2000" b="1" strike="noStrike" spc="-1" dirty="0" smtClean="0">
                <a:solidFill>
                  <a:srgbClr val="000000"/>
                </a:solidFill>
                <a:latin typeface="Calibri"/>
                <a:ea typeface="Calibri"/>
              </a:rPr>
              <a:t>Классы в С++.</a:t>
            </a: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0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 </a:t>
            </a:r>
            <a:endParaRPr lang="ru-RU" sz="2000" b="0" strike="noStrike" spc="-1" dirty="0">
              <a:latin typeface="Arial"/>
            </a:endParaRPr>
          </a:p>
        </p:txBody>
      </p:sp>
      <p:sp>
        <p:nvSpPr>
          <p:cNvPr id="110" name="CustomShape 3"/>
          <p:cNvSpPr/>
          <p:nvPr/>
        </p:nvSpPr>
        <p:spPr>
          <a:xfrm>
            <a:off x="739080" y="1900440"/>
            <a:ext cx="5170680" cy="1794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ru-RU" sz="1600" b="0" strike="noStrike" spc="-1" dirty="0">
              <a:latin typeface="Arial"/>
            </a:endParaRPr>
          </a:p>
        </p:txBody>
      </p:sp>
      <p:pic>
        <p:nvPicPr>
          <p:cNvPr id="111" name="Google Shape;132;p4"/>
          <p:cNvPicPr/>
          <p:nvPr/>
        </p:nvPicPr>
        <p:blipFill>
          <a:blip r:embed="rId5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ln>
            <a:noFill/>
          </a:ln>
        </p:spPr>
      </p:pic>
      <p:pic>
        <p:nvPicPr>
          <p:cNvPr id="112" name="Google Shape;133;p4"/>
          <p:cNvPicPr/>
          <p:nvPr/>
        </p:nvPicPr>
        <p:blipFill>
          <a:blip r:embed="rId6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ln>
            <a:noFill/>
          </a:ln>
        </p:spPr>
      </p:pic>
      <p:pic>
        <p:nvPicPr>
          <p:cNvPr id="113" name="Google Shape;134;p4"/>
          <p:cNvPicPr/>
          <p:nvPr/>
        </p:nvPicPr>
        <p:blipFill>
          <a:blip r:embed="rId5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ln>
            <a:noFill/>
          </a:ln>
        </p:spPr>
      </p:pic>
      <p:sp>
        <p:nvSpPr>
          <p:cNvPr id="118" name="CustomShape 7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ru-RU" sz="1000" b="1" strike="noStrike" spc="-1">
                <a:solidFill>
                  <a:srgbClr val="000000"/>
                </a:solidFill>
                <a:latin typeface="Calibri"/>
                <a:ea typeface="Calibri"/>
              </a:rPr>
              <a:t> inginirium.ru</a:t>
            </a:r>
            <a:endParaRPr lang="ru-RU" sz="1000" b="0" strike="noStrike" spc="-1">
              <a:latin typeface="Arial"/>
            </a:endParaRPr>
          </a:p>
        </p:txBody>
      </p:sp>
      <p:pic>
        <p:nvPicPr>
          <p:cNvPr id="119" name="Google Shape;140;p4"/>
          <p:cNvPicPr/>
          <p:nvPr/>
        </p:nvPicPr>
        <p:blipFill>
          <a:blip r:embed="rId7"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ln>
            <a:noFill/>
          </a:ln>
        </p:spPr>
      </p:pic>
      <p:pic>
        <p:nvPicPr>
          <p:cNvPr id="120" name="Google Shape;141;p4"/>
          <p:cNvPicPr/>
          <p:nvPr/>
        </p:nvPicPr>
        <p:blipFill>
          <a:blip r:embed="rId8"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ln>
            <a:noFill/>
          </a:ln>
        </p:spPr>
      </p:pic>
      <p:sp>
        <p:nvSpPr>
          <p:cNvPr id="16" name="CustomShape 3"/>
          <p:cNvSpPr/>
          <p:nvPr/>
        </p:nvSpPr>
        <p:spPr>
          <a:xfrm>
            <a:off x="4411800" y="379080"/>
            <a:ext cx="38181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ru-RU" sz="900" b="1" spc="-1" dirty="0" smtClean="0">
                <a:solidFill>
                  <a:srgbClr val="000000"/>
                </a:solidFill>
                <a:latin typeface="Calibri"/>
                <a:ea typeface="Calibri"/>
              </a:rPr>
              <a:t>ОБЪЕКТНО-ОРИЕНТИРОВАННОЕ ПРОГРАММИРОВАНИЕ</a:t>
            </a:r>
            <a:r>
              <a:rPr lang="ru-RU" sz="900" b="1" strike="noStrike" spc="-1" dirty="0" smtClean="0">
                <a:solidFill>
                  <a:srgbClr val="000000"/>
                </a:solidFill>
                <a:latin typeface="Calibri"/>
                <a:ea typeface="Calibri"/>
              </a:rPr>
              <a:t>.</a:t>
            </a:r>
          </a:p>
          <a:p>
            <a:pPr algn="r">
              <a:lnSpc>
                <a:spcPct val="100000"/>
              </a:lnSpc>
            </a:pPr>
            <a:r>
              <a:rPr lang="ru-RU" sz="900" b="1" spc="-1" dirty="0" smtClean="0">
                <a:solidFill>
                  <a:srgbClr val="000000"/>
                </a:solidFill>
                <a:latin typeface="Calibri"/>
                <a:ea typeface="Calibri"/>
              </a:rPr>
              <a:t>КЛАССЫ В С++</a:t>
            </a:r>
            <a:r>
              <a:rPr lang="ru-RU" sz="900" b="1" strike="noStrike" spc="-1" dirty="0" smtClean="0">
                <a:solidFill>
                  <a:srgbClr val="000000"/>
                </a:solidFill>
                <a:latin typeface="Calibri"/>
                <a:ea typeface="Calibri"/>
              </a:rPr>
              <a:t>.</a:t>
            </a:r>
            <a:endParaRPr lang="ru-RU" sz="900" b="0" strike="noStrike" spc="-1" dirty="0">
              <a:latin typeface="Arial"/>
            </a:endParaRPr>
          </a:p>
        </p:txBody>
      </p:sp>
      <p:sp>
        <p:nvSpPr>
          <p:cNvPr id="18" name="CustomShape 3"/>
          <p:cNvSpPr/>
          <p:nvPr/>
        </p:nvSpPr>
        <p:spPr>
          <a:xfrm>
            <a:off x="891480" y="1913751"/>
            <a:ext cx="7665360" cy="213264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ru-RU" sz="1600" b="0" strike="noStrike" spc="-1" dirty="0">
              <a:latin typeface="Arial"/>
            </a:endParaRPr>
          </a:p>
        </p:txBody>
      </p:sp>
      <p:sp>
        <p:nvSpPr>
          <p:cNvPr id="17" name="CustomShape 3"/>
          <p:cNvSpPr/>
          <p:nvPr/>
        </p:nvSpPr>
        <p:spPr>
          <a:xfrm>
            <a:off x="4548846" y="2196482"/>
            <a:ext cx="2173720" cy="104771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Определение класса в другом файле</a:t>
            </a:r>
          </a:p>
        </p:txBody>
      </p:sp>
    </p:spTree>
    <p:extLst>
      <p:ext uri="{BB962C8B-B14F-4D97-AF65-F5344CB8AC3E}">
        <p14:creationId xmlns:p14="http://schemas.microsoft.com/office/powerpoint/2010/main" val="33200086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28;p4"/>
          <p:cNvPicPr/>
          <p:nvPr/>
        </p:nvPicPr>
        <p:blipFill>
          <a:blip r:embed="rId3"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ln>
            <a:noFill/>
          </a:ln>
        </p:spPr>
      </p:pic>
      <p:sp>
        <p:nvSpPr>
          <p:cNvPr id="108" name="CustomShape 1"/>
          <p:cNvSpPr/>
          <p:nvPr/>
        </p:nvSpPr>
        <p:spPr>
          <a:xfrm>
            <a:off x="8506080" y="419040"/>
            <a:ext cx="40112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1200" spc="-1" dirty="0" smtClean="0">
                <a:latin typeface="Arial"/>
              </a:rPr>
              <a:t>1</a:t>
            </a:r>
            <a:r>
              <a:rPr lang="en-US" sz="1200" spc="-1" dirty="0" smtClean="0">
                <a:latin typeface="Arial"/>
              </a:rPr>
              <a:t>5</a:t>
            </a:r>
            <a:endParaRPr lang="ru-RU" sz="1200" b="0" strike="noStrike" spc="-1" dirty="0">
              <a:latin typeface="Arial"/>
            </a:endParaRPr>
          </a:p>
        </p:txBody>
      </p:sp>
      <p:sp>
        <p:nvSpPr>
          <p:cNvPr id="109" name="CustomShape 2"/>
          <p:cNvSpPr/>
          <p:nvPr/>
        </p:nvSpPr>
        <p:spPr>
          <a:xfrm>
            <a:off x="690120" y="1153800"/>
            <a:ext cx="7553160" cy="39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2000" b="1" strike="noStrike" spc="-1" dirty="0">
                <a:solidFill>
                  <a:srgbClr val="000000"/>
                </a:solidFill>
                <a:latin typeface="Calibri"/>
                <a:ea typeface="Calibri"/>
              </a:rPr>
              <a:t>Тема</a:t>
            </a:r>
            <a:r>
              <a:rPr lang="ru-RU" sz="2000" b="1" strike="noStrike" spc="-1" dirty="0" smtClean="0">
                <a:solidFill>
                  <a:srgbClr val="000000"/>
                </a:solidFill>
                <a:latin typeface="Calibri"/>
                <a:ea typeface="Calibri"/>
              </a:rPr>
              <a:t>: Объектно-ориентированное программирование. </a:t>
            </a:r>
          </a:p>
          <a:p>
            <a:pPr>
              <a:lnSpc>
                <a:spcPct val="100000"/>
              </a:lnSpc>
            </a:pPr>
            <a:r>
              <a:rPr lang="ru-RU" sz="2000" b="1" spc="-1" dirty="0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lang="ru-RU" sz="2000" b="1" spc="-1" dirty="0" smtClean="0">
                <a:solidFill>
                  <a:srgbClr val="000000"/>
                </a:solidFill>
                <a:latin typeface="Calibri"/>
                <a:ea typeface="Calibri"/>
              </a:rPr>
              <a:t>		</a:t>
            </a:r>
            <a:r>
              <a:rPr lang="ru-RU" sz="2000" b="1" strike="noStrike" spc="-1" dirty="0" smtClean="0">
                <a:solidFill>
                  <a:srgbClr val="000000"/>
                </a:solidFill>
                <a:latin typeface="Calibri"/>
                <a:ea typeface="Calibri"/>
              </a:rPr>
              <a:t>Классы в С++.</a:t>
            </a: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0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 </a:t>
            </a:r>
            <a:endParaRPr lang="ru-RU" sz="2000" b="0" strike="noStrike" spc="-1" dirty="0">
              <a:latin typeface="Arial"/>
            </a:endParaRPr>
          </a:p>
        </p:txBody>
      </p:sp>
      <p:sp>
        <p:nvSpPr>
          <p:cNvPr id="110" name="CustomShape 3"/>
          <p:cNvSpPr/>
          <p:nvPr/>
        </p:nvSpPr>
        <p:spPr>
          <a:xfrm>
            <a:off x="739080" y="1900440"/>
            <a:ext cx="5170680" cy="1794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ru-RU" sz="1600" b="0" strike="noStrike" spc="-1" dirty="0">
              <a:latin typeface="Arial"/>
            </a:endParaRPr>
          </a:p>
        </p:txBody>
      </p:sp>
      <p:pic>
        <p:nvPicPr>
          <p:cNvPr id="111" name="Google Shape;132;p4"/>
          <p:cNvPicPr/>
          <p:nvPr/>
        </p:nvPicPr>
        <p:blipFill>
          <a:blip r:embed="rId4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ln>
            <a:noFill/>
          </a:ln>
        </p:spPr>
      </p:pic>
      <p:pic>
        <p:nvPicPr>
          <p:cNvPr id="112" name="Google Shape;133;p4"/>
          <p:cNvPicPr/>
          <p:nvPr/>
        </p:nvPicPr>
        <p:blipFill>
          <a:blip r:embed="rId5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ln>
            <a:noFill/>
          </a:ln>
        </p:spPr>
      </p:pic>
      <p:pic>
        <p:nvPicPr>
          <p:cNvPr id="113" name="Google Shape;134;p4"/>
          <p:cNvPicPr/>
          <p:nvPr/>
        </p:nvPicPr>
        <p:blipFill>
          <a:blip r:embed="rId4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ln>
            <a:noFill/>
          </a:ln>
        </p:spPr>
      </p:pic>
      <p:sp>
        <p:nvSpPr>
          <p:cNvPr id="118" name="CustomShape 7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ru-RU" sz="1000" b="1" strike="noStrike" spc="-1">
                <a:solidFill>
                  <a:srgbClr val="000000"/>
                </a:solidFill>
                <a:latin typeface="Calibri"/>
                <a:ea typeface="Calibri"/>
              </a:rPr>
              <a:t> inginirium.ru</a:t>
            </a:r>
            <a:endParaRPr lang="ru-RU" sz="1000" b="0" strike="noStrike" spc="-1">
              <a:latin typeface="Arial"/>
            </a:endParaRPr>
          </a:p>
        </p:txBody>
      </p:sp>
      <p:pic>
        <p:nvPicPr>
          <p:cNvPr id="119" name="Google Shape;140;p4"/>
          <p:cNvPicPr/>
          <p:nvPr/>
        </p:nvPicPr>
        <p:blipFill>
          <a:blip r:embed="rId6"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ln>
            <a:noFill/>
          </a:ln>
        </p:spPr>
      </p:pic>
      <p:pic>
        <p:nvPicPr>
          <p:cNvPr id="120" name="Google Shape;141;p4"/>
          <p:cNvPicPr/>
          <p:nvPr/>
        </p:nvPicPr>
        <p:blipFill>
          <a:blip r:embed="rId7"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ln>
            <a:noFill/>
          </a:ln>
        </p:spPr>
      </p:pic>
      <p:sp>
        <p:nvSpPr>
          <p:cNvPr id="16" name="CustomShape 3"/>
          <p:cNvSpPr/>
          <p:nvPr/>
        </p:nvSpPr>
        <p:spPr>
          <a:xfrm>
            <a:off x="4411800" y="379080"/>
            <a:ext cx="38181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ru-RU" sz="900" b="1" spc="-1" dirty="0" smtClean="0">
                <a:solidFill>
                  <a:srgbClr val="000000"/>
                </a:solidFill>
                <a:latin typeface="Calibri"/>
                <a:ea typeface="Calibri"/>
              </a:rPr>
              <a:t>ОБЪЕКТНО-ОРИЕНТИРОВАННОЕ ПРОГРАММИРОВАНИЕ</a:t>
            </a:r>
            <a:r>
              <a:rPr lang="ru-RU" sz="900" b="1" strike="noStrike" spc="-1" dirty="0" smtClean="0">
                <a:solidFill>
                  <a:srgbClr val="000000"/>
                </a:solidFill>
                <a:latin typeface="Calibri"/>
                <a:ea typeface="Calibri"/>
              </a:rPr>
              <a:t>.</a:t>
            </a:r>
          </a:p>
          <a:p>
            <a:pPr algn="r">
              <a:lnSpc>
                <a:spcPct val="100000"/>
              </a:lnSpc>
            </a:pPr>
            <a:r>
              <a:rPr lang="ru-RU" sz="900" b="1" spc="-1" dirty="0" smtClean="0">
                <a:solidFill>
                  <a:srgbClr val="000000"/>
                </a:solidFill>
                <a:latin typeface="Calibri"/>
                <a:ea typeface="Calibri"/>
              </a:rPr>
              <a:t>КЛАССЫ В С++</a:t>
            </a:r>
            <a:r>
              <a:rPr lang="ru-RU" sz="900" b="1" strike="noStrike" spc="-1" dirty="0" smtClean="0">
                <a:solidFill>
                  <a:srgbClr val="000000"/>
                </a:solidFill>
                <a:latin typeface="Calibri"/>
                <a:ea typeface="Calibri"/>
              </a:rPr>
              <a:t>.</a:t>
            </a:r>
            <a:endParaRPr lang="ru-RU" sz="900" b="0" strike="noStrike" spc="-1" dirty="0">
              <a:latin typeface="Arial"/>
            </a:endParaRPr>
          </a:p>
        </p:txBody>
      </p:sp>
      <p:sp>
        <p:nvSpPr>
          <p:cNvPr id="18" name="CustomShape 3"/>
          <p:cNvSpPr/>
          <p:nvPr/>
        </p:nvSpPr>
        <p:spPr>
          <a:xfrm>
            <a:off x="891480" y="1913751"/>
            <a:ext cx="7665360" cy="213264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ru-RU" sz="1600" b="0" strike="noStrike" spc="-1" dirty="0">
              <a:latin typeface="Arial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491" y="2261080"/>
            <a:ext cx="8617329" cy="2906558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4420" y="5484659"/>
            <a:ext cx="1669402" cy="72390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3904" y="2312200"/>
            <a:ext cx="2019696" cy="1040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34879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28;p4"/>
          <p:cNvPicPr/>
          <p:nvPr/>
        </p:nvPicPr>
        <p:blipFill>
          <a:blip r:embed="rId3"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ln>
            <a:noFill/>
          </a:ln>
        </p:spPr>
      </p:pic>
      <p:sp>
        <p:nvSpPr>
          <p:cNvPr id="108" name="CustomShape 1"/>
          <p:cNvSpPr/>
          <p:nvPr/>
        </p:nvSpPr>
        <p:spPr>
          <a:xfrm>
            <a:off x="8506080" y="419040"/>
            <a:ext cx="40112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1200" spc="-1" dirty="0" smtClean="0">
                <a:latin typeface="Arial"/>
              </a:rPr>
              <a:t>1</a:t>
            </a:r>
            <a:r>
              <a:rPr lang="ru-RU" sz="1200" spc="-1" dirty="0">
                <a:latin typeface="Arial"/>
              </a:rPr>
              <a:t>6</a:t>
            </a:r>
            <a:endParaRPr lang="ru-RU" sz="1200" b="0" strike="noStrike" spc="-1" dirty="0">
              <a:latin typeface="Arial"/>
            </a:endParaRPr>
          </a:p>
        </p:txBody>
      </p:sp>
      <p:sp>
        <p:nvSpPr>
          <p:cNvPr id="109" name="CustomShape 2"/>
          <p:cNvSpPr/>
          <p:nvPr/>
        </p:nvSpPr>
        <p:spPr>
          <a:xfrm>
            <a:off x="690120" y="1153800"/>
            <a:ext cx="7553160" cy="39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2000" b="1" strike="noStrike" spc="-1" dirty="0">
                <a:solidFill>
                  <a:srgbClr val="000000"/>
                </a:solidFill>
                <a:latin typeface="Calibri"/>
                <a:ea typeface="Calibri"/>
              </a:rPr>
              <a:t>Тема</a:t>
            </a:r>
            <a:r>
              <a:rPr lang="ru-RU" sz="2000" b="1" strike="noStrike" spc="-1" dirty="0" smtClean="0">
                <a:solidFill>
                  <a:srgbClr val="000000"/>
                </a:solidFill>
                <a:latin typeface="Calibri"/>
                <a:ea typeface="Calibri"/>
              </a:rPr>
              <a:t>: Объектно-ориентированное программирование. </a:t>
            </a:r>
          </a:p>
          <a:p>
            <a:pPr>
              <a:lnSpc>
                <a:spcPct val="100000"/>
              </a:lnSpc>
            </a:pPr>
            <a:r>
              <a:rPr lang="ru-RU" sz="2000" b="1" spc="-1" dirty="0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lang="ru-RU" sz="2000" b="1" spc="-1" dirty="0" smtClean="0">
                <a:solidFill>
                  <a:srgbClr val="000000"/>
                </a:solidFill>
                <a:latin typeface="Calibri"/>
                <a:ea typeface="Calibri"/>
              </a:rPr>
              <a:t>		</a:t>
            </a:r>
            <a:r>
              <a:rPr lang="ru-RU" sz="2000" b="1" strike="noStrike" spc="-1" dirty="0" smtClean="0">
                <a:solidFill>
                  <a:srgbClr val="000000"/>
                </a:solidFill>
                <a:latin typeface="Calibri"/>
                <a:ea typeface="Calibri"/>
              </a:rPr>
              <a:t>Классы в С++.</a:t>
            </a: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0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 </a:t>
            </a:r>
            <a:endParaRPr lang="ru-RU" sz="2000" b="0" strike="noStrike" spc="-1" dirty="0">
              <a:latin typeface="Arial"/>
            </a:endParaRPr>
          </a:p>
        </p:txBody>
      </p:sp>
      <p:sp>
        <p:nvSpPr>
          <p:cNvPr id="110" name="CustomShape 3"/>
          <p:cNvSpPr/>
          <p:nvPr/>
        </p:nvSpPr>
        <p:spPr>
          <a:xfrm>
            <a:off x="739080" y="1900440"/>
            <a:ext cx="5170680" cy="1794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ru-RU" sz="1600" b="0" strike="noStrike" spc="-1" dirty="0">
              <a:latin typeface="Arial"/>
            </a:endParaRPr>
          </a:p>
        </p:txBody>
      </p:sp>
      <p:pic>
        <p:nvPicPr>
          <p:cNvPr id="111" name="Google Shape;132;p4"/>
          <p:cNvPicPr/>
          <p:nvPr/>
        </p:nvPicPr>
        <p:blipFill>
          <a:blip r:embed="rId4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ln>
            <a:noFill/>
          </a:ln>
        </p:spPr>
      </p:pic>
      <p:pic>
        <p:nvPicPr>
          <p:cNvPr id="112" name="Google Shape;133;p4"/>
          <p:cNvPicPr/>
          <p:nvPr/>
        </p:nvPicPr>
        <p:blipFill>
          <a:blip r:embed="rId5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ln>
            <a:noFill/>
          </a:ln>
        </p:spPr>
      </p:pic>
      <p:pic>
        <p:nvPicPr>
          <p:cNvPr id="113" name="Google Shape;134;p4"/>
          <p:cNvPicPr/>
          <p:nvPr/>
        </p:nvPicPr>
        <p:blipFill>
          <a:blip r:embed="rId4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ln>
            <a:noFill/>
          </a:ln>
        </p:spPr>
      </p:pic>
      <p:sp>
        <p:nvSpPr>
          <p:cNvPr id="118" name="CustomShape 7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ru-RU" sz="1000" b="1" strike="noStrike" spc="-1">
                <a:solidFill>
                  <a:srgbClr val="000000"/>
                </a:solidFill>
                <a:latin typeface="Calibri"/>
                <a:ea typeface="Calibri"/>
              </a:rPr>
              <a:t> inginirium.ru</a:t>
            </a:r>
            <a:endParaRPr lang="ru-RU" sz="1000" b="0" strike="noStrike" spc="-1">
              <a:latin typeface="Arial"/>
            </a:endParaRPr>
          </a:p>
        </p:txBody>
      </p:sp>
      <p:pic>
        <p:nvPicPr>
          <p:cNvPr id="119" name="Google Shape;140;p4"/>
          <p:cNvPicPr/>
          <p:nvPr/>
        </p:nvPicPr>
        <p:blipFill>
          <a:blip r:embed="rId6"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ln>
            <a:noFill/>
          </a:ln>
        </p:spPr>
      </p:pic>
      <p:pic>
        <p:nvPicPr>
          <p:cNvPr id="120" name="Google Shape;141;p4"/>
          <p:cNvPicPr/>
          <p:nvPr/>
        </p:nvPicPr>
        <p:blipFill>
          <a:blip r:embed="rId7"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ln>
            <a:noFill/>
          </a:ln>
        </p:spPr>
      </p:pic>
      <p:sp>
        <p:nvSpPr>
          <p:cNvPr id="16" name="CustomShape 3"/>
          <p:cNvSpPr/>
          <p:nvPr/>
        </p:nvSpPr>
        <p:spPr>
          <a:xfrm>
            <a:off x="4411800" y="379080"/>
            <a:ext cx="38181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ru-RU" sz="900" b="1" spc="-1" dirty="0" smtClean="0">
                <a:solidFill>
                  <a:srgbClr val="000000"/>
                </a:solidFill>
                <a:latin typeface="Calibri"/>
                <a:ea typeface="Calibri"/>
              </a:rPr>
              <a:t>ОБЪЕКТНО-ОРИЕНТИРОВАННОЕ ПРОГРАММИРОВАНИЕ</a:t>
            </a:r>
            <a:r>
              <a:rPr lang="ru-RU" sz="900" b="1" strike="noStrike" spc="-1" dirty="0" smtClean="0">
                <a:solidFill>
                  <a:srgbClr val="000000"/>
                </a:solidFill>
                <a:latin typeface="Calibri"/>
                <a:ea typeface="Calibri"/>
              </a:rPr>
              <a:t>.</a:t>
            </a:r>
          </a:p>
          <a:p>
            <a:pPr algn="r">
              <a:lnSpc>
                <a:spcPct val="100000"/>
              </a:lnSpc>
            </a:pPr>
            <a:r>
              <a:rPr lang="ru-RU" sz="900" b="1" spc="-1" dirty="0" smtClean="0">
                <a:solidFill>
                  <a:srgbClr val="000000"/>
                </a:solidFill>
                <a:latin typeface="Calibri"/>
                <a:ea typeface="Calibri"/>
              </a:rPr>
              <a:t>КЛАССЫ В С++</a:t>
            </a:r>
            <a:r>
              <a:rPr lang="ru-RU" sz="900" b="1" strike="noStrike" spc="-1" dirty="0" smtClean="0">
                <a:solidFill>
                  <a:srgbClr val="000000"/>
                </a:solidFill>
                <a:latin typeface="Calibri"/>
                <a:ea typeface="Calibri"/>
              </a:rPr>
              <a:t>.</a:t>
            </a:r>
            <a:endParaRPr lang="ru-RU" sz="900" b="0" strike="noStrike" spc="-1" dirty="0">
              <a:latin typeface="Arial"/>
            </a:endParaRPr>
          </a:p>
        </p:txBody>
      </p:sp>
      <p:sp>
        <p:nvSpPr>
          <p:cNvPr id="19" name="CustomShape 3"/>
          <p:cNvSpPr/>
          <p:nvPr/>
        </p:nvSpPr>
        <p:spPr>
          <a:xfrm>
            <a:off x="1582020" y="2419500"/>
            <a:ext cx="5390200" cy="255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ru-RU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Вопросы для размышления</a:t>
            </a:r>
          </a:p>
          <a:p>
            <a:endParaRPr lang="ru-RU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Что если названия скрытых полей класса совпадут с аргументами, передаваемыми в конструктор?</a:t>
            </a: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Взаимодействие двух объектов одного класса (например, сложение)</a:t>
            </a:r>
            <a:endParaRPr lang="en-U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175970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E5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85;p1"/>
          <p:cNvPicPr/>
          <p:nvPr/>
        </p:nvPicPr>
        <p:blipFill>
          <a:blip r:embed="rId2"/>
          <a:stretch/>
        </p:blipFill>
        <p:spPr>
          <a:xfrm>
            <a:off x="3829680" y="5519160"/>
            <a:ext cx="1514520" cy="723960"/>
          </a:xfrm>
          <a:prstGeom prst="rect">
            <a:avLst/>
          </a:prstGeom>
          <a:ln>
            <a:noFill/>
          </a:ln>
        </p:spPr>
      </p:pic>
      <p:sp>
        <p:nvSpPr>
          <p:cNvPr id="77" name="CustomShape 1"/>
          <p:cNvSpPr/>
          <p:nvPr/>
        </p:nvSpPr>
        <p:spPr>
          <a:xfrm>
            <a:off x="1104480" y="3708360"/>
            <a:ext cx="7233120" cy="42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ru-RU" sz="2200" spc="-1" dirty="0" smtClean="0">
                <a:latin typeface="Arial"/>
              </a:rPr>
              <a:t>Объектно-ориентированное программирование.</a:t>
            </a:r>
          </a:p>
          <a:p>
            <a:pPr algn="ctr">
              <a:lnSpc>
                <a:spcPct val="100000"/>
              </a:lnSpc>
            </a:pPr>
            <a:r>
              <a:rPr lang="ru-RU" sz="2200" b="0" strike="noStrike" spc="-1" dirty="0" smtClean="0">
                <a:latin typeface="Arial"/>
              </a:rPr>
              <a:t>Классы в С++</a:t>
            </a:r>
            <a:endParaRPr lang="ru-RU" sz="2200" b="0" strike="noStrike" spc="-1" dirty="0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3387420" y="531315"/>
            <a:ext cx="2330640" cy="63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ru-RU" sz="18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Программирование на </a:t>
            </a:r>
            <a:r>
              <a:rPr lang="en-US" spc="-1" dirty="0" smtClean="0">
                <a:solidFill>
                  <a:srgbClr val="000000"/>
                </a:solidFill>
                <a:latin typeface="Calibri"/>
                <a:ea typeface="Calibri"/>
              </a:rPr>
              <a:t>C++</a:t>
            </a:r>
            <a:endParaRPr lang="ru-RU" sz="1800" b="0" strike="noStrike" spc="-1" dirty="0">
              <a:latin typeface="Arial"/>
            </a:endParaRPr>
          </a:p>
        </p:txBody>
      </p:sp>
      <p:sp>
        <p:nvSpPr>
          <p:cNvPr id="82" name="CustomShape 5"/>
          <p:cNvSpPr/>
          <p:nvPr/>
        </p:nvSpPr>
        <p:spPr>
          <a:xfrm>
            <a:off x="3391560" y="4778640"/>
            <a:ext cx="2330640" cy="30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ru-RU" sz="1400" spc="-1" dirty="0">
                <a:solidFill>
                  <a:srgbClr val="000000"/>
                </a:solidFill>
                <a:latin typeface="Calibri"/>
                <a:ea typeface="Calibri"/>
              </a:rPr>
              <a:t>7</a:t>
            </a:r>
            <a:r>
              <a:rPr lang="ru-RU" sz="1400" b="0" strike="noStrike" spc="-1" dirty="0" smtClean="0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r>
              <a:rPr lang="ru-RU" sz="1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занятие</a:t>
            </a:r>
            <a:endParaRPr lang="ru-RU" sz="1400" b="0" strike="noStrike" spc="-1" dirty="0">
              <a:latin typeface="Arial"/>
            </a:endParaRPr>
          </a:p>
        </p:txBody>
      </p:sp>
      <p:sp>
        <p:nvSpPr>
          <p:cNvPr id="83" name="CustomShape 6"/>
          <p:cNvSpPr/>
          <p:nvPr/>
        </p:nvSpPr>
        <p:spPr>
          <a:xfrm>
            <a:off x="3941280" y="6452280"/>
            <a:ext cx="1222920" cy="247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ru-RU" sz="1200" b="0" strike="noStrike" spc="-1">
                <a:solidFill>
                  <a:srgbClr val="000000"/>
                </a:solidFill>
                <a:latin typeface="Calibri"/>
                <a:ea typeface="Calibri"/>
              </a:rPr>
              <a:t>2019</a:t>
            </a:r>
            <a:endParaRPr lang="ru-RU" sz="1200" b="0" strike="noStrike" spc="-1">
              <a:latin typeface="Arial"/>
            </a:endParaRPr>
          </a:p>
        </p:txBody>
      </p:sp>
      <p:sp>
        <p:nvSpPr>
          <p:cNvPr id="10" name="CustomShape 1"/>
          <p:cNvSpPr/>
          <p:nvPr/>
        </p:nvSpPr>
        <p:spPr>
          <a:xfrm>
            <a:off x="970380" y="1814355"/>
            <a:ext cx="7233120" cy="42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ru-RU" sz="4000" spc="-1" dirty="0" smtClean="0">
                <a:latin typeface="Arial"/>
              </a:rPr>
              <a:t>Практическая часть</a:t>
            </a:r>
            <a:endParaRPr lang="ru-RU" sz="40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9115641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28;p4"/>
          <p:cNvPicPr/>
          <p:nvPr/>
        </p:nvPicPr>
        <p:blipFill>
          <a:blip r:embed="rId3"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ln>
            <a:noFill/>
          </a:ln>
        </p:spPr>
      </p:pic>
      <p:sp>
        <p:nvSpPr>
          <p:cNvPr id="108" name="CustomShape 1"/>
          <p:cNvSpPr/>
          <p:nvPr/>
        </p:nvSpPr>
        <p:spPr>
          <a:xfrm>
            <a:off x="8506080" y="419040"/>
            <a:ext cx="40112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1200" spc="-1" dirty="0" smtClean="0">
                <a:latin typeface="Arial"/>
              </a:rPr>
              <a:t>18</a:t>
            </a:r>
            <a:endParaRPr lang="ru-RU" sz="1200" b="0" strike="noStrike" spc="-1" dirty="0">
              <a:latin typeface="Arial"/>
            </a:endParaRPr>
          </a:p>
        </p:txBody>
      </p:sp>
      <p:sp>
        <p:nvSpPr>
          <p:cNvPr id="109" name="CustomShape 2"/>
          <p:cNvSpPr/>
          <p:nvPr/>
        </p:nvSpPr>
        <p:spPr>
          <a:xfrm>
            <a:off x="690120" y="1153800"/>
            <a:ext cx="7553160" cy="39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2000" b="1" strike="noStrike" spc="-1" dirty="0">
                <a:solidFill>
                  <a:srgbClr val="000000"/>
                </a:solidFill>
                <a:latin typeface="Calibri"/>
                <a:ea typeface="Calibri"/>
              </a:rPr>
              <a:t>Тема</a:t>
            </a:r>
            <a:r>
              <a:rPr lang="ru-RU" sz="2000" b="1" strike="noStrike" spc="-1" dirty="0" smtClean="0">
                <a:solidFill>
                  <a:srgbClr val="000000"/>
                </a:solidFill>
                <a:latin typeface="Calibri"/>
                <a:ea typeface="Calibri"/>
              </a:rPr>
              <a:t>: Объектно-ориентированное программирование. </a:t>
            </a:r>
          </a:p>
          <a:p>
            <a:pPr>
              <a:lnSpc>
                <a:spcPct val="100000"/>
              </a:lnSpc>
            </a:pPr>
            <a:r>
              <a:rPr lang="ru-RU" sz="2000" b="1" spc="-1" dirty="0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lang="ru-RU" sz="2000" b="1" spc="-1" dirty="0" smtClean="0">
                <a:solidFill>
                  <a:srgbClr val="000000"/>
                </a:solidFill>
                <a:latin typeface="Calibri"/>
                <a:ea typeface="Calibri"/>
              </a:rPr>
              <a:t>		</a:t>
            </a:r>
            <a:r>
              <a:rPr lang="ru-RU" sz="2000" b="1" strike="noStrike" spc="-1" dirty="0" smtClean="0">
                <a:solidFill>
                  <a:srgbClr val="000000"/>
                </a:solidFill>
                <a:latin typeface="Calibri"/>
                <a:ea typeface="Calibri"/>
              </a:rPr>
              <a:t>Классы в С++.</a:t>
            </a: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0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 </a:t>
            </a:r>
            <a:endParaRPr lang="ru-RU" sz="2000" b="0" strike="noStrike" spc="-1" dirty="0">
              <a:latin typeface="Arial"/>
            </a:endParaRPr>
          </a:p>
        </p:txBody>
      </p:sp>
      <p:sp>
        <p:nvSpPr>
          <p:cNvPr id="110" name="CustomShape 3"/>
          <p:cNvSpPr/>
          <p:nvPr/>
        </p:nvSpPr>
        <p:spPr>
          <a:xfrm>
            <a:off x="739080" y="1900440"/>
            <a:ext cx="5170680" cy="1794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ru-RU" sz="1600" b="0" strike="noStrike" spc="-1" dirty="0">
              <a:latin typeface="Arial"/>
            </a:endParaRPr>
          </a:p>
        </p:txBody>
      </p:sp>
      <p:pic>
        <p:nvPicPr>
          <p:cNvPr id="111" name="Google Shape;132;p4"/>
          <p:cNvPicPr/>
          <p:nvPr/>
        </p:nvPicPr>
        <p:blipFill>
          <a:blip r:embed="rId4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ln>
            <a:noFill/>
          </a:ln>
        </p:spPr>
      </p:pic>
      <p:pic>
        <p:nvPicPr>
          <p:cNvPr id="112" name="Google Shape;133;p4"/>
          <p:cNvPicPr/>
          <p:nvPr/>
        </p:nvPicPr>
        <p:blipFill>
          <a:blip r:embed="rId5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ln>
            <a:noFill/>
          </a:ln>
        </p:spPr>
      </p:pic>
      <p:pic>
        <p:nvPicPr>
          <p:cNvPr id="113" name="Google Shape;134;p4"/>
          <p:cNvPicPr/>
          <p:nvPr/>
        </p:nvPicPr>
        <p:blipFill>
          <a:blip r:embed="rId4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ln>
            <a:noFill/>
          </a:ln>
        </p:spPr>
      </p:pic>
      <p:sp>
        <p:nvSpPr>
          <p:cNvPr id="118" name="CustomShape 7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ru-RU" sz="1000" b="1" strike="noStrike" spc="-1">
                <a:solidFill>
                  <a:srgbClr val="000000"/>
                </a:solidFill>
                <a:latin typeface="Calibri"/>
                <a:ea typeface="Calibri"/>
              </a:rPr>
              <a:t> inginirium.ru</a:t>
            </a:r>
            <a:endParaRPr lang="ru-RU" sz="1000" b="0" strike="noStrike" spc="-1">
              <a:latin typeface="Arial"/>
            </a:endParaRPr>
          </a:p>
        </p:txBody>
      </p:sp>
      <p:pic>
        <p:nvPicPr>
          <p:cNvPr id="119" name="Google Shape;140;p4"/>
          <p:cNvPicPr/>
          <p:nvPr/>
        </p:nvPicPr>
        <p:blipFill>
          <a:blip r:embed="rId6"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ln>
            <a:noFill/>
          </a:ln>
        </p:spPr>
      </p:pic>
      <p:pic>
        <p:nvPicPr>
          <p:cNvPr id="120" name="Google Shape;141;p4"/>
          <p:cNvPicPr/>
          <p:nvPr/>
        </p:nvPicPr>
        <p:blipFill>
          <a:blip r:embed="rId7"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ln>
            <a:noFill/>
          </a:ln>
        </p:spPr>
      </p:pic>
      <p:sp>
        <p:nvSpPr>
          <p:cNvPr id="16" name="CustomShape 3"/>
          <p:cNvSpPr/>
          <p:nvPr/>
        </p:nvSpPr>
        <p:spPr>
          <a:xfrm>
            <a:off x="4411800" y="379080"/>
            <a:ext cx="38181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ru-RU" sz="900" b="1" spc="-1" dirty="0" smtClean="0">
                <a:solidFill>
                  <a:srgbClr val="000000"/>
                </a:solidFill>
                <a:latin typeface="Calibri"/>
                <a:ea typeface="Calibri"/>
              </a:rPr>
              <a:t>ОБЪЕКТНО-ОРИЕНТИРОВАННОЕ ПРОГРАММИРОВАНИЕ</a:t>
            </a:r>
            <a:r>
              <a:rPr lang="ru-RU" sz="900" b="1" strike="noStrike" spc="-1" dirty="0" smtClean="0">
                <a:solidFill>
                  <a:srgbClr val="000000"/>
                </a:solidFill>
                <a:latin typeface="Calibri"/>
                <a:ea typeface="Calibri"/>
              </a:rPr>
              <a:t>.</a:t>
            </a:r>
          </a:p>
          <a:p>
            <a:pPr algn="r">
              <a:lnSpc>
                <a:spcPct val="100000"/>
              </a:lnSpc>
            </a:pPr>
            <a:r>
              <a:rPr lang="ru-RU" sz="900" b="1" spc="-1" dirty="0" smtClean="0">
                <a:solidFill>
                  <a:srgbClr val="000000"/>
                </a:solidFill>
                <a:latin typeface="Calibri"/>
                <a:ea typeface="Calibri"/>
              </a:rPr>
              <a:t>КЛАССЫ В С++</a:t>
            </a:r>
            <a:r>
              <a:rPr lang="ru-RU" sz="900" b="1" strike="noStrike" spc="-1" dirty="0" smtClean="0">
                <a:solidFill>
                  <a:srgbClr val="000000"/>
                </a:solidFill>
                <a:latin typeface="Calibri"/>
                <a:ea typeface="Calibri"/>
              </a:rPr>
              <a:t>.</a:t>
            </a:r>
            <a:endParaRPr lang="ru-RU" sz="900" b="0" strike="noStrike" spc="-1" dirty="0">
              <a:latin typeface="Arial"/>
            </a:endParaRPr>
          </a:p>
        </p:txBody>
      </p:sp>
      <p:sp>
        <p:nvSpPr>
          <p:cNvPr id="18" name="CustomShape 3"/>
          <p:cNvSpPr/>
          <p:nvPr/>
        </p:nvSpPr>
        <p:spPr>
          <a:xfrm>
            <a:off x="891480" y="1913751"/>
            <a:ext cx="7665360" cy="213264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ru-RU" sz="1600" b="0" strike="noStrike" spc="-1" dirty="0">
              <a:latin typeface="Arial"/>
            </a:endParaRPr>
          </a:p>
        </p:txBody>
      </p:sp>
      <p:sp>
        <p:nvSpPr>
          <p:cNvPr id="17" name="CustomShape 3"/>
          <p:cNvSpPr/>
          <p:nvPr/>
        </p:nvSpPr>
        <p:spPr>
          <a:xfrm>
            <a:off x="643680" y="2161214"/>
            <a:ext cx="7618260" cy="387598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ru-RU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Задание 1</a:t>
            </a:r>
          </a:p>
          <a:p>
            <a:endParaRPr lang="ru-RU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Определить класс </a:t>
            </a:r>
            <a:r>
              <a:rPr lang="ru-RU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Child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который содержит такие поля (члены класса): закрытые – имя ребенка, фамилию и возраст , публичные – методы ввода данных и отображения их на экран. Объявить два объекта класса, внести данные и показать их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endParaRPr lang="en-U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*</a:t>
            </a:r>
          </a:p>
          <a:p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Сделать конструктор по умолчанию и конструктор</a:t>
            </a:r>
          </a:p>
          <a:p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*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*</a:t>
            </a:r>
            <a:endParaRPr lang="ru-RU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Выполнить задание, используя указатели на объекты класса</a:t>
            </a: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951519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28;p4"/>
          <p:cNvPicPr/>
          <p:nvPr/>
        </p:nvPicPr>
        <p:blipFill>
          <a:blip r:embed="rId3"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ln>
            <a:noFill/>
          </a:ln>
        </p:spPr>
      </p:pic>
      <p:sp>
        <p:nvSpPr>
          <p:cNvPr id="108" name="CustomShape 1"/>
          <p:cNvSpPr/>
          <p:nvPr/>
        </p:nvSpPr>
        <p:spPr>
          <a:xfrm>
            <a:off x="8506080" y="419040"/>
            <a:ext cx="40112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1200" spc="-1" dirty="0" smtClean="0">
                <a:latin typeface="Arial"/>
              </a:rPr>
              <a:t>1</a:t>
            </a:r>
            <a:r>
              <a:rPr lang="en-US" sz="1200" spc="-1" dirty="0" smtClean="0">
                <a:latin typeface="Arial"/>
              </a:rPr>
              <a:t>9</a:t>
            </a:r>
            <a:endParaRPr lang="ru-RU" sz="1200" b="0" strike="noStrike" spc="-1" dirty="0">
              <a:latin typeface="Arial"/>
            </a:endParaRPr>
          </a:p>
        </p:txBody>
      </p:sp>
      <p:sp>
        <p:nvSpPr>
          <p:cNvPr id="109" name="CustomShape 2"/>
          <p:cNvSpPr/>
          <p:nvPr/>
        </p:nvSpPr>
        <p:spPr>
          <a:xfrm>
            <a:off x="690120" y="1153800"/>
            <a:ext cx="7553160" cy="39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2000" b="1" strike="noStrike" spc="-1" dirty="0">
                <a:solidFill>
                  <a:srgbClr val="000000"/>
                </a:solidFill>
                <a:latin typeface="Calibri"/>
                <a:ea typeface="Calibri"/>
              </a:rPr>
              <a:t>Тема</a:t>
            </a:r>
            <a:r>
              <a:rPr lang="ru-RU" sz="2000" b="1" strike="noStrike" spc="-1" dirty="0" smtClean="0">
                <a:solidFill>
                  <a:srgbClr val="000000"/>
                </a:solidFill>
                <a:latin typeface="Calibri"/>
                <a:ea typeface="Calibri"/>
              </a:rPr>
              <a:t>: Объектно-ориентированное программирование. </a:t>
            </a:r>
          </a:p>
          <a:p>
            <a:pPr>
              <a:lnSpc>
                <a:spcPct val="100000"/>
              </a:lnSpc>
            </a:pPr>
            <a:r>
              <a:rPr lang="ru-RU" sz="2000" b="1" spc="-1" dirty="0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lang="ru-RU" sz="2000" b="1" spc="-1" dirty="0" smtClean="0">
                <a:solidFill>
                  <a:srgbClr val="000000"/>
                </a:solidFill>
                <a:latin typeface="Calibri"/>
                <a:ea typeface="Calibri"/>
              </a:rPr>
              <a:t>		</a:t>
            </a:r>
            <a:r>
              <a:rPr lang="ru-RU" sz="2000" b="1" strike="noStrike" spc="-1" dirty="0" smtClean="0">
                <a:solidFill>
                  <a:srgbClr val="000000"/>
                </a:solidFill>
                <a:latin typeface="Calibri"/>
                <a:ea typeface="Calibri"/>
              </a:rPr>
              <a:t>Классы в С++.</a:t>
            </a: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0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 </a:t>
            </a:r>
            <a:endParaRPr lang="ru-RU" sz="2000" b="0" strike="noStrike" spc="-1" dirty="0">
              <a:latin typeface="Arial"/>
            </a:endParaRPr>
          </a:p>
        </p:txBody>
      </p:sp>
      <p:pic>
        <p:nvPicPr>
          <p:cNvPr id="111" name="Google Shape;132;p4"/>
          <p:cNvPicPr/>
          <p:nvPr/>
        </p:nvPicPr>
        <p:blipFill>
          <a:blip r:embed="rId4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ln>
            <a:noFill/>
          </a:ln>
        </p:spPr>
      </p:pic>
      <p:pic>
        <p:nvPicPr>
          <p:cNvPr id="112" name="Google Shape;133;p4"/>
          <p:cNvPicPr/>
          <p:nvPr/>
        </p:nvPicPr>
        <p:blipFill>
          <a:blip r:embed="rId5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ln>
            <a:noFill/>
          </a:ln>
        </p:spPr>
      </p:pic>
      <p:pic>
        <p:nvPicPr>
          <p:cNvPr id="113" name="Google Shape;134;p4"/>
          <p:cNvPicPr/>
          <p:nvPr/>
        </p:nvPicPr>
        <p:blipFill>
          <a:blip r:embed="rId4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ln>
            <a:noFill/>
          </a:ln>
        </p:spPr>
      </p:pic>
      <p:sp>
        <p:nvSpPr>
          <p:cNvPr id="118" name="CustomShape 7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ru-RU" sz="1000" b="1" strike="noStrike" spc="-1">
                <a:solidFill>
                  <a:srgbClr val="000000"/>
                </a:solidFill>
                <a:latin typeface="Calibri"/>
                <a:ea typeface="Calibri"/>
              </a:rPr>
              <a:t> inginirium.ru</a:t>
            </a:r>
            <a:endParaRPr lang="ru-RU" sz="1000" b="0" strike="noStrike" spc="-1">
              <a:latin typeface="Arial"/>
            </a:endParaRPr>
          </a:p>
        </p:txBody>
      </p:sp>
      <p:pic>
        <p:nvPicPr>
          <p:cNvPr id="119" name="Google Shape;140;p4"/>
          <p:cNvPicPr/>
          <p:nvPr/>
        </p:nvPicPr>
        <p:blipFill>
          <a:blip r:embed="rId6"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ln>
            <a:noFill/>
          </a:ln>
        </p:spPr>
      </p:pic>
      <p:pic>
        <p:nvPicPr>
          <p:cNvPr id="120" name="Google Shape;141;p4"/>
          <p:cNvPicPr/>
          <p:nvPr/>
        </p:nvPicPr>
        <p:blipFill>
          <a:blip r:embed="rId7"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ln>
            <a:noFill/>
          </a:ln>
        </p:spPr>
      </p:pic>
      <p:sp>
        <p:nvSpPr>
          <p:cNvPr id="16" name="CustomShape 3"/>
          <p:cNvSpPr/>
          <p:nvPr/>
        </p:nvSpPr>
        <p:spPr>
          <a:xfrm>
            <a:off x="4411800" y="379080"/>
            <a:ext cx="38181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ru-RU" sz="900" b="1" spc="-1" dirty="0" smtClean="0">
                <a:solidFill>
                  <a:srgbClr val="000000"/>
                </a:solidFill>
                <a:latin typeface="Calibri"/>
                <a:ea typeface="Calibri"/>
              </a:rPr>
              <a:t>ОБЪЕКТНО-ОРИЕНТИРОВАННОЕ ПРОГРАММИРОВАНИЕ</a:t>
            </a:r>
            <a:r>
              <a:rPr lang="ru-RU" sz="900" b="1" strike="noStrike" spc="-1" dirty="0" smtClean="0">
                <a:solidFill>
                  <a:srgbClr val="000000"/>
                </a:solidFill>
                <a:latin typeface="Calibri"/>
                <a:ea typeface="Calibri"/>
              </a:rPr>
              <a:t>.</a:t>
            </a:r>
          </a:p>
          <a:p>
            <a:pPr algn="r">
              <a:lnSpc>
                <a:spcPct val="100000"/>
              </a:lnSpc>
            </a:pPr>
            <a:r>
              <a:rPr lang="ru-RU" sz="900" b="1" spc="-1" dirty="0" smtClean="0">
                <a:solidFill>
                  <a:srgbClr val="000000"/>
                </a:solidFill>
                <a:latin typeface="Calibri"/>
                <a:ea typeface="Calibri"/>
              </a:rPr>
              <a:t>КЛАССЫ В С++</a:t>
            </a:r>
            <a:r>
              <a:rPr lang="ru-RU" sz="900" b="1" strike="noStrike" spc="-1" dirty="0" smtClean="0">
                <a:solidFill>
                  <a:srgbClr val="000000"/>
                </a:solidFill>
                <a:latin typeface="Calibri"/>
                <a:ea typeface="Calibri"/>
              </a:rPr>
              <a:t>.</a:t>
            </a:r>
            <a:endParaRPr lang="ru-RU" sz="900" b="0" strike="noStrike" spc="-1" dirty="0">
              <a:latin typeface="Arial"/>
            </a:endParaRPr>
          </a:p>
        </p:txBody>
      </p:sp>
      <p:sp>
        <p:nvSpPr>
          <p:cNvPr id="17" name="CustomShape 3"/>
          <p:cNvSpPr/>
          <p:nvPr/>
        </p:nvSpPr>
        <p:spPr>
          <a:xfrm>
            <a:off x="736920" y="2161214"/>
            <a:ext cx="7618260" cy="422518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ru-RU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Задание 2</a:t>
            </a:r>
            <a:endParaRPr lang="ru-RU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Определить класс 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fraction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который содержит такие поля (члены класса): закрытые 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–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числитель и знаменатель,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публичные – 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конструктор по умолчанию, конструктор, методы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ввода 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данных (принимается числитель и знаменатель отдельно)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и 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отображение дроби на экран в обычном виде и десятичном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*</a:t>
            </a: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Сумма, разность, умножение и деление дробей (названия методов: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operator+, operator-, operator*, operator/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n-U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**</a:t>
            </a:r>
          </a:p>
          <a:p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Упрощение дробей (25/100 –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&gt; 1/4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endParaRPr lang="ru-RU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607966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97;p2"/>
          <p:cNvPicPr/>
          <p:nvPr/>
        </p:nvPicPr>
        <p:blipFill>
          <a:blip r:embed="rId2"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ln>
            <a:noFill/>
          </a:ln>
        </p:spPr>
      </p:pic>
      <p:sp>
        <p:nvSpPr>
          <p:cNvPr id="85" name="CustomShape 1"/>
          <p:cNvSpPr/>
          <p:nvPr/>
        </p:nvSpPr>
        <p:spPr>
          <a:xfrm>
            <a:off x="8556840" y="419040"/>
            <a:ext cx="26424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1200" b="0" strike="noStrike" spc="-1">
                <a:solidFill>
                  <a:srgbClr val="000000"/>
                </a:solidFill>
                <a:latin typeface="Calibri"/>
                <a:ea typeface="Calibri"/>
              </a:rPr>
              <a:t>2</a:t>
            </a:r>
            <a:endParaRPr lang="ru-RU" sz="1200" b="0" strike="noStrike" spc="-1">
              <a:latin typeface="Arial"/>
            </a:endParaRPr>
          </a:p>
        </p:txBody>
      </p:sp>
      <p:pic>
        <p:nvPicPr>
          <p:cNvPr id="86" name="Google Shape;99;p2"/>
          <p:cNvPicPr/>
          <p:nvPr/>
        </p:nvPicPr>
        <p:blipFill>
          <a:blip r:embed="rId3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ln>
            <a:noFill/>
          </a:ln>
        </p:spPr>
      </p:pic>
      <p:sp>
        <p:nvSpPr>
          <p:cNvPr id="87" name="CustomShape 2"/>
          <p:cNvSpPr/>
          <p:nvPr/>
        </p:nvSpPr>
        <p:spPr>
          <a:xfrm>
            <a:off x="733680" y="1060920"/>
            <a:ext cx="4966200" cy="578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3200" b="1" strike="noStrike" spc="-1">
                <a:solidFill>
                  <a:srgbClr val="000000"/>
                </a:solidFill>
                <a:latin typeface="Calibri"/>
                <a:ea typeface="Calibri"/>
              </a:rPr>
              <a:t>СОДЕРЖАНИЕ</a:t>
            </a:r>
            <a:endParaRPr lang="ru-RU" sz="3200" b="0" strike="noStrike" spc="-1">
              <a:latin typeface="Arial"/>
            </a:endParaRPr>
          </a:p>
        </p:txBody>
      </p:sp>
      <p:sp>
        <p:nvSpPr>
          <p:cNvPr id="88" name="CustomShape 3"/>
          <p:cNvSpPr/>
          <p:nvPr/>
        </p:nvSpPr>
        <p:spPr>
          <a:xfrm>
            <a:off x="750600" y="1833420"/>
            <a:ext cx="5534280" cy="527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1800" b="1" strike="noStrike" spc="-1" dirty="0">
                <a:solidFill>
                  <a:srgbClr val="000000"/>
                </a:solidFill>
                <a:latin typeface="Calibri"/>
                <a:ea typeface="Calibri"/>
              </a:rPr>
              <a:t>1. ВВЕДЕНИЕ. ОРГАНИЗАЦИОННАЯ ИНФОРМАЦИЯ</a:t>
            </a: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ru-RU" sz="1800" b="0" strike="noStrike" spc="-1" dirty="0">
              <a:latin typeface="Arial"/>
            </a:endParaRPr>
          </a:p>
          <a:p>
            <a:pPr marL="285840" indent="-28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ru-RU" sz="1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Тема занятия </a:t>
            </a:r>
            <a:endParaRPr lang="ru-RU" sz="1400" b="0" strike="noStrike" spc="-1" dirty="0">
              <a:latin typeface="Arial"/>
            </a:endParaRPr>
          </a:p>
          <a:p>
            <a:pPr marL="285840" indent="-28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ru-RU" sz="1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Цели и задачи занятия </a:t>
            </a:r>
            <a:endParaRPr lang="ru-RU" sz="1400" b="0" strike="noStrike" spc="-1" dirty="0">
              <a:latin typeface="Arial"/>
            </a:endParaRPr>
          </a:p>
          <a:p>
            <a:pPr marL="285840" indent="-28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ru-RU" sz="1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Результаты занятия </a:t>
            </a:r>
            <a:endParaRPr lang="ru-RU" sz="1400" b="0" strike="noStrike" spc="-1" dirty="0">
              <a:latin typeface="Arial"/>
            </a:endParaRPr>
          </a:p>
          <a:p>
            <a:pPr marL="285840" indent="-28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ru-RU" sz="1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Материалы для преподавателя</a:t>
            </a:r>
            <a:endParaRPr lang="ru-RU" sz="1400" b="0" strike="noStrike" spc="-1" dirty="0">
              <a:latin typeface="Arial"/>
            </a:endParaRPr>
          </a:p>
          <a:p>
            <a:pPr marL="285840" indent="-28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ru-RU" sz="1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Материалы для ученика </a:t>
            </a:r>
            <a:endParaRPr lang="ru-RU" sz="1400" b="0" strike="noStrike" spc="-1" dirty="0">
              <a:latin typeface="Arial"/>
            </a:endParaRPr>
          </a:p>
          <a:p>
            <a:pPr marL="285840" indent="-28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ru-RU" sz="1400" b="0" strike="noStrike" spc="-1" dirty="0" err="1">
                <a:solidFill>
                  <a:srgbClr val="000000"/>
                </a:solidFill>
                <a:latin typeface="Calibri"/>
                <a:ea typeface="Calibri"/>
              </a:rPr>
              <a:t>Тайминг</a:t>
            </a:r>
            <a:r>
              <a:rPr lang="ru-RU" sz="1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 проведения занятия </a:t>
            </a:r>
            <a:endParaRPr lang="ru-RU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ru-RU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800" b="1" strike="noStrike" spc="-1" dirty="0">
                <a:solidFill>
                  <a:srgbClr val="000000"/>
                </a:solidFill>
                <a:latin typeface="Calibri"/>
                <a:ea typeface="Calibri"/>
              </a:rPr>
              <a:t>2. ТЕОРЕТИЧЕСКАЯ ЧАСТЬ</a:t>
            </a: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ru-RU" sz="1800" b="0" strike="noStrike" spc="-1" dirty="0">
              <a:latin typeface="Arial"/>
            </a:endParaRPr>
          </a:p>
          <a:p>
            <a:pPr marL="285840" indent="-28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ru-RU" sz="1400" b="0" strike="noStrike" spc="-1" dirty="0" smtClean="0">
                <a:solidFill>
                  <a:srgbClr val="000000"/>
                </a:solidFill>
                <a:latin typeface="Calibri"/>
                <a:ea typeface="Calibri"/>
              </a:rPr>
              <a:t>Объектно</a:t>
            </a:r>
            <a:r>
              <a:rPr lang="ru-RU" sz="1400" spc="-1" dirty="0" smtClean="0">
                <a:solidFill>
                  <a:srgbClr val="000000"/>
                </a:solidFill>
                <a:latin typeface="Calibri"/>
                <a:ea typeface="Calibri"/>
              </a:rPr>
              <a:t>-ориентированное программирование</a:t>
            </a:r>
            <a:endParaRPr lang="ru-RU" sz="1400" b="0" strike="noStrike" spc="-1" dirty="0" smtClean="0">
              <a:solidFill>
                <a:srgbClr val="000000"/>
              </a:solidFill>
              <a:latin typeface="Calibri"/>
              <a:ea typeface="Calibri"/>
            </a:endParaRPr>
          </a:p>
          <a:p>
            <a:pPr marL="285840" indent="-28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ru-RU" sz="1400" spc="-1" dirty="0" smtClean="0">
                <a:solidFill>
                  <a:srgbClr val="000000"/>
                </a:solidFill>
                <a:latin typeface="Calibri"/>
              </a:rPr>
              <a:t>Классы в С++. Создание класса</a:t>
            </a:r>
          </a:p>
          <a:p>
            <a:pPr marL="285840" indent="-28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ru-RU" sz="1400" b="0" strike="noStrike" spc="-1" dirty="0">
              <a:latin typeface="Arial"/>
            </a:endParaRPr>
          </a:p>
          <a:p>
            <a:pPr marL="285840" indent="-233640">
              <a:lnSpc>
                <a:spcPct val="100000"/>
              </a:lnSpc>
            </a:pPr>
            <a:endParaRPr lang="ru-RU" sz="1400" b="0" strike="noStrike" spc="-1" dirty="0">
              <a:latin typeface="Arial"/>
            </a:endParaRPr>
          </a:p>
          <a:p>
            <a:pPr marL="285840" indent="-233640">
              <a:lnSpc>
                <a:spcPct val="100000"/>
              </a:lnSpc>
            </a:pPr>
            <a:r>
              <a:rPr lang="ru-RU" sz="1800" b="1" strike="noStrike" spc="-1" dirty="0">
                <a:solidFill>
                  <a:srgbClr val="000000"/>
                </a:solidFill>
                <a:latin typeface="Calibri"/>
                <a:ea typeface="Calibri"/>
              </a:rPr>
              <a:t>3. ПРАКТИЧЕСКАЯ ЧАСТЬ</a:t>
            </a:r>
            <a:r>
              <a:rPr lang="ru-RU" sz="800" b="1" strike="noStrike" spc="-1" dirty="0">
                <a:solidFill>
                  <a:srgbClr val="000000"/>
                </a:solidFill>
                <a:latin typeface="Calibri"/>
                <a:ea typeface="Calibri"/>
              </a:rPr>
              <a:t> </a:t>
            </a:r>
            <a:endParaRPr lang="ru-RU" sz="800" b="0" strike="noStrike" spc="-1" dirty="0">
              <a:latin typeface="Arial"/>
            </a:endParaRPr>
          </a:p>
          <a:p>
            <a:pPr marL="285840" indent="-233640">
              <a:lnSpc>
                <a:spcPct val="100000"/>
              </a:lnSpc>
            </a:pPr>
            <a:endParaRPr lang="ru-RU" sz="800" b="0" strike="noStrike" spc="-1" dirty="0">
              <a:latin typeface="Arial"/>
            </a:endParaRPr>
          </a:p>
          <a:p>
            <a:pPr marL="285840" indent="-28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ru-RU" sz="1400" spc="-1" dirty="0" smtClean="0">
                <a:solidFill>
                  <a:srgbClr val="000000"/>
                </a:solidFill>
                <a:latin typeface="Calibri"/>
              </a:rPr>
              <a:t>Создание экземпляров классов</a:t>
            </a:r>
          </a:p>
          <a:p>
            <a:pPr marL="285840" indent="-28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ru-RU" sz="1400" b="0" strike="noStrike" spc="-1" dirty="0" smtClean="0">
                <a:solidFill>
                  <a:srgbClr val="000000"/>
                </a:solidFill>
                <a:latin typeface="Calibri"/>
              </a:rPr>
              <a:t>Изучение принципов инкапсуляции</a:t>
            </a:r>
          </a:p>
          <a:p>
            <a:pPr marL="285840" indent="-28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ru-RU" sz="1400" spc="-1" dirty="0" smtClean="0">
                <a:solidFill>
                  <a:srgbClr val="000000"/>
                </a:solidFill>
                <a:latin typeface="Calibri"/>
              </a:rPr>
              <a:t>Изучение видов полей и методов класса</a:t>
            </a:r>
            <a:endParaRPr lang="ru-RU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dirty="0"/>
              <a:t/>
            </a:r>
            <a:br>
              <a:rPr dirty="0"/>
            </a:br>
            <a:endParaRPr lang="ru-RU" sz="1400" b="0" strike="noStrike" spc="-1" dirty="0">
              <a:latin typeface="Arial"/>
            </a:endParaRPr>
          </a:p>
          <a:p>
            <a:pPr>
              <a:lnSpc>
                <a:spcPct val="80000"/>
              </a:lnSpc>
            </a:pPr>
            <a:endParaRPr lang="ru-RU" sz="1400" b="0" strike="noStrike" spc="-1" dirty="0">
              <a:latin typeface="Arial"/>
            </a:endParaRPr>
          </a:p>
        </p:txBody>
      </p:sp>
      <p:pic>
        <p:nvPicPr>
          <p:cNvPr id="89" name="Google Shape;102;p2"/>
          <p:cNvPicPr/>
          <p:nvPr/>
        </p:nvPicPr>
        <p:blipFill>
          <a:blip r:embed="rId4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ln>
            <a:noFill/>
          </a:ln>
        </p:spPr>
      </p:pic>
      <p:pic>
        <p:nvPicPr>
          <p:cNvPr id="90" name="Google Shape;103;p2"/>
          <p:cNvPicPr/>
          <p:nvPr/>
        </p:nvPicPr>
        <p:blipFill>
          <a:blip r:embed="rId3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ln>
            <a:noFill/>
          </a:ln>
        </p:spPr>
      </p:pic>
      <p:sp>
        <p:nvSpPr>
          <p:cNvPr id="92" name="CustomShape 5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ru-RU" sz="1000" b="1" strike="noStrike" spc="-1">
                <a:solidFill>
                  <a:srgbClr val="000000"/>
                </a:solidFill>
                <a:latin typeface="Calibri"/>
                <a:ea typeface="Calibri"/>
              </a:rPr>
              <a:t> inginirium.ru</a:t>
            </a:r>
            <a:endParaRPr lang="ru-RU" sz="1000" b="0" strike="noStrike" spc="-1">
              <a:latin typeface="Arial"/>
            </a:endParaRPr>
          </a:p>
        </p:txBody>
      </p:sp>
      <p:pic>
        <p:nvPicPr>
          <p:cNvPr id="93" name="Google Shape;106;p2"/>
          <p:cNvPicPr/>
          <p:nvPr/>
        </p:nvPicPr>
        <p:blipFill>
          <a:blip r:embed="rId5"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ln>
            <a:noFill/>
          </a:ln>
        </p:spPr>
      </p:pic>
      <p:pic>
        <p:nvPicPr>
          <p:cNvPr id="94" name="Google Shape;107;p2"/>
          <p:cNvPicPr/>
          <p:nvPr/>
        </p:nvPicPr>
        <p:blipFill>
          <a:blip r:embed="rId6"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ln>
            <a:noFill/>
          </a:ln>
        </p:spPr>
      </p:pic>
      <p:sp>
        <p:nvSpPr>
          <p:cNvPr id="14" name="CustomShape 3"/>
          <p:cNvSpPr/>
          <p:nvPr/>
        </p:nvSpPr>
        <p:spPr>
          <a:xfrm>
            <a:off x="4411800" y="379080"/>
            <a:ext cx="38181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ru-RU" sz="900" b="1" spc="-1" dirty="0" smtClean="0">
                <a:solidFill>
                  <a:srgbClr val="000000"/>
                </a:solidFill>
                <a:latin typeface="Calibri"/>
                <a:ea typeface="Calibri"/>
              </a:rPr>
              <a:t>ОБЪЕКТНО-ОРИЕНТИРОВАННОЕ ПРОГРАММИРОВАНИЕ</a:t>
            </a:r>
            <a:r>
              <a:rPr lang="ru-RU" sz="900" b="1" strike="noStrike" spc="-1" dirty="0" smtClean="0">
                <a:solidFill>
                  <a:srgbClr val="000000"/>
                </a:solidFill>
                <a:latin typeface="Calibri"/>
                <a:ea typeface="Calibri"/>
              </a:rPr>
              <a:t>.</a:t>
            </a:r>
          </a:p>
          <a:p>
            <a:pPr algn="r">
              <a:lnSpc>
                <a:spcPct val="100000"/>
              </a:lnSpc>
            </a:pPr>
            <a:r>
              <a:rPr lang="ru-RU" sz="900" b="1" spc="-1" dirty="0" smtClean="0">
                <a:solidFill>
                  <a:srgbClr val="000000"/>
                </a:solidFill>
                <a:latin typeface="Calibri"/>
                <a:ea typeface="Calibri"/>
              </a:rPr>
              <a:t>КЛАССЫ В С++</a:t>
            </a:r>
            <a:r>
              <a:rPr lang="ru-RU" sz="900" b="1" strike="noStrike" spc="-1" dirty="0" smtClean="0">
                <a:solidFill>
                  <a:srgbClr val="000000"/>
                </a:solidFill>
                <a:latin typeface="Calibri"/>
                <a:ea typeface="Calibri"/>
              </a:rPr>
              <a:t>.</a:t>
            </a:r>
            <a:endParaRPr lang="ru-RU" sz="9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766080" y="936360"/>
            <a:ext cx="6944760" cy="882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2600" b="1" strike="noStrike" spc="-1">
                <a:solidFill>
                  <a:srgbClr val="000000"/>
                </a:solidFill>
                <a:latin typeface="Calibri"/>
                <a:ea typeface="Calibri"/>
              </a:rPr>
              <a:t>ВВЕДЕНИЕ. </a:t>
            </a:r>
            <a:endParaRPr lang="ru-RU" sz="2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600" b="1" strike="noStrike" spc="-1">
                <a:solidFill>
                  <a:srgbClr val="000000"/>
                </a:solidFill>
                <a:latin typeface="Calibri"/>
                <a:ea typeface="Calibri"/>
              </a:rPr>
              <a:t>ОРГАНИЗАЦИОННАЯ ИНФОРМАЦИЯ</a:t>
            </a:r>
            <a:r>
              <a:rPr lang="ru-RU" sz="2600" b="0" strike="noStrike" spc="-1">
                <a:solidFill>
                  <a:srgbClr val="000000"/>
                </a:solidFill>
                <a:latin typeface="Calibri"/>
                <a:ea typeface="Calibri"/>
              </a:rPr>
              <a:t> </a:t>
            </a:r>
            <a:endParaRPr lang="ru-RU" sz="2600" b="0" strike="noStrike" spc="-1">
              <a:latin typeface="Arial"/>
            </a:endParaRPr>
          </a:p>
        </p:txBody>
      </p:sp>
      <p:pic>
        <p:nvPicPr>
          <p:cNvPr id="96" name="Google Shape;113;p3"/>
          <p:cNvPicPr/>
          <p:nvPr/>
        </p:nvPicPr>
        <p:blipFill>
          <a:blip r:embed="rId2"/>
          <a:stretch/>
        </p:blipFill>
        <p:spPr>
          <a:xfrm>
            <a:off x="693720" y="866520"/>
            <a:ext cx="74160" cy="448560"/>
          </a:xfrm>
          <a:prstGeom prst="rect">
            <a:avLst/>
          </a:prstGeom>
          <a:ln>
            <a:noFill/>
          </a:ln>
        </p:spPr>
      </p:pic>
      <p:pic>
        <p:nvPicPr>
          <p:cNvPr id="97" name="Google Shape;114;p3"/>
          <p:cNvPicPr/>
          <p:nvPr/>
        </p:nvPicPr>
        <p:blipFill>
          <a:blip r:embed="rId3"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ln>
            <a:noFill/>
          </a:ln>
        </p:spPr>
      </p:pic>
      <p:sp>
        <p:nvSpPr>
          <p:cNvPr id="98" name="CustomShape 2"/>
          <p:cNvSpPr/>
          <p:nvPr/>
        </p:nvSpPr>
        <p:spPr>
          <a:xfrm>
            <a:off x="8556840" y="419040"/>
            <a:ext cx="26424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1200" b="0" strike="noStrike" spc="-1">
                <a:solidFill>
                  <a:srgbClr val="000000"/>
                </a:solidFill>
                <a:latin typeface="Calibri"/>
                <a:ea typeface="Calibri"/>
              </a:rPr>
              <a:t>3</a:t>
            </a:r>
            <a:endParaRPr lang="ru-RU" sz="1200" b="0" strike="noStrike" spc="-1">
              <a:latin typeface="Arial"/>
            </a:endParaRPr>
          </a:p>
        </p:txBody>
      </p:sp>
      <p:pic>
        <p:nvPicPr>
          <p:cNvPr id="99" name="Google Shape;116;p3"/>
          <p:cNvPicPr/>
          <p:nvPr/>
        </p:nvPicPr>
        <p:blipFill>
          <a:blip r:embed="rId4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ln>
            <a:noFill/>
          </a:ln>
        </p:spPr>
      </p:pic>
      <p:pic>
        <p:nvPicPr>
          <p:cNvPr id="100" name="Google Shape;117;p3"/>
          <p:cNvPicPr/>
          <p:nvPr/>
        </p:nvPicPr>
        <p:blipFill>
          <a:blip r:embed="rId5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ln>
            <a:noFill/>
          </a:ln>
        </p:spPr>
      </p:pic>
      <p:pic>
        <p:nvPicPr>
          <p:cNvPr id="101" name="Google Shape;118;p3"/>
          <p:cNvPicPr/>
          <p:nvPr/>
        </p:nvPicPr>
        <p:blipFill>
          <a:blip r:embed="rId4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ln>
            <a:noFill/>
          </a:ln>
        </p:spPr>
      </p:pic>
      <p:sp>
        <p:nvSpPr>
          <p:cNvPr id="103" name="CustomShape 4"/>
          <p:cNvSpPr/>
          <p:nvPr/>
        </p:nvSpPr>
        <p:spPr>
          <a:xfrm>
            <a:off x="808920" y="2170800"/>
            <a:ext cx="7573080" cy="386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1800" b="1" strike="noStrike" spc="-1" dirty="0" smtClean="0">
                <a:solidFill>
                  <a:srgbClr val="000000"/>
                </a:solidFill>
                <a:latin typeface="Calibri"/>
                <a:ea typeface="Calibri"/>
              </a:rPr>
              <a:t>Тема: Объектно-ориентированное программирование.</a:t>
            </a:r>
          </a:p>
          <a:p>
            <a:pPr>
              <a:lnSpc>
                <a:spcPct val="100000"/>
              </a:lnSpc>
            </a:pPr>
            <a:r>
              <a:rPr lang="ru-RU" b="1" spc="-1" dirty="0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lang="ru-RU" b="1" spc="-1" dirty="0" smtClean="0">
                <a:solidFill>
                  <a:srgbClr val="000000"/>
                </a:solidFill>
                <a:latin typeface="Calibri"/>
                <a:ea typeface="Calibri"/>
              </a:rPr>
              <a:t>		</a:t>
            </a:r>
            <a:r>
              <a:rPr lang="ru-RU" sz="1800" b="1" strike="noStrike" spc="-1" dirty="0" smtClean="0">
                <a:solidFill>
                  <a:srgbClr val="000000"/>
                </a:solidFill>
                <a:latin typeface="Calibri"/>
                <a:ea typeface="Calibri"/>
              </a:rPr>
              <a:t> Классы в С++.</a:t>
            </a:r>
            <a:endParaRPr lang="ru-RU" sz="1800" b="0" strike="noStrike" spc="-1" dirty="0" smtClean="0">
              <a:latin typeface="Arial"/>
            </a:endParaRPr>
          </a:p>
          <a:p>
            <a:pPr>
              <a:lnSpc>
                <a:spcPct val="100000"/>
              </a:lnSpc>
            </a:pP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600" b="1" strike="noStrike" spc="-1" dirty="0">
                <a:solidFill>
                  <a:srgbClr val="000000"/>
                </a:solidFill>
                <a:latin typeface="Calibri"/>
                <a:ea typeface="Calibri"/>
              </a:rPr>
              <a:t>Цели и задачи:</a:t>
            </a:r>
            <a:endParaRPr lang="ru-RU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ru-RU" sz="1600" b="0" strike="noStrike" spc="-1" dirty="0">
              <a:latin typeface="Arial"/>
            </a:endParaRPr>
          </a:p>
          <a:p>
            <a:pPr marL="171360" indent="-169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ru-RU" sz="1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 Рассказать </a:t>
            </a:r>
            <a:r>
              <a:rPr lang="ru-RU" sz="1400" b="0" strike="noStrike" spc="-1" dirty="0" smtClean="0">
                <a:solidFill>
                  <a:srgbClr val="000000"/>
                </a:solidFill>
                <a:latin typeface="Calibri"/>
                <a:ea typeface="Calibri"/>
              </a:rPr>
              <a:t>о р</a:t>
            </a:r>
            <a:r>
              <a:rPr lang="ru-RU" sz="1400" spc="-1" dirty="0" smtClean="0">
                <a:solidFill>
                  <a:srgbClr val="000000"/>
                </a:solidFill>
                <a:latin typeface="Calibri"/>
                <a:ea typeface="Calibri"/>
              </a:rPr>
              <a:t>азнице между процедурным и структурным программированием</a:t>
            </a:r>
            <a:endParaRPr lang="ru-RU" sz="1400" b="0" strike="noStrike" spc="-1" dirty="0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Рассказать о </a:t>
            </a:r>
            <a:r>
              <a:rPr lang="ru-RU" sz="1400" b="0" strike="noStrike" spc="-1" dirty="0" smtClean="0">
                <a:solidFill>
                  <a:srgbClr val="000000"/>
                </a:solidFill>
                <a:latin typeface="Calibri"/>
                <a:ea typeface="Calibri"/>
              </a:rPr>
              <a:t>месте ООП в современных задачах</a:t>
            </a:r>
            <a:endParaRPr lang="ru-RU" sz="1400" b="0" strike="noStrike" spc="-1" dirty="0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400" b="0" strike="noStrike" spc="-1" dirty="0" smtClean="0">
                <a:solidFill>
                  <a:srgbClr val="000000"/>
                </a:solidFill>
                <a:latin typeface="Calibri"/>
                <a:ea typeface="Calibri"/>
              </a:rPr>
              <a:t>Рассказать об основных характеристиках ООП</a:t>
            </a:r>
            <a:endParaRPr lang="ru-RU" sz="1400" b="0" strike="noStrike" spc="-1" dirty="0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400" spc="-1" dirty="0" smtClean="0">
                <a:solidFill>
                  <a:srgbClr val="000000"/>
                </a:solidFill>
                <a:latin typeface="Calibri"/>
              </a:rPr>
              <a:t>Создать класса с конструктором и методами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400" spc="-1" dirty="0" smtClean="0">
                <a:solidFill>
                  <a:srgbClr val="000000"/>
                </a:solidFill>
                <a:latin typeface="Calibri"/>
              </a:rPr>
              <a:t>Создать объект класса и указатели на этот объект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400" spc="-1" dirty="0" smtClean="0">
                <a:solidFill>
                  <a:srgbClr val="000000"/>
                </a:solidFill>
                <a:latin typeface="Calibri"/>
              </a:rPr>
              <a:t>Получить доступ к методам и полям объекта класса</a:t>
            </a:r>
            <a:endParaRPr lang="ru-RU" sz="1400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dirty="0"/>
              <a:t/>
            </a:r>
            <a:br>
              <a:rPr dirty="0"/>
            </a:br>
            <a:r>
              <a:rPr lang="ru-RU" sz="1600" b="1" strike="noStrike" spc="-1" dirty="0">
                <a:solidFill>
                  <a:srgbClr val="000000"/>
                </a:solidFill>
                <a:latin typeface="Calibri"/>
                <a:ea typeface="Calibri"/>
              </a:rPr>
              <a:t>По результатам занятия слушатель будет знать: </a:t>
            </a:r>
            <a:endParaRPr lang="ru-RU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ru-RU" sz="1600" b="0" strike="noStrike" spc="-1" dirty="0">
              <a:latin typeface="Arial"/>
            </a:endParaRPr>
          </a:p>
          <a:p>
            <a:pPr marL="171360" indent="-169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ru-RU" sz="1400" b="0" strike="noStrike" spc="-1" dirty="0" smtClean="0">
                <a:solidFill>
                  <a:srgbClr val="000000"/>
                </a:solidFill>
                <a:latin typeface="Calibri"/>
                <a:ea typeface="Calibri"/>
              </a:rPr>
              <a:t>Что </a:t>
            </a:r>
            <a:r>
              <a:rPr lang="ru-RU" sz="1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такое </a:t>
            </a:r>
            <a:r>
              <a:rPr lang="ru-RU" sz="1400" b="0" strike="noStrike" spc="-1" dirty="0" smtClean="0">
                <a:solidFill>
                  <a:srgbClr val="000000"/>
                </a:solidFill>
                <a:latin typeface="Calibri"/>
                <a:ea typeface="Calibri"/>
              </a:rPr>
              <a:t>ООП</a:t>
            </a:r>
          </a:p>
          <a:p>
            <a:pPr marL="171360" indent="-169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ru-RU" sz="1400" spc="-1" dirty="0" smtClean="0">
                <a:solidFill>
                  <a:srgbClr val="000000"/>
                </a:solidFill>
                <a:latin typeface="Calibri"/>
                <a:ea typeface="Calibri"/>
              </a:rPr>
              <a:t>Разницу между процедурным и объектно-ориентированном программированием</a:t>
            </a:r>
            <a:endParaRPr lang="ru-RU" sz="1400" b="0" strike="noStrike" spc="-1" dirty="0">
              <a:latin typeface="Arial"/>
            </a:endParaRPr>
          </a:p>
        </p:txBody>
      </p:sp>
      <p:sp>
        <p:nvSpPr>
          <p:cNvPr id="104" name="CustomShape 5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ru-RU" sz="1000" b="1" strike="noStrike" spc="-1">
                <a:solidFill>
                  <a:srgbClr val="000000"/>
                </a:solidFill>
                <a:latin typeface="Calibri"/>
                <a:ea typeface="Calibri"/>
              </a:rPr>
              <a:t> inginirium.ru</a:t>
            </a:r>
            <a:endParaRPr lang="ru-RU" sz="1000" b="0" strike="noStrike" spc="-1">
              <a:latin typeface="Arial"/>
            </a:endParaRPr>
          </a:p>
        </p:txBody>
      </p:sp>
      <p:pic>
        <p:nvPicPr>
          <p:cNvPr id="105" name="Google Shape;122;p3"/>
          <p:cNvPicPr/>
          <p:nvPr/>
        </p:nvPicPr>
        <p:blipFill>
          <a:blip r:embed="rId6"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ln>
            <a:noFill/>
          </a:ln>
        </p:spPr>
      </p:pic>
      <p:pic>
        <p:nvPicPr>
          <p:cNvPr id="106" name="Google Shape;123;p3"/>
          <p:cNvPicPr/>
          <p:nvPr/>
        </p:nvPicPr>
        <p:blipFill>
          <a:blip r:embed="rId7"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ln>
            <a:noFill/>
          </a:ln>
        </p:spPr>
      </p:pic>
      <p:sp>
        <p:nvSpPr>
          <p:cNvPr id="14" name="CustomShape 3"/>
          <p:cNvSpPr/>
          <p:nvPr/>
        </p:nvSpPr>
        <p:spPr>
          <a:xfrm>
            <a:off x="4411800" y="379080"/>
            <a:ext cx="38181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ru-RU" sz="900" b="1" spc="-1" dirty="0" smtClean="0">
                <a:solidFill>
                  <a:srgbClr val="000000"/>
                </a:solidFill>
                <a:latin typeface="Calibri"/>
                <a:ea typeface="Calibri"/>
              </a:rPr>
              <a:t>ОБЪЕКТНО-ОРИЕНТИРОВАННОЕ ПРОГРАММИРОВАНИЕ</a:t>
            </a:r>
            <a:r>
              <a:rPr lang="ru-RU" sz="900" b="1" strike="noStrike" spc="-1" dirty="0" smtClean="0">
                <a:solidFill>
                  <a:srgbClr val="000000"/>
                </a:solidFill>
                <a:latin typeface="Calibri"/>
                <a:ea typeface="Calibri"/>
              </a:rPr>
              <a:t>.</a:t>
            </a:r>
          </a:p>
          <a:p>
            <a:pPr algn="r">
              <a:lnSpc>
                <a:spcPct val="100000"/>
              </a:lnSpc>
            </a:pPr>
            <a:r>
              <a:rPr lang="ru-RU" sz="900" b="1" spc="-1" dirty="0" smtClean="0">
                <a:solidFill>
                  <a:srgbClr val="000000"/>
                </a:solidFill>
                <a:latin typeface="Calibri"/>
                <a:ea typeface="Calibri"/>
              </a:rPr>
              <a:t>КЛАССЫ В С++</a:t>
            </a:r>
            <a:r>
              <a:rPr lang="ru-RU" sz="900" b="1" strike="noStrike" spc="-1" dirty="0" smtClean="0">
                <a:solidFill>
                  <a:srgbClr val="000000"/>
                </a:solidFill>
                <a:latin typeface="Calibri"/>
                <a:ea typeface="Calibri"/>
              </a:rPr>
              <a:t>.</a:t>
            </a:r>
            <a:endParaRPr lang="ru-RU" sz="9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28;p4"/>
          <p:cNvPicPr/>
          <p:nvPr/>
        </p:nvPicPr>
        <p:blipFill>
          <a:blip r:embed="rId2"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ln>
            <a:noFill/>
          </a:ln>
        </p:spPr>
      </p:pic>
      <p:sp>
        <p:nvSpPr>
          <p:cNvPr id="108" name="CustomShape 1"/>
          <p:cNvSpPr/>
          <p:nvPr/>
        </p:nvSpPr>
        <p:spPr>
          <a:xfrm>
            <a:off x="8556840" y="419040"/>
            <a:ext cx="26424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1200" b="0" strike="noStrike" spc="-1">
                <a:solidFill>
                  <a:srgbClr val="000000"/>
                </a:solidFill>
                <a:latin typeface="Calibri"/>
                <a:ea typeface="Calibri"/>
              </a:rPr>
              <a:t>4</a:t>
            </a:r>
            <a:endParaRPr lang="ru-RU" sz="1200" b="0" strike="noStrike" spc="-1">
              <a:latin typeface="Arial"/>
            </a:endParaRPr>
          </a:p>
        </p:txBody>
      </p:sp>
      <p:sp>
        <p:nvSpPr>
          <p:cNvPr id="109" name="CustomShape 2"/>
          <p:cNvSpPr/>
          <p:nvPr/>
        </p:nvSpPr>
        <p:spPr>
          <a:xfrm>
            <a:off x="690120" y="1153800"/>
            <a:ext cx="7553160" cy="39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2000" b="1" strike="noStrike" spc="-1" dirty="0">
                <a:solidFill>
                  <a:srgbClr val="000000"/>
                </a:solidFill>
                <a:latin typeface="Calibri"/>
                <a:ea typeface="Calibri"/>
              </a:rPr>
              <a:t>Тема</a:t>
            </a:r>
            <a:r>
              <a:rPr lang="ru-RU" sz="2000" b="1" strike="noStrike" spc="-1" dirty="0" smtClean="0">
                <a:solidFill>
                  <a:srgbClr val="000000"/>
                </a:solidFill>
                <a:latin typeface="Calibri"/>
                <a:ea typeface="Calibri"/>
              </a:rPr>
              <a:t>: Объектно-ориентированное программирование. </a:t>
            </a:r>
          </a:p>
          <a:p>
            <a:pPr>
              <a:lnSpc>
                <a:spcPct val="100000"/>
              </a:lnSpc>
            </a:pPr>
            <a:r>
              <a:rPr lang="ru-RU" sz="2000" b="1" spc="-1" dirty="0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lang="ru-RU" sz="2000" b="1" spc="-1" dirty="0" smtClean="0">
                <a:solidFill>
                  <a:srgbClr val="000000"/>
                </a:solidFill>
                <a:latin typeface="Calibri"/>
                <a:ea typeface="Calibri"/>
              </a:rPr>
              <a:t>		</a:t>
            </a:r>
            <a:r>
              <a:rPr lang="ru-RU" sz="2000" b="1" strike="noStrike" spc="-1" dirty="0" smtClean="0">
                <a:solidFill>
                  <a:srgbClr val="000000"/>
                </a:solidFill>
                <a:latin typeface="Calibri"/>
                <a:ea typeface="Calibri"/>
              </a:rPr>
              <a:t>Классы в С++.</a:t>
            </a: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0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 </a:t>
            </a:r>
            <a:endParaRPr lang="ru-RU" sz="2000" b="0" strike="noStrike" spc="-1" dirty="0">
              <a:latin typeface="Arial"/>
            </a:endParaRPr>
          </a:p>
        </p:txBody>
      </p:sp>
      <p:sp>
        <p:nvSpPr>
          <p:cNvPr id="110" name="CustomShape 3"/>
          <p:cNvSpPr/>
          <p:nvPr/>
        </p:nvSpPr>
        <p:spPr>
          <a:xfrm>
            <a:off x="739080" y="1900440"/>
            <a:ext cx="5170680" cy="1794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1600" b="1" strike="noStrike" spc="-1" dirty="0">
                <a:solidFill>
                  <a:srgbClr val="000000"/>
                </a:solidFill>
                <a:latin typeface="Calibri"/>
                <a:ea typeface="Calibri"/>
              </a:rPr>
              <a:t>По результатам занятия слушатель будет уметь:</a:t>
            </a:r>
            <a:r>
              <a:rPr lang="ru-RU" sz="1200" b="1" strike="noStrike" spc="-1" dirty="0">
                <a:solidFill>
                  <a:srgbClr val="000000"/>
                </a:solidFill>
                <a:latin typeface="Calibri"/>
                <a:ea typeface="Calibri"/>
              </a:rPr>
              <a:t> </a:t>
            </a:r>
            <a:endParaRPr lang="ru-RU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ru-RU" sz="1200" b="0" strike="noStrike" spc="-1" dirty="0">
              <a:latin typeface="Arial"/>
            </a:endParaRPr>
          </a:p>
          <a:p>
            <a:pPr marL="171360" indent="-169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ru-RU" sz="1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r>
              <a:rPr lang="ru-RU" sz="1400" b="0" strike="noStrike" spc="-1" dirty="0" smtClean="0">
                <a:solidFill>
                  <a:srgbClr val="000000"/>
                </a:solidFill>
                <a:latin typeface="Calibri"/>
                <a:ea typeface="Calibri"/>
              </a:rPr>
              <a:t>Создавать классы в С++</a:t>
            </a:r>
            <a:endParaRPr lang="ru-RU" sz="1400" b="0" strike="noStrike" spc="-1" dirty="0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400" b="0" strike="noStrike" spc="-1" dirty="0" smtClean="0">
                <a:solidFill>
                  <a:srgbClr val="000000"/>
                </a:solidFill>
                <a:latin typeface="Calibri"/>
                <a:ea typeface="Calibri"/>
              </a:rPr>
              <a:t>Работать с объектами класса и указателями на этот объект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400" spc="-1" dirty="0" smtClean="0">
                <a:solidFill>
                  <a:srgbClr val="000000"/>
                </a:solidFill>
                <a:latin typeface="Calibri"/>
              </a:rPr>
              <a:t>Создавать поля и методы класса</a:t>
            </a:r>
            <a:endParaRPr lang="ru-RU" sz="1400" b="0" strike="noStrike" spc="-1" dirty="0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ru-RU" sz="1400" b="0" strike="noStrike" spc="-1" dirty="0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ru-RU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600" b="1" strike="noStrike" spc="-1" dirty="0" err="1">
                <a:solidFill>
                  <a:srgbClr val="000000"/>
                </a:solidFill>
                <a:latin typeface="Calibri"/>
                <a:ea typeface="Calibri"/>
              </a:rPr>
              <a:t>Тайминг</a:t>
            </a:r>
            <a:r>
              <a:rPr lang="ru-RU" sz="1600" b="1" strike="noStrike" spc="-1" dirty="0">
                <a:solidFill>
                  <a:srgbClr val="000000"/>
                </a:solidFill>
                <a:latin typeface="Calibri"/>
                <a:ea typeface="Calibri"/>
              </a:rPr>
              <a:t> занятия</a:t>
            </a:r>
            <a:endParaRPr lang="ru-RU" sz="1600" b="0" strike="noStrike" spc="-1" dirty="0">
              <a:latin typeface="Arial"/>
            </a:endParaRPr>
          </a:p>
        </p:txBody>
      </p:sp>
      <p:pic>
        <p:nvPicPr>
          <p:cNvPr id="111" name="Google Shape;132;p4"/>
          <p:cNvPicPr/>
          <p:nvPr/>
        </p:nvPicPr>
        <p:blipFill>
          <a:blip r:embed="rId3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ln>
            <a:noFill/>
          </a:ln>
        </p:spPr>
      </p:pic>
      <p:pic>
        <p:nvPicPr>
          <p:cNvPr id="112" name="Google Shape;133;p4"/>
          <p:cNvPicPr/>
          <p:nvPr/>
        </p:nvPicPr>
        <p:blipFill>
          <a:blip r:embed="rId4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ln>
            <a:noFill/>
          </a:ln>
        </p:spPr>
      </p:pic>
      <p:pic>
        <p:nvPicPr>
          <p:cNvPr id="113" name="Google Shape;134;p4"/>
          <p:cNvPicPr/>
          <p:nvPr/>
        </p:nvPicPr>
        <p:blipFill>
          <a:blip r:embed="rId3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ln>
            <a:noFill/>
          </a:ln>
        </p:spPr>
      </p:pic>
      <p:graphicFrame>
        <p:nvGraphicFramePr>
          <p:cNvPr id="115" name="Table 5"/>
          <p:cNvGraphicFramePr/>
          <p:nvPr>
            <p:extLst>
              <p:ext uri="{D42A27DB-BD31-4B8C-83A1-F6EECF244321}">
                <p14:modId xmlns:p14="http://schemas.microsoft.com/office/powerpoint/2010/main" val="628262414"/>
              </p:ext>
            </p:extLst>
          </p:nvPr>
        </p:nvGraphicFramePr>
        <p:xfrm>
          <a:off x="806040" y="4126680"/>
          <a:ext cx="7725240" cy="2241855"/>
        </p:xfrm>
        <a:graphic>
          <a:graphicData uri="http://schemas.openxmlformats.org/drawingml/2006/table">
            <a:tbl>
              <a:tblPr/>
              <a:tblGrid>
                <a:gridCol w="411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38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78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№</a:t>
                      </a:r>
                      <a:r>
                        <a:rPr lang="ru-RU" sz="1200" b="1" strike="noStrike" spc="-1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​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FEE5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200" b="1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Этапы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FEE50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ru-RU" sz="1200" b="1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время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FEE50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Сумма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FEE5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1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1​</a:t>
                      </a:r>
                      <a:endParaRPr lang="ru-RU" sz="1100" b="0" strike="noStrike" spc="-1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100" b="0" strike="noStrike" spc="-1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Приветственное слово преподавателя</a:t>
                      </a:r>
                      <a:endParaRPr lang="ru-RU" sz="1100" b="0" strike="noStrike" spc="-1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ru-RU" sz="1100" b="0" strike="noStrike" spc="-1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5 </a:t>
                      </a:r>
                      <a:r>
                        <a:rPr lang="ru-RU" sz="1100" b="0" strike="noStrike" spc="-1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мин.​</a:t>
                      </a:r>
                      <a:endParaRPr lang="ru-RU" sz="1100" b="0" strike="noStrike" spc="-1" dirty="0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ru-RU" sz="1100" b="0" strike="noStrike" spc="-1" dirty="0" smtClean="0">
                          <a:solidFill>
                            <a:srgbClr val="000000"/>
                          </a:solidFill>
                          <a:latin typeface="Arial"/>
                        </a:rPr>
                        <a:t>5 мин.</a:t>
                      </a:r>
                      <a:endParaRPr lang="ru-RU" sz="1100" b="0" strike="noStrike" spc="-1" dirty="0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1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2​</a:t>
                      </a:r>
                      <a:endParaRPr lang="ru-RU" sz="1100" b="0" strike="noStrike" spc="-1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100" b="0" strike="noStrike" spc="-1" dirty="0" smtClean="0">
                          <a:solidFill>
                            <a:srgbClr val="000000"/>
                          </a:solidFill>
                          <a:latin typeface="Calibri"/>
                        </a:rPr>
                        <a:t>Повторение</a:t>
                      </a:r>
                      <a:r>
                        <a:rPr lang="ru-RU" sz="1100" b="0" strike="noStrike" spc="-1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пройденного</a:t>
                      </a:r>
                      <a:endParaRPr lang="ru-RU" sz="1100" b="0" strike="noStrike" spc="-1" dirty="0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ru-RU" sz="1100" b="0" strike="noStrike" spc="-1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5 </a:t>
                      </a:r>
                      <a:r>
                        <a:rPr lang="ru-RU" sz="1100" b="0" strike="noStrike" spc="-1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мин.​</a:t>
                      </a:r>
                      <a:endParaRPr lang="ru-RU" sz="1100" b="0" strike="noStrike" spc="-1" dirty="0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D8D8D8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ru-RU" sz="1100" b="0" strike="noStrike" spc="-1" dirty="0" smtClean="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ru-RU" sz="1100" b="0" strike="noStrike" spc="-1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40 </a:t>
                      </a:r>
                      <a:r>
                        <a:rPr lang="ru-RU" sz="1100" b="0" strike="noStrike" spc="-1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мин.</a:t>
                      </a:r>
                      <a:endParaRPr lang="ru-RU" sz="1100" b="0" strike="noStrike" spc="-1" dirty="0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100" b="0" strike="noStrike" spc="-1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3​</a:t>
                      </a:r>
                      <a:endParaRPr lang="ru-RU" sz="1100" b="0" strike="noStrike" spc="-1" dirty="0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100" b="0" strike="noStrike" spc="-1" dirty="0" smtClean="0">
                          <a:solidFill>
                            <a:srgbClr val="000000"/>
                          </a:solidFill>
                          <a:latin typeface="Calibri"/>
                        </a:rPr>
                        <a:t>Теоретическая</a:t>
                      </a:r>
                      <a:r>
                        <a:rPr lang="ru-RU" sz="1100" b="0" strike="noStrike" spc="-1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часть</a:t>
                      </a:r>
                      <a:endParaRPr lang="ru-RU" sz="1100" b="0" strike="noStrike" spc="-1" dirty="0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ru-RU" sz="1100" b="0" strike="noStrike" spc="-1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30 </a:t>
                      </a:r>
                      <a:r>
                        <a:rPr lang="ru-RU" sz="1100" b="0" strike="noStrike" spc="-1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мин​</a:t>
                      </a:r>
                      <a:endParaRPr lang="ru-RU" sz="1100" b="0" strike="noStrike" spc="-1" dirty="0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1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4​</a:t>
                      </a:r>
                      <a:endParaRPr lang="ru-RU" sz="1100" b="0" strike="noStrike" spc="-1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100" b="0" strike="noStrike" kern="1200" spc="-1" baseline="0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Вопросы</a:t>
                      </a:r>
                      <a:r>
                        <a:rPr lang="ru-RU" sz="1100" b="0" strike="noStrike" spc="-1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по теоретической части</a:t>
                      </a:r>
                      <a:endParaRPr lang="ru-RU" sz="1100" b="0" strike="noStrike" spc="-1" dirty="0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ru-RU" sz="11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5 мин.</a:t>
                      </a:r>
                      <a:endParaRPr lang="ru-RU" sz="1100" b="0" strike="noStrike" spc="-1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D8D8D8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57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100" b="0" strike="noStrike" spc="-1" dirty="0">
                          <a:latin typeface="Arial"/>
                        </a:rPr>
                        <a:t>  </a:t>
                      </a: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100" b="0" strike="noStrike" kern="1200" spc="-1" baseline="0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Перерыв</a:t>
                      </a:r>
                      <a:endParaRPr lang="ru-RU" sz="1100" b="0" strike="noStrike" kern="1200" spc="-1" baseline="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ru-RU" sz="1100" b="0" strike="noStrike" spc="-1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15 </a:t>
                      </a:r>
                      <a:r>
                        <a:rPr lang="ru-RU" sz="1100" b="0" strike="noStrike" spc="-1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мин.</a:t>
                      </a:r>
                      <a:endParaRPr lang="ru-RU" sz="1100" b="0" strike="noStrike" spc="-1" dirty="0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ru-RU" sz="1100" b="0" strike="noStrike" spc="-1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15 </a:t>
                      </a:r>
                      <a:r>
                        <a:rPr lang="ru-RU" sz="1100" b="0" strike="noStrike" spc="-1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мин.</a:t>
                      </a:r>
                      <a:endParaRPr lang="ru-RU" sz="1100" b="0" strike="noStrike" spc="-1" dirty="0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1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6</a:t>
                      </a:r>
                      <a:endParaRPr lang="ru-RU" sz="1100" b="0" strike="noStrike" spc="-1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100" b="0" strike="noStrike" spc="-1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Практическая</a:t>
                      </a:r>
                      <a:r>
                        <a:rPr lang="ru-RU" sz="1100" b="0" strike="noStrike" spc="-1" baseline="0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 часть</a:t>
                      </a:r>
                      <a:endParaRPr lang="ru-RU" sz="1100" b="0" strike="noStrike" spc="-1" dirty="0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ru-RU" sz="1100" b="0" strike="noStrike" spc="-1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40 </a:t>
                      </a:r>
                      <a:r>
                        <a:rPr lang="ru-RU" sz="1100" b="0" strike="noStrike" spc="-1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мин.</a:t>
                      </a:r>
                      <a:endParaRPr lang="ru-RU" sz="1100" b="0" strike="noStrike" spc="-1" dirty="0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ru-RU" sz="1100" b="0" strike="noStrike" spc="-1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40 </a:t>
                      </a:r>
                      <a:r>
                        <a:rPr lang="ru-RU" sz="1100" b="0" strike="noStrike" spc="-1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мин.</a:t>
                      </a:r>
                      <a:endParaRPr lang="ru-RU" sz="1100" b="0" strike="noStrike" spc="-1" dirty="0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81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100" b="0" i="1" strike="noStrike" spc="-1" dirty="0" smtClean="0">
                          <a:solidFill>
                            <a:srgbClr val="000000"/>
                          </a:solidFill>
                          <a:latin typeface="Calibri"/>
                        </a:rPr>
                        <a:t>Рефлексия</a:t>
                      </a:r>
                      <a:r>
                        <a:rPr lang="ru-RU" sz="1100" b="0" i="1" strike="noStrike" spc="-1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и вопросы</a:t>
                      </a:r>
                      <a:endParaRPr lang="ru-RU" sz="1100" b="0" i="1" strike="noStrike" spc="-1" dirty="0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ru-RU" sz="11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5 мин.​</a:t>
                      </a:r>
                      <a:endParaRPr lang="ru-RU" sz="1100" b="0" strike="noStrike" spc="-1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ru-RU" sz="1100" b="0" strike="noStrike" spc="-1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5 мин.</a:t>
                      </a:r>
                      <a:endParaRPr lang="ru-RU" sz="1100" b="0" strike="noStrike" spc="-1" dirty="0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116" name="Google Shape;137;p4"/>
          <p:cNvPicPr/>
          <p:nvPr/>
        </p:nvPicPr>
        <p:blipFill>
          <a:blip r:embed="rId3"/>
          <a:stretch/>
        </p:blipFill>
        <p:spPr>
          <a:xfrm>
            <a:off x="7854840" y="3655800"/>
            <a:ext cx="667800" cy="268920"/>
          </a:xfrm>
          <a:prstGeom prst="rect">
            <a:avLst/>
          </a:prstGeom>
          <a:ln>
            <a:noFill/>
          </a:ln>
        </p:spPr>
      </p:pic>
      <p:sp>
        <p:nvSpPr>
          <p:cNvPr id="117" name="CustomShape 6"/>
          <p:cNvSpPr/>
          <p:nvPr/>
        </p:nvSpPr>
        <p:spPr>
          <a:xfrm>
            <a:off x="7857720" y="3654360"/>
            <a:ext cx="603720" cy="27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ru-RU" sz="1200" b="0" strike="noStrike" spc="-1">
                <a:solidFill>
                  <a:srgbClr val="000000"/>
                </a:solidFill>
                <a:latin typeface="Calibri"/>
                <a:ea typeface="Calibri"/>
              </a:rPr>
              <a:t>Таб.1</a:t>
            </a:r>
            <a:endParaRPr lang="ru-RU" sz="1200" b="0" strike="noStrike" spc="-1">
              <a:latin typeface="Arial"/>
            </a:endParaRPr>
          </a:p>
        </p:txBody>
      </p:sp>
      <p:sp>
        <p:nvSpPr>
          <p:cNvPr id="118" name="CustomShape 7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ru-RU" sz="1000" b="1" strike="noStrike" spc="-1">
                <a:solidFill>
                  <a:srgbClr val="000000"/>
                </a:solidFill>
                <a:latin typeface="Calibri"/>
                <a:ea typeface="Calibri"/>
              </a:rPr>
              <a:t> inginirium.ru</a:t>
            </a:r>
            <a:endParaRPr lang="ru-RU" sz="1000" b="0" strike="noStrike" spc="-1">
              <a:latin typeface="Arial"/>
            </a:endParaRPr>
          </a:p>
        </p:txBody>
      </p:sp>
      <p:pic>
        <p:nvPicPr>
          <p:cNvPr id="119" name="Google Shape;140;p4"/>
          <p:cNvPicPr/>
          <p:nvPr/>
        </p:nvPicPr>
        <p:blipFill>
          <a:blip r:embed="rId5"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ln>
            <a:noFill/>
          </a:ln>
        </p:spPr>
      </p:pic>
      <p:pic>
        <p:nvPicPr>
          <p:cNvPr id="120" name="Google Shape;141;p4"/>
          <p:cNvPicPr/>
          <p:nvPr/>
        </p:nvPicPr>
        <p:blipFill>
          <a:blip r:embed="rId6"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ln>
            <a:noFill/>
          </a:ln>
        </p:spPr>
      </p:pic>
      <p:sp>
        <p:nvSpPr>
          <p:cNvPr id="16" name="CustomShape 3"/>
          <p:cNvSpPr/>
          <p:nvPr/>
        </p:nvSpPr>
        <p:spPr>
          <a:xfrm>
            <a:off x="4411800" y="379080"/>
            <a:ext cx="38181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ru-RU" sz="900" b="1" spc="-1" dirty="0" smtClean="0">
                <a:solidFill>
                  <a:srgbClr val="000000"/>
                </a:solidFill>
                <a:latin typeface="Calibri"/>
                <a:ea typeface="Calibri"/>
              </a:rPr>
              <a:t>ОБЪЕКТНО-ОРИЕНТИРОВАННОЕ ПРОГРАММИРОВАНИЕ</a:t>
            </a:r>
            <a:r>
              <a:rPr lang="ru-RU" sz="900" b="1" strike="noStrike" spc="-1" dirty="0" smtClean="0">
                <a:solidFill>
                  <a:srgbClr val="000000"/>
                </a:solidFill>
                <a:latin typeface="Calibri"/>
                <a:ea typeface="Calibri"/>
              </a:rPr>
              <a:t>.</a:t>
            </a:r>
          </a:p>
          <a:p>
            <a:pPr algn="r">
              <a:lnSpc>
                <a:spcPct val="100000"/>
              </a:lnSpc>
            </a:pPr>
            <a:r>
              <a:rPr lang="ru-RU" sz="900" b="1" spc="-1" dirty="0" smtClean="0">
                <a:solidFill>
                  <a:srgbClr val="000000"/>
                </a:solidFill>
                <a:latin typeface="Calibri"/>
                <a:ea typeface="Calibri"/>
              </a:rPr>
              <a:t>КЛАССЫ В С++</a:t>
            </a:r>
            <a:r>
              <a:rPr lang="ru-RU" sz="900" b="1" strike="noStrike" spc="-1" dirty="0" smtClean="0">
                <a:solidFill>
                  <a:srgbClr val="000000"/>
                </a:solidFill>
                <a:latin typeface="Calibri"/>
                <a:ea typeface="Calibri"/>
              </a:rPr>
              <a:t>.</a:t>
            </a:r>
            <a:endParaRPr lang="ru-RU" sz="9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E5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85;p1"/>
          <p:cNvPicPr/>
          <p:nvPr/>
        </p:nvPicPr>
        <p:blipFill>
          <a:blip r:embed="rId2"/>
          <a:stretch/>
        </p:blipFill>
        <p:spPr>
          <a:xfrm>
            <a:off x="3829680" y="5519160"/>
            <a:ext cx="1514520" cy="723960"/>
          </a:xfrm>
          <a:prstGeom prst="rect">
            <a:avLst/>
          </a:prstGeom>
          <a:ln>
            <a:noFill/>
          </a:ln>
        </p:spPr>
      </p:pic>
      <p:sp>
        <p:nvSpPr>
          <p:cNvPr id="77" name="CustomShape 1"/>
          <p:cNvSpPr/>
          <p:nvPr/>
        </p:nvSpPr>
        <p:spPr>
          <a:xfrm>
            <a:off x="1104480" y="3708360"/>
            <a:ext cx="7233120" cy="42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ru-RU" sz="2200" spc="-1" dirty="0" smtClean="0">
                <a:latin typeface="Arial"/>
              </a:rPr>
              <a:t>Объектно-ориентированное программирование.</a:t>
            </a:r>
          </a:p>
          <a:p>
            <a:pPr algn="ctr">
              <a:lnSpc>
                <a:spcPct val="100000"/>
              </a:lnSpc>
            </a:pPr>
            <a:r>
              <a:rPr lang="ru-RU" sz="2200" b="0" strike="noStrike" spc="-1" dirty="0" smtClean="0">
                <a:latin typeface="Arial"/>
              </a:rPr>
              <a:t>Классы в С++</a:t>
            </a:r>
            <a:endParaRPr lang="ru-RU" sz="2200" b="0" strike="noStrike" spc="-1" dirty="0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3387420" y="531315"/>
            <a:ext cx="2330640" cy="63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ru-RU" sz="18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Программирование на </a:t>
            </a:r>
            <a:r>
              <a:rPr lang="en-US" spc="-1" dirty="0" smtClean="0">
                <a:solidFill>
                  <a:srgbClr val="000000"/>
                </a:solidFill>
                <a:latin typeface="Calibri"/>
                <a:ea typeface="Calibri"/>
              </a:rPr>
              <a:t>C++</a:t>
            </a:r>
            <a:endParaRPr lang="ru-RU" sz="1800" b="0" strike="noStrike" spc="-1" dirty="0">
              <a:latin typeface="Arial"/>
            </a:endParaRPr>
          </a:p>
        </p:txBody>
      </p:sp>
      <p:sp>
        <p:nvSpPr>
          <p:cNvPr id="82" name="CustomShape 5"/>
          <p:cNvSpPr/>
          <p:nvPr/>
        </p:nvSpPr>
        <p:spPr>
          <a:xfrm>
            <a:off x="3391560" y="4778640"/>
            <a:ext cx="2330640" cy="30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ru-RU" sz="1400" spc="-1" dirty="0">
                <a:solidFill>
                  <a:srgbClr val="000000"/>
                </a:solidFill>
                <a:latin typeface="Calibri"/>
                <a:ea typeface="Calibri"/>
              </a:rPr>
              <a:t>7</a:t>
            </a:r>
            <a:r>
              <a:rPr lang="ru-RU" sz="1400" b="0" strike="noStrike" spc="-1" dirty="0" smtClean="0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r>
              <a:rPr lang="ru-RU" sz="1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занятие</a:t>
            </a:r>
            <a:endParaRPr lang="ru-RU" sz="1400" b="0" strike="noStrike" spc="-1" dirty="0">
              <a:latin typeface="Arial"/>
            </a:endParaRPr>
          </a:p>
        </p:txBody>
      </p:sp>
      <p:sp>
        <p:nvSpPr>
          <p:cNvPr id="83" name="CustomShape 6"/>
          <p:cNvSpPr/>
          <p:nvPr/>
        </p:nvSpPr>
        <p:spPr>
          <a:xfrm>
            <a:off x="3941280" y="6452280"/>
            <a:ext cx="1222920" cy="247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ru-RU" sz="1200" b="0" strike="noStrike" spc="-1">
                <a:solidFill>
                  <a:srgbClr val="000000"/>
                </a:solidFill>
                <a:latin typeface="Calibri"/>
                <a:ea typeface="Calibri"/>
              </a:rPr>
              <a:t>2019</a:t>
            </a:r>
            <a:endParaRPr lang="ru-RU" sz="1200" b="0" strike="noStrike" spc="-1">
              <a:latin typeface="Arial"/>
            </a:endParaRPr>
          </a:p>
        </p:txBody>
      </p:sp>
      <p:sp>
        <p:nvSpPr>
          <p:cNvPr id="10" name="CustomShape 1"/>
          <p:cNvSpPr/>
          <p:nvPr/>
        </p:nvSpPr>
        <p:spPr>
          <a:xfrm>
            <a:off x="970380" y="1814355"/>
            <a:ext cx="7233120" cy="42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ru-RU" sz="4000" spc="-1" dirty="0" smtClean="0">
                <a:latin typeface="Arial"/>
              </a:rPr>
              <a:t>Теоретическая часть</a:t>
            </a:r>
            <a:endParaRPr lang="ru-RU" sz="40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6737561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28;p4"/>
          <p:cNvPicPr/>
          <p:nvPr/>
        </p:nvPicPr>
        <p:blipFill>
          <a:blip r:embed="rId2"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ln>
            <a:noFill/>
          </a:ln>
        </p:spPr>
      </p:pic>
      <p:sp>
        <p:nvSpPr>
          <p:cNvPr id="108" name="CustomShape 1"/>
          <p:cNvSpPr/>
          <p:nvPr/>
        </p:nvSpPr>
        <p:spPr>
          <a:xfrm>
            <a:off x="8556840" y="419040"/>
            <a:ext cx="26424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1200" spc="-1" dirty="0">
                <a:latin typeface="Arial"/>
              </a:rPr>
              <a:t>6</a:t>
            </a:r>
            <a:endParaRPr lang="ru-RU" sz="1200" b="0" strike="noStrike" spc="-1" dirty="0">
              <a:latin typeface="Arial"/>
            </a:endParaRPr>
          </a:p>
        </p:txBody>
      </p:sp>
      <p:sp>
        <p:nvSpPr>
          <p:cNvPr id="109" name="CustomShape 2"/>
          <p:cNvSpPr/>
          <p:nvPr/>
        </p:nvSpPr>
        <p:spPr>
          <a:xfrm>
            <a:off x="690120" y="1153800"/>
            <a:ext cx="7553160" cy="39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2000" b="1" strike="noStrike" spc="-1" dirty="0">
                <a:solidFill>
                  <a:srgbClr val="000000"/>
                </a:solidFill>
                <a:latin typeface="Calibri"/>
                <a:ea typeface="Calibri"/>
              </a:rPr>
              <a:t>Тема</a:t>
            </a:r>
            <a:r>
              <a:rPr lang="ru-RU" sz="2000" b="1" strike="noStrike" spc="-1" dirty="0" smtClean="0">
                <a:solidFill>
                  <a:srgbClr val="000000"/>
                </a:solidFill>
                <a:latin typeface="Calibri"/>
                <a:ea typeface="Calibri"/>
              </a:rPr>
              <a:t>: Объектно-ориентированное программирование. </a:t>
            </a:r>
          </a:p>
          <a:p>
            <a:pPr>
              <a:lnSpc>
                <a:spcPct val="100000"/>
              </a:lnSpc>
            </a:pPr>
            <a:r>
              <a:rPr lang="ru-RU" sz="2000" b="1" spc="-1" dirty="0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lang="ru-RU" sz="2000" b="1" spc="-1" dirty="0" smtClean="0">
                <a:solidFill>
                  <a:srgbClr val="000000"/>
                </a:solidFill>
                <a:latin typeface="Calibri"/>
                <a:ea typeface="Calibri"/>
              </a:rPr>
              <a:t>		</a:t>
            </a:r>
            <a:r>
              <a:rPr lang="ru-RU" sz="2000" b="1" strike="noStrike" spc="-1" dirty="0" smtClean="0">
                <a:solidFill>
                  <a:srgbClr val="000000"/>
                </a:solidFill>
                <a:latin typeface="Calibri"/>
                <a:ea typeface="Calibri"/>
              </a:rPr>
              <a:t>Классы в С++.</a:t>
            </a: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0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 </a:t>
            </a:r>
            <a:endParaRPr lang="ru-RU" sz="2000" b="0" strike="noStrike" spc="-1" dirty="0">
              <a:latin typeface="Arial"/>
            </a:endParaRPr>
          </a:p>
        </p:txBody>
      </p:sp>
      <p:sp>
        <p:nvSpPr>
          <p:cNvPr id="110" name="CustomShape 3"/>
          <p:cNvSpPr/>
          <p:nvPr/>
        </p:nvSpPr>
        <p:spPr>
          <a:xfrm>
            <a:off x="739080" y="1900440"/>
            <a:ext cx="5170680" cy="1794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ru-RU" sz="1600" b="0" strike="noStrike" spc="-1" dirty="0">
              <a:latin typeface="Arial"/>
            </a:endParaRPr>
          </a:p>
        </p:txBody>
      </p:sp>
      <p:pic>
        <p:nvPicPr>
          <p:cNvPr id="111" name="Google Shape;132;p4"/>
          <p:cNvPicPr/>
          <p:nvPr/>
        </p:nvPicPr>
        <p:blipFill>
          <a:blip r:embed="rId3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ln>
            <a:noFill/>
          </a:ln>
        </p:spPr>
      </p:pic>
      <p:pic>
        <p:nvPicPr>
          <p:cNvPr id="112" name="Google Shape;133;p4"/>
          <p:cNvPicPr/>
          <p:nvPr/>
        </p:nvPicPr>
        <p:blipFill>
          <a:blip r:embed="rId4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ln>
            <a:noFill/>
          </a:ln>
        </p:spPr>
      </p:pic>
      <p:pic>
        <p:nvPicPr>
          <p:cNvPr id="113" name="Google Shape;134;p4"/>
          <p:cNvPicPr/>
          <p:nvPr/>
        </p:nvPicPr>
        <p:blipFill>
          <a:blip r:embed="rId3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ln>
            <a:noFill/>
          </a:ln>
        </p:spPr>
      </p:pic>
      <p:sp>
        <p:nvSpPr>
          <p:cNvPr id="118" name="CustomShape 7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ru-RU" sz="1000" b="1" strike="noStrike" spc="-1">
                <a:solidFill>
                  <a:srgbClr val="000000"/>
                </a:solidFill>
                <a:latin typeface="Calibri"/>
                <a:ea typeface="Calibri"/>
              </a:rPr>
              <a:t> inginirium.ru</a:t>
            </a:r>
            <a:endParaRPr lang="ru-RU" sz="1000" b="0" strike="noStrike" spc="-1">
              <a:latin typeface="Arial"/>
            </a:endParaRPr>
          </a:p>
        </p:txBody>
      </p:sp>
      <p:pic>
        <p:nvPicPr>
          <p:cNvPr id="119" name="Google Shape;140;p4"/>
          <p:cNvPicPr/>
          <p:nvPr/>
        </p:nvPicPr>
        <p:blipFill>
          <a:blip r:embed="rId5"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ln>
            <a:noFill/>
          </a:ln>
        </p:spPr>
      </p:pic>
      <p:pic>
        <p:nvPicPr>
          <p:cNvPr id="120" name="Google Shape;141;p4"/>
          <p:cNvPicPr/>
          <p:nvPr/>
        </p:nvPicPr>
        <p:blipFill>
          <a:blip r:embed="rId6"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ln>
            <a:noFill/>
          </a:ln>
        </p:spPr>
      </p:pic>
      <p:sp>
        <p:nvSpPr>
          <p:cNvPr id="16" name="CustomShape 3"/>
          <p:cNvSpPr/>
          <p:nvPr/>
        </p:nvSpPr>
        <p:spPr>
          <a:xfrm>
            <a:off x="4411800" y="379080"/>
            <a:ext cx="38181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ru-RU" sz="900" b="1" spc="-1" dirty="0" smtClean="0">
                <a:solidFill>
                  <a:srgbClr val="000000"/>
                </a:solidFill>
                <a:latin typeface="Calibri"/>
                <a:ea typeface="Calibri"/>
              </a:rPr>
              <a:t>ОБЪЕКТНО-ОРИЕНТИРОВАННОЕ ПРОГРАММИРОВАНИЕ</a:t>
            </a:r>
            <a:r>
              <a:rPr lang="ru-RU" sz="900" b="1" strike="noStrike" spc="-1" dirty="0" smtClean="0">
                <a:solidFill>
                  <a:srgbClr val="000000"/>
                </a:solidFill>
                <a:latin typeface="Calibri"/>
                <a:ea typeface="Calibri"/>
              </a:rPr>
              <a:t>.</a:t>
            </a:r>
          </a:p>
          <a:p>
            <a:pPr algn="r">
              <a:lnSpc>
                <a:spcPct val="100000"/>
              </a:lnSpc>
            </a:pPr>
            <a:r>
              <a:rPr lang="ru-RU" sz="900" b="1" spc="-1" dirty="0" smtClean="0">
                <a:solidFill>
                  <a:srgbClr val="000000"/>
                </a:solidFill>
                <a:latin typeface="Calibri"/>
                <a:ea typeface="Calibri"/>
              </a:rPr>
              <a:t>КЛАССЫ В С++</a:t>
            </a:r>
            <a:r>
              <a:rPr lang="ru-RU" sz="900" b="1" strike="noStrike" spc="-1" dirty="0" smtClean="0">
                <a:solidFill>
                  <a:srgbClr val="000000"/>
                </a:solidFill>
                <a:latin typeface="Calibri"/>
                <a:ea typeface="Calibri"/>
              </a:rPr>
              <a:t>.</a:t>
            </a:r>
            <a:endParaRPr lang="ru-RU" sz="900" b="0" strike="noStrike" spc="-1" dirty="0">
              <a:latin typeface="Arial"/>
            </a:endParaRPr>
          </a:p>
        </p:txBody>
      </p:sp>
      <p:sp>
        <p:nvSpPr>
          <p:cNvPr id="18" name="CustomShape 3"/>
          <p:cNvSpPr/>
          <p:nvPr/>
        </p:nvSpPr>
        <p:spPr>
          <a:xfrm>
            <a:off x="891480" y="2168954"/>
            <a:ext cx="7351800" cy="399961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Оглянитесь вокруг — везде находятся объекты: книги, здания, еда и даже Вы. </a:t>
            </a:r>
            <a:r>
              <a:rPr lang="ru-RU" b="1" dirty="0">
                <a:latin typeface="Calibri" panose="020F0502020204030204" pitchFamily="34" charset="0"/>
                <a:cs typeface="Calibri" panose="020F0502020204030204" pitchFamily="34" charset="0"/>
              </a:rPr>
              <a:t>Объекты имеют два основных компонента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>
              <a:lnSpc>
                <a:spcPct val="100000"/>
              </a:lnSpc>
            </a:pPr>
            <a:endParaRPr lang="ru-RU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ru-RU" altLang="en-US" b="1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Свойства </a:t>
            </a:r>
            <a:r>
              <a:rPr lang="ru-RU" altLang="en-US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(например: вес, цвет, размер, прочность, форма и т. д.)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ru-RU" altLang="en-US" b="1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Поведение</a:t>
            </a:r>
            <a:r>
              <a:rPr lang="en-US" altLang="en-US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ru-RU" altLang="en-US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которое они могут проявить (например: открывать что-либо, делать какие-то действия и т. д.)</a:t>
            </a:r>
            <a:endParaRPr lang="en-US" altLang="en-US" b="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ru-RU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Свойства и поведение неотделимы друг от друга.</a:t>
            </a: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ru-RU" altLang="en-U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b="1" dirty="0">
                <a:latin typeface="Calibri" panose="020F0502020204030204" pitchFamily="34" charset="0"/>
                <a:cs typeface="Calibri" panose="020F0502020204030204" pitchFamily="34" charset="0"/>
              </a:rPr>
              <a:t>Объектно-ориентированное программирование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 (сокр. </a:t>
            </a:r>
            <a:r>
              <a:rPr lang="ru-RU" b="1" dirty="0">
                <a:latin typeface="Calibri" panose="020F0502020204030204" pitchFamily="34" charset="0"/>
                <a:cs typeface="Calibri" panose="020F0502020204030204" pitchFamily="34" charset="0"/>
              </a:rPr>
              <a:t>«ООП»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) предоставляет возможность создавать объекты, которые объединяют свойства и поведение в самостоятельный союз, который затем можно 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использовать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ru-RU" dirty="0" smtClean="0"/>
          </a:p>
          <a:p>
            <a:pPr>
              <a:lnSpc>
                <a:spcPct val="100000"/>
              </a:lnSpc>
            </a:pPr>
            <a:endParaRPr lang="ru-RU" sz="16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6430951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28;p4"/>
          <p:cNvPicPr/>
          <p:nvPr/>
        </p:nvPicPr>
        <p:blipFill>
          <a:blip r:embed="rId2"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ln>
            <a:noFill/>
          </a:ln>
        </p:spPr>
      </p:pic>
      <p:sp>
        <p:nvSpPr>
          <p:cNvPr id="108" name="CustomShape 1"/>
          <p:cNvSpPr/>
          <p:nvPr/>
        </p:nvSpPr>
        <p:spPr>
          <a:xfrm>
            <a:off x="8556840" y="419040"/>
            <a:ext cx="26424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1200" spc="-1" dirty="0">
                <a:latin typeface="Arial"/>
              </a:rPr>
              <a:t>7</a:t>
            </a:r>
            <a:endParaRPr lang="ru-RU" sz="1200" b="0" strike="noStrike" spc="-1" dirty="0">
              <a:latin typeface="Arial"/>
            </a:endParaRPr>
          </a:p>
        </p:txBody>
      </p:sp>
      <p:sp>
        <p:nvSpPr>
          <p:cNvPr id="109" name="CustomShape 2"/>
          <p:cNvSpPr/>
          <p:nvPr/>
        </p:nvSpPr>
        <p:spPr>
          <a:xfrm>
            <a:off x="690120" y="1153800"/>
            <a:ext cx="7553160" cy="39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2000" b="1" strike="noStrike" spc="-1" dirty="0">
                <a:solidFill>
                  <a:srgbClr val="000000"/>
                </a:solidFill>
                <a:latin typeface="Calibri"/>
                <a:ea typeface="Calibri"/>
              </a:rPr>
              <a:t>Тема</a:t>
            </a:r>
            <a:r>
              <a:rPr lang="ru-RU" sz="2000" b="1" strike="noStrike" spc="-1" dirty="0" smtClean="0">
                <a:solidFill>
                  <a:srgbClr val="000000"/>
                </a:solidFill>
                <a:latin typeface="Calibri"/>
                <a:ea typeface="Calibri"/>
              </a:rPr>
              <a:t>: Объектно-ориентированное программирование. </a:t>
            </a:r>
          </a:p>
          <a:p>
            <a:pPr>
              <a:lnSpc>
                <a:spcPct val="100000"/>
              </a:lnSpc>
            </a:pPr>
            <a:r>
              <a:rPr lang="ru-RU" sz="2000" b="1" spc="-1" dirty="0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lang="ru-RU" sz="2000" b="1" spc="-1" dirty="0" smtClean="0">
                <a:solidFill>
                  <a:srgbClr val="000000"/>
                </a:solidFill>
                <a:latin typeface="Calibri"/>
                <a:ea typeface="Calibri"/>
              </a:rPr>
              <a:t>		</a:t>
            </a:r>
            <a:r>
              <a:rPr lang="ru-RU" sz="2000" b="1" strike="noStrike" spc="-1" dirty="0" smtClean="0">
                <a:solidFill>
                  <a:srgbClr val="000000"/>
                </a:solidFill>
                <a:latin typeface="Calibri"/>
                <a:ea typeface="Calibri"/>
              </a:rPr>
              <a:t>Классы в С++.</a:t>
            </a: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0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 </a:t>
            </a:r>
            <a:endParaRPr lang="ru-RU" sz="2000" b="0" strike="noStrike" spc="-1" dirty="0">
              <a:latin typeface="Arial"/>
            </a:endParaRPr>
          </a:p>
        </p:txBody>
      </p:sp>
      <p:sp>
        <p:nvSpPr>
          <p:cNvPr id="110" name="CustomShape 3"/>
          <p:cNvSpPr/>
          <p:nvPr/>
        </p:nvSpPr>
        <p:spPr>
          <a:xfrm>
            <a:off x="739080" y="1900440"/>
            <a:ext cx="5170680" cy="1794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ru-RU" sz="1600" b="0" strike="noStrike" spc="-1" dirty="0">
              <a:latin typeface="Arial"/>
            </a:endParaRPr>
          </a:p>
        </p:txBody>
      </p:sp>
      <p:pic>
        <p:nvPicPr>
          <p:cNvPr id="111" name="Google Shape;132;p4"/>
          <p:cNvPicPr/>
          <p:nvPr/>
        </p:nvPicPr>
        <p:blipFill>
          <a:blip r:embed="rId3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ln>
            <a:noFill/>
          </a:ln>
        </p:spPr>
      </p:pic>
      <p:pic>
        <p:nvPicPr>
          <p:cNvPr id="112" name="Google Shape;133;p4"/>
          <p:cNvPicPr/>
          <p:nvPr/>
        </p:nvPicPr>
        <p:blipFill>
          <a:blip r:embed="rId4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ln>
            <a:noFill/>
          </a:ln>
        </p:spPr>
      </p:pic>
      <p:pic>
        <p:nvPicPr>
          <p:cNvPr id="113" name="Google Shape;134;p4"/>
          <p:cNvPicPr/>
          <p:nvPr/>
        </p:nvPicPr>
        <p:blipFill>
          <a:blip r:embed="rId3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ln>
            <a:noFill/>
          </a:ln>
        </p:spPr>
      </p:pic>
      <p:sp>
        <p:nvSpPr>
          <p:cNvPr id="118" name="CustomShape 7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ru-RU" sz="1000" b="1" strike="noStrike" spc="-1">
                <a:solidFill>
                  <a:srgbClr val="000000"/>
                </a:solidFill>
                <a:latin typeface="Calibri"/>
                <a:ea typeface="Calibri"/>
              </a:rPr>
              <a:t> inginirium.ru</a:t>
            </a:r>
            <a:endParaRPr lang="ru-RU" sz="1000" b="0" strike="noStrike" spc="-1">
              <a:latin typeface="Arial"/>
            </a:endParaRPr>
          </a:p>
        </p:txBody>
      </p:sp>
      <p:pic>
        <p:nvPicPr>
          <p:cNvPr id="119" name="Google Shape;140;p4"/>
          <p:cNvPicPr/>
          <p:nvPr/>
        </p:nvPicPr>
        <p:blipFill>
          <a:blip r:embed="rId5"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ln>
            <a:noFill/>
          </a:ln>
        </p:spPr>
      </p:pic>
      <p:pic>
        <p:nvPicPr>
          <p:cNvPr id="120" name="Google Shape;141;p4"/>
          <p:cNvPicPr/>
          <p:nvPr/>
        </p:nvPicPr>
        <p:blipFill>
          <a:blip r:embed="rId6"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ln>
            <a:noFill/>
          </a:ln>
        </p:spPr>
      </p:pic>
      <p:sp>
        <p:nvSpPr>
          <p:cNvPr id="16" name="CustomShape 3"/>
          <p:cNvSpPr/>
          <p:nvPr/>
        </p:nvSpPr>
        <p:spPr>
          <a:xfrm>
            <a:off x="4411800" y="379080"/>
            <a:ext cx="38181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ru-RU" sz="900" b="1" spc="-1" dirty="0" smtClean="0">
                <a:solidFill>
                  <a:srgbClr val="000000"/>
                </a:solidFill>
                <a:latin typeface="Calibri"/>
                <a:ea typeface="Calibri"/>
              </a:rPr>
              <a:t>ОБЪЕКТНО-ОРИЕНТИРОВАННОЕ ПРОГРАММИРОВАНИЕ</a:t>
            </a:r>
            <a:r>
              <a:rPr lang="ru-RU" sz="900" b="1" strike="noStrike" spc="-1" dirty="0" smtClean="0">
                <a:solidFill>
                  <a:srgbClr val="000000"/>
                </a:solidFill>
                <a:latin typeface="Calibri"/>
                <a:ea typeface="Calibri"/>
              </a:rPr>
              <a:t>.</a:t>
            </a:r>
          </a:p>
          <a:p>
            <a:pPr algn="r">
              <a:lnSpc>
                <a:spcPct val="100000"/>
              </a:lnSpc>
            </a:pPr>
            <a:r>
              <a:rPr lang="ru-RU" sz="900" b="1" spc="-1" dirty="0" smtClean="0">
                <a:solidFill>
                  <a:srgbClr val="000000"/>
                </a:solidFill>
                <a:latin typeface="Calibri"/>
                <a:ea typeface="Calibri"/>
              </a:rPr>
              <a:t>КЛАССЫ В С++</a:t>
            </a:r>
            <a:r>
              <a:rPr lang="ru-RU" sz="900" b="1" strike="noStrike" spc="-1" dirty="0" smtClean="0">
                <a:solidFill>
                  <a:srgbClr val="000000"/>
                </a:solidFill>
                <a:latin typeface="Calibri"/>
                <a:ea typeface="Calibri"/>
              </a:rPr>
              <a:t>.</a:t>
            </a:r>
            <a:endParaRPr lang="ru-RU" sz="900" b="0" strike="noStrike" spc="-1" dirty="0">
              <a:latin typeface="Arial"/>
            </a:endParaRPr>
          </a:p>
        </p:txBody>
      </p:sp>
      <p:sp>
        <p:nvSpPr>
          <p:cNvPr id="18" name="CustomShape 3"/>
          <p:cNvSpPr/>
          <p:nvPr/>
        </p:nvSpPr>
        <p:spPr>
          <a:xfrm>
            <a:off x="891480" y="1913751"/>
            <a:ext cx="7665360" cy="213264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1600" spc="-1" dirty="0"/>
              <a:t>Классы и объекты в С++ являются основными концепциями объектно-ориентированного программирования — ООП.  Объектно-ориентированное программирование — расширение структурного программирования, в котором основными концепциями являются понятия классов и объектов. Основное отличие языка программирования С++ от С состоит в том, что в С нет классов, а следовательно язык С не поддерживает ООП, в отличие от С</a:t>
            </a:r>
            <a:r>
              <a:rPr lang="ru-RU" sz="1600" spc="-1" dirty="0" smtClean="0"/>
              <a:t>++.</a:t>
            </a:r>
          </a:p>
          <a:p>
            <a:pPr>
              <a:lnSpc>
                <a:spcPct val="100000"/>
              </a:lnSpc>
            </a:pPr>
            <a:endParaRPr lang="ru-RU" sz="1600" b="0" strike="noStrike" spc="-1" dirty="0">
              <a:latin typeface="Arial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3156" y="3870899"/>
            <a:ext cx="2302924" cy="2403051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480" y="4299774"/>
            <a:ext cx="4748057" cy="1545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43366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28;p4"/>
          <p:cNvPicPr/>
          <p:nvPr/>
        </p:nvPicPr>
        <p:blipFill>
          <a:blip r:embed="rId3"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ln>
            <a:noFill/>
          </a:ln>
        </p:spPr>
      </p:pic>
      <p:sp>
        <p:nvSpPr>
          <p:cNvPr id="108" name="CustomShape 1"/>
          <p:cNvSpPr/>
          <p:nvPr/>
        </p:nvSpPr>
        <p:spPr>
          <a:xfrm>
            <a:off x="8556840" y="419040"/>
            <a:ext cx="26424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spc="-1" dirty="0" smtClean="0">
                <a:latin typeface="Arial"/>
              </a:rPr>
              <a:t>8</a:t>
            </a:r>
            <a:endParaRPr lang="ru-RU" sz="1200" b="0" strike="noStrike" spc="-1" dirty="0">
              <a:latin typeface="Arial"/>
            </a:endParaRPr>
          </a:p>
        </p:txBody>
      </p:sp>
      <p:sp>
        <p:nvSpPr>
          <p:cNvPr id="109" name="CustomShape 2"/>
          <p:cNvSpPr/>
          <p:nvPr/>
        </p:nvSpPr>
        <p:spPr>
          <a:xfrm>
            <a:off x="736920" y="1068840"/>
            <a:ext cx="7553160" cy="39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2000" b="1" strike="noStrike" spc="-1" dirty="0">
                <a:solidFill>
                  <a:srgbClr val="000000"/>
                </a:solidFill>
                <a:latin typeface="Calibri"/>
                <a:ea typeface="Calibri"/>
              </a:rPr>
              <a:t>Тема</a:t>
            </a:r>
            <a:r>
              <a:rPr lang="ru-RU" sz="2000" b="1" strike="noStrike" spc="-1" dirty="0" smtClean="0">
                <a:solidFill>
                  <a:srgbClr val="000000"/>
                </a:solidFill>
                <a:latin typeface="Calibri"/>
                <a:ea typeface="Calibri"/>
              </a:rPr>
              <a:t>: Объектно-ориентированное программирование. </a:t>
            </a:r>
          </a:p>
          <a:p>
            <a:pPr>
              <a:lnSpc>
                <a:spcPct val="100000"/>
              </a:lnSpc>
            </a:pPr>
            <a:r>
              <a:rPr lang="ru-RU" sz="2000" b="1" spc="-1" dirty="0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lang="ru-RU" sz="2000" b="1" spc="-1" dirty="0" smtClean="0">
                <a:solidFill>
                  <a:srgbClr val="000000"/>
                </a:solidFill>
                <a:latin typeface="Calibri"/>
                <a:ea typeface="Calibri"/>
              </a:rPr>
              <a:t>		</a:t>
            </a:r>
            <a:r>
              <a:rPr lang="ru-RU" sz="2000" b="1" strike="noStrike" spc="-1" dirty="0" smtClean="0">
                <a:solidFill>
                  <a:srgbClr val="000000"/>
                </a:solidFill>
                <a:latin typeface="Calibri"/>
                <a:ea typeface="Calibri"/>
              </a:rPr>
              <a:t>Классы в С++.</a:t>
            </a: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0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 </a:t>
            </a:r>
            <a:endParaRPr lang="ru-RU" sz="2000" b="0" strike="noStrike" spc="-1" dirty="0">
              <a:latin typeface="Arial"/>
            </a:endParaRPr>
          </a:p>
        </p:txBody>
      </p:sp>
      <p:sp>
        <p:nvSpPr>
          <p:cNvPr id="110" name="CustomShape 3"/>
          <p:cNvSpPr/>
          <p:nvPr/>
        </p:nvSpPr>
        <p:spPr>
          <a:xfrm>
            <a:off x="739080" y="1900440"/>
            <a:ext cx="5170680" cy="1794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ru-RU" sz="1600" b="0" strike="noStrike" spc="-1" dirty="0">
              <a:latin typeface="Arial"/>
            </a:endParaRPr>
          </a:p>
        </p:txBody>
      </p:sp>
      <p:pic>
        <p:nvPicPr>
          <p:cNvPr id="111" name="Google Shape;132;p4"/>
          <p:cNvPicPr/>
          <p:nvPr/>
        </p:nvPicPr>
        <p:blipFill>
          <a:blip r:embed="rId4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ln>
            <a:noFill/>
          </a:ln>
        </p:spPr>
      </p:pic>
      <p:pic>
        <p:nvPicPr>
          <p:cNvPr id="112" name="Google Shape;133;p4"/>
          <p:cNvPicPr/>
          <p:nvPr/>
        </p:nvPicPr>
        <p:blipFill>
          <a:blip r:embed="rId5"/>
          <a:stretch/>
        </p:blipFill>
        <p:spPr>
          <a:xfrm>
            <a:off x="0" y="998640"/>
            <a:ext cx="640080" cy="699120"/>
          </a:xfrm>
          <a:prstGeom prst="rect">
            <a:avLst/>
          </a:prstGeom>
          <a:ln>
            <a:noFill/>
          </a:ln>
        </p:spPr>
      </p:pic>
      <p:pic>
        <p:nvPicPr>
          <p:cNvPr id="113" name="Google Shape;134;p4"/>
          <p:cNvPicPr/>
          <p:nvPr/>
        </p:nvPicPr>
        <p:blipFill>
          <a:blip r:embed="rId4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ln>
            <a:noFill/>
          </a:ln>
        </p:spPr>
      </p:pic>
      <p:sp>
        <p:nvSpPr>
          <p:cNvPr id="118" name="CustomShape 7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ru-RU" sz="1000" b="1" strike="noStrike" spc="-1">
                <a:solidFill>
                  <a:srgbClr val="000000"/>
                </a:solidFill>
                <a:latin typeface="Calibri"/>
                <a:ea typeface="Calibri"/>
              </a:rPr>
              <a:t> inginirium.ru</a:t>
            </a:r>
            <a:endParaRPr lang="ru-RU" sz="1000" b="0" strike="noStrike" spc="-1">
              <a:latin typeface="Arial"/>
            </a:endParaRPr>
          </a:p>
        </p:txBody>
      </p:sp>
      <p:pic>
        <p:nvPicPr>
          <p:cNvPr id="119" name="Google Shape;140;p4"/>
          <p:cNvPicPr/>
          <p:nvPr/>
        </p:nvPicPr>
        <p:blipFill>
          <a:blip r:embed="rId6"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ln>
            <a:noFill/>
          </a:ln>
        </p:spPr>
      </p:pic>
      <p:pic>
        <p:nvPicPr>
          <p:cNvPr id="120" name="Google Shape;141;p4"/>
          <p:cNvPicPr/>
          <p:nvPr/>
        </p:nvPicPr>
        <p:blipFill>
          <a:blip r:embed="rId7"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ln>
            <a:noFill/>
          </a:ln>
        </p:spPr>
      </p:pic>
      <p:sp>
        <p:nvSpPr>
          <p:cNvPr id="16" name="CustomShape 3"/>
          <p:cNvSpPr/>
          <p:nvPr/>
        </p:nvSpPr>
        <p:spPr>
          <a:xfrm>
            <a:off x="4411800" y="379080"/>
            <a:ext cx="38181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ru-RU" sz="900" b="1" spc="-1" dirty="0" smtClean="0">
                <a:solidFill>
                  <a:srgbClr val="000000"/>
                </a:solidFill>
                <a:latin typeface="Calibri"/>
                <a:ea typeface="Calibri"/>
              </a:rPr>
              <a:t>ОБЪЕКТНО-ОРИЕНТИРОВАННОЕ ПРОГРАММИРОВАНИЕ</a:t>
            </a:r>
            <a:r>
              <a:rPr lang="ru-RU" sz="900" b="1" strike="noStrike" spc="-1" dirty="0" smtClean="0">
                <a:solidFill>
                  <a:srgbClr val="000000"/>
                </a:solidFill>
                <a:latin typeface="Calibri"/>
                <a:ea typeface="Calibri"/>
              </a:rPr>
              <a:t>.</a:t>
            </a:r>
          </a:p>
          <a:p>
            <a:pPr algn="r">
              <a:lnSpc>
                <a:spcPct val="100000"/>
              </a:lnSpc>
            </a:pPr>
            <a:r>
              <a:rPr lang="ru-RU" sz="900" b="1" spc="-1" dirty="0" smtClean="0">
                <a:solidFill>
                  <a:srgbClr val="000000"/>
                </a:solidFill>
                <a:latin typeface="Calibri"/>
                <a:ea typeface="Calibri"/>
              </a:rPr>
              <a:t>КЛАССЫ В С++</a:t>
            </a:r>
            <a:r>
              <a:rPr lang="ru-RU" sz="900" b="1" strike="noStrike" spc="-1" dirty="0" smtClean="0">
                <a:solidFill>
                  <a:srgbClr val="000000"/>
                </a:solidFill>
                <a:latin typeface="Calibri"/>
                <a:ea typeface="Calibri"/>
              </a:rPr>
              <a:t>.</a:t>
            </a:r>
            <a:endParaRPr lang="ru-RU" sz="900" b="0" strike="noStrike" spc="-1" dirty="0">
              <a:latin typeface="Arial"/>
            </a:endParaRPr>
          </a:p>
        </p:txBody>
      </p:sp>
      <p:sp>
        <p:nvSpPr>
          <p:cNvPr id="18" name="CustomShape 3"/>
          <p:cNvSpPr/>
          <p:nvPr/>
        </p:nvSpPr>
        <p:spPr>
          <a:xfrm>
            <a:off x="891480" y="1913751"/>
            <a:ext cx="7665360" cy="213264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ru-RU" sz="1600" b="0" strike="noStrike" spc="-1" dirty="0">
              <a:latin typeface="Arial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0939" y="4462280"/>
            <a:ext cx="2886441" cy="2287505"/>
          </a:xfrm>
          <a:prstGeom prst="rect">
            <a:avLst/>
          </a:prstGeom>
        </p:spPr>
      </p:pic>
      <p:sp>
        <p:nvSpPr>
          <p:cNvPr id="19" name="CustomShape 3"/>
          <p:cNvSpPr/>
          <p:nvPr/>
        </p:nvSpPr>
        <p:spPr>
          <a:xfrm>
            <a:off x="736921" y="1760220"/>
            <a:ext cx="8143559" cy="2304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pc="-1" dirty="0">
                <a:latin typeface="Calibri" panose="020F0502020204030204" pitchFamily="34" charset="0"/>
                <a:cs typeface="Calibri" panose="020F0502020204030204" pitchFamily="34" charset="0"/>
              </a:rPr>
              <a:t>Чтобы понять, для чего же в действительности нужны классы, проведём аналогию с каким-нибудь объектом из повседневной жизни, например,  с велосипедом. Велосипед </a:t>
            </a:r>
            <a:r>
              <a:rPr lang="ru-RU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- это </a:t>
            </a:r>
            <a:r>
              <a:rPr lang="ru-RU" spc="-1" dirty="0">
                <a:latin typeface="Calibri" panose="020F0502020204030204" pitchFamily="34" charset="0"/>
                <a:cs typeface="Calibri" panose="020F0502020204030204" pitchFamily="34" charset="0"/>
              </a:rPr>
              <a:t>объект, который был построен согласно чертежам. Так вот, эти самые чертежи играют роль классов в ООП. Таким образом классы </a:t>
            </a:r>
            <a:r>
              <a:rPr lang="ru-RU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ru-RU" spc="-1" dirty="0">
                <a:latin typeface="Calibri" panose="020F0502020204030204" pitchFamily="34" charset="0"/>
                <a:cs typeface="Calibri" panose="020F0502020204030204" pitchFamily="34" charset="0"/>
              </a:rPr>
              <a:t>это некоторые описания, схемы, чертежи по которым создаются объекты. Теперь ясно, что для создания объекта в ООП необходимо сначала составить чертежи, то есть классы. Классы имеют свои функции, которые называются методами класса. Передвижение велосипеда осуществляется за счёт вращения педалей, если рассматривать велосипед с точки зрения ООП, то механизм вращения педалей — это метод класса. </a:t>
            </a:r>
            <a:endParaRPr lang="ru-RU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162317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28;p4"/>
          <p:cNvPicPr/>
          <p:nvPr/>
        </p:nvPicPr>
        <p:blipFill>
          <a:blip r:embed="rId3"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ln>
            <a:noFill/>
          </a:ln>
        </p:spPr>
      </p:pic>
      <p:sp>
        <p:nvSpPr>
          <p:cNvPr id="108" name="CustomShape 1"/>
          <p:cNvSpPr/>
          <p:nvPr/>
        </p:nvSpPr>
        <p:spPr>
          <a:xfrm>
            <a:off x="8556840" y="419040"/>
            <a:ext cx="26424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1200" b="0" strike="noStrike" spc="-1" dirty="0" smtClean="0">
                <a:latin typeface="Arial"/>
              </a:rPr>
              <a:t>9</a:t>
            </a:r>
            <a:endParaRPr lang="ru-RU" sz="1200" b="0" strike="noStrike" spc="-1" dirty="0">
              <a:latin typeface="Arial"/>
            </a:endParaRPr>
          </a:p>
        </p:txBody>
      </p:sp>
      <p:sp>
        <p:nvSpPr>
          <p:cNvPr id="109" name="CustomShape 2"/>
          <p:cNvSpPr/>
          <p:nvPr/>
        </p:nvSpPr>
        <p:spPr>
          <a:xfrm>
            <a:off x="690120" y="1153800"/>
            <a:ext cx="7553160" cy="39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2000" b="1" strike="noStrike" spc="-1" dirty="0">
                <a:solidFill>
                  <a:srgbClr val="000000"/>
                </a:solidFill>
                <a:latin typeface="Calibri"/>
                <a:ea typeface="Calibri"/>
              </a:rPr>
              <a:t>Тема</a:t>
            </a:r>
            <a:r>
              <a:rPr lang="ru-RU" sz="2000" b="1" strike="noStrike" spc="-1" dirty="0" smtClean="0">
                <a:solidFill>
                  <a:srgbClr val="000000"/>
                </a:solidFill>
                <a:latin typeface="Calibri"/>
                <a:ea typeface="Calibri"/>
              </a:rPr>
              <a:t>: Объектно-ориентированное программирование. </a:t>
            </a:r>
          </a:p>
          <a:p>
            <a:pPr>
              <a:lnSpc>
                <a:spcPct val="100000"/>
              </a:lnSpc>
            </a:pPr>
            <a:r>
              <a:rPr lang="ru-RU" sz="2000" b="1" spc="-1" dirty="0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lang="ru-RU" sz="2000" b="1" spc="-1" dirty="0" smtClean="0">
                <a:solidFill>
                  <a:srgbClr val="000000"/>
                </a:solidFill>
                <a:latin typeface="Calibri"/>
                <a:ea typeface="Calibri"/>
              </a:rPr>
              <a:t>		</a:t>
            </a:r>
            <a:r>
              <a:rPr lang="ru-RU" sz="2000" b="1" strike="noStrike" spc="-1" dirty="0" smtClean="0">
                <a:solidFill>
                  <a:srgbClr val="000000"/>
                </a:solidFill>
                <a:latin typeface="Calibri"/>
                <a:ea typeface="Calibri"/>
              </a:rPr>
              <a:t>Классы в С++.</a:t>
            </a: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0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 </a:t>
            </a:r>
            <a:endParaRPr lang="ru-RU" sz="2000" b="0" strike="noStrike" spc="-1" dirty="0">
              <a:latin typeface="Arial"/>
            </a:endParaRPr>
          </a:p>
        </p:txBody>
      </p:sp>
      <p:sp>
        <p:nvSpPr>
          <p:cNvPr id="110" name="CustomShape 3"/>
          <p:cNvSpPr/>
          <p:nvPr/>
        </p:nvSpPr>
        <p:spPr>
          <a:xfrm>
            <a:off x="739080" y="1900440"/>
            <a:ext cx="5170680" cy="1794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ru-RU" sz="1600" b="0" strike="noStrike" spc="-1" dirty="0">
              <a:latin typeface="Arial"/>
            </a:endParaRPr>
          </a:p>
        </p:txBody>
      </p:sp>
      <p:pic>
        <p:nvPicPr>
          <p:cNvPr id="111" name="Google Shape;132;p4"/>
          <p:cNvPicPr/>
          <p:nvPr/>
        </p:nvPicPr>
        <p:blipFill>
          <a:blip r:embed="rId4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ln>
            <a:noFill/>
          </a:ln>
        </p:spPr>
      </p:pic>
      <p:pic>
        <p:nvPicPr>
          <p:cNvPr id="112" name="Google Shape;133;p4"/>
          <p:cNvPicPr/>
          <p:nvPr/>
        </p:nvPicPr>
        <p:blipFill>
          <a:blip r:embed="rId5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ln>
            <a:noFill/>
          </a:ln>
        </p:spPr>
      </p:pic>
      <p:pic>
        <p:nvPicPr>
          <p:cNvPr id="113" name="Google Shape;134;p4"/>
          <p:cNvPicPr/>
          <p:nvPr/>
        </p:nvPicPr>
        <p:blipFill>
          <a:blip r:embed="rId4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ln>
            <a:noFill/>
          </a:ln>
        </p:spPr>
      </p:pic>
      <p:sp>
        <p:nvSpPr>
          <p:cNvPr id="118" name="CustomShape 7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ru-RU" sz="1000" b="1" strike="noStrike" spc="-1" dirty="0">
                <a:solidFill>
                  <a:srgbClr val="000000"/>
                </a:solidFill>
                <a:latin typeface="Calibri"/>
                <a:ea typeface="Calibri"/>
              </a:rPr>
              <a:t> inginirium.ru</a:t>
            </a:r>
            <a:endParaRPr lang="ru-RU" sz="1000" b="0" strike="noStrike" spc="-1" dirty="0">
              <a:latin typeface="Arial"/>
            </a:endParaRPr>
          </a:p>
        </p:txBody>
      </p:sp>
      <p:pic>
        <p:nvPicPr>
          <p:cNvPr id="119" name="Google Shape;140;p4"/>
          <p:cNvPicPr/>
          <p:nvPr/>
        </p:nvPicPr>
        <p:blipFill>
          <a:blip r:embed="rId6"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ln>
            <a:noFill/>
          </a:ln>
        </p:spPr>
      </p:pic>
      <p:pic>
        <p:nvPicPr>
          <p:cNvPr id="120" name="Google Shape;141;p4"/>
          <p:cNvPicPr/>
          <p:nvPr/>
        </p:nvPicPr>
        <p:blipFill>
          <a:blip r:embed="rId7"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ln>
            <a:noFill/>
          </a:ln>
        </p:spPr>
      </p:pic>
      <p:sp>
        <p:nvSpPr>
          <p:cNvPr id="16" name="CustomShape 3"/>
          <p:cNvSpPr/>
          <p:nvPr/>
        </p:nvSpPr>
        <p:spPr>
          <a:xfrm>
            <a:off x="4411800" y="379080"/>
            <a:ext cx="38181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ru-RU" sz="900" b="1" spc="-1" dirty="0" smtClean="0">
                <a:solidFill>
                  <a:srgbClr val="000000"/>
                </a:solidFill>
                <a:latin typeface="Calibri"/>
                <a:ea typeface="Calibri"/>
              </a:rPr>
              <a:t>ОБЪЕКТНО-ОРИЕНТИРОВАННОЕ ПРОГРАММИРОВАНИЕ</a:t>
            </a:r>
            <a:r>
              <a:rPr lang="ru-RU" sz="900" b="1" strike="noStrike" spc="-1" dirty="0" smtClean="0">
                <a:solidFill>
                  <a:srgbClr val="000000"/>
                </a:solidFill>
                <a:latin typeface="Calibri"/>
                <a:ea typeface="Calibri"/>
              </a:rPr>
              <a:t>.</a:t>
            </a:r>
          </a:p>
          <a:p>
            <a:pPr algn="r">
              <a:lnSpc>
                <a:spcPct val="100000"/>
              </a:lnSpc>
            </a:pPr>
            <a:r>
              <a:rPr lang="ru-RU" sz="900" b="1" spc="-1" dirty="0" smtClean="0">
                <a:solidFill>
                  <a:srgbClr val="000000"/>
                </a:solidFill>
                <a:latin typeface="Calibri"/>
                <a:ea typeface="Calibri"/>
              </a:rPr>
              <a:t>КЛАССЫ В С++</a:t>
            </a:r>
            <a:r>
              <a:rPr lang="ru-RU" sz="900" b="1" strike="noStrike" spc="-1" dirty="0" smtClean="0">
                <a:solidFill>
                  <a:srgbClr val="000000"/>
                </a:solidFill>
                <a:latin typeface="Calibri"/>
                <a:ea typeface="Calibri"/>
              </a:rPr>
              <a:t>.</a:t>
            </a:r>
            <a:endParaRPr lang="ru-RU" sz="900" b="0" strike="noStrike" spc="-1" dirty="0">
              <a:latin typeface="Arial"/>
            </a:endParaRPr>
          </a:p>
        </p:txBody>
      </p:sp>
      <p:sp>
        <p:nvSpPr>
          <p:cNvPr id="18" name="CustomShape 3"/>
          <p:cNvSpPr/>
          <p:nvPr/>
        </p:nvSpPr>
        <p:spPr>
          <a:xfrm>
            <a:off x="891480" y="1913751"/>
            <a:ext cx="7665360" cy="213264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ru-RU" sz="1600" b="0" strike="noStrike" spc="-1" dirty="0">
              <a:latin typeface="Arial"/>
            </a:endParaRPr>
          </a:p>
        </p:txBody>
      </p:sp>
      <p:sp>
        <p:nvSpPr>
          <p:cNvPr id="17" name="CustomShape 3"/>
          <p:cNvSpPr/>
          <p:nvPr/>
        </p:nvSpPr>
        <p:spPr>
          <a:xfrm>
            <a:off x="702248" y="1900440"/>
            <a:ext cx="8043823" cy="1990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Каждый велосипед имеет свой цвет, вес, различные составляющие — всё это свойства. Причём у каждого созданного объекта свойства могут различаться. Имея один класс, можно создать  неограниченно количество объектов (велосипедов), каждый из которых будет обладать одинаковым набором методов, при этом можно не задумываться о внутренней реализации механизма вращения педалей, колёс, срабатывания системы торможения, так как всё это уже будет определено в классе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lnSpc>
                <a:spcPct val="100000"/>
              </a:lnSpc>
            </a:pPr>
            <a:endParaRPr lang="ru-RU" b="0" strike="noStrike" spc="-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740" y="4242160"/>
            <a:ext cx="3365740" cy="1808800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651128" y="3904551"/>
            <a:ext cx="4965101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ru-RU" b="1" dirty="0">
                <a:latin typeface="Calibri" panose="020F0502020204030204" pitchFamily="34" charset="0"/>
                <a:cs typeface="Calibri" panose="020F0502020204030204" pitchFamily="34" charset="0"/>
              </a:rPr>
              <a:t>Классы в С++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 — это абстракция, описывающая методы, свойства, ещё не существующих объектов. </a:t>
            </a:r>
            <a:r>
              <a:rPr lang="ru-RU" b="1" dirty="0">
                <a:latin typeface="Calibri" panose="020F0502020204030204" pitchFamily="34" charset="0"/>
                <a:cs typeface="Calibri" panose="020F0502020204030204" pitchFamily="34" charset="0"/>
              </a:rPr>
              <a:t>Объекты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 — конкретное представление абстракции, имеющее свои свойства и методы. Созданные объекты на основе одного класса называются экземплярами этого класса. Эти объекты могут иметь различное поведение, свойства, но все равно будут являться объектами одного класса. </a:t>
            </a:r>
            <a:endParaRPr lang="ru-RU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657877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652</TotalTime>
  <Words>777</Words>
  <Application>Microsoft Office PowerPoint</Application>
  <PresentationFormat>Экран (4:3)</PresentationFormat>
  <Paragraphs>261</Paragraphs>
  <Slides>19</Slides>
  <Notes>11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19</vt:i4>
      </vt:variant>
    </vt:vector>
  </HeadingPairs>
  <TitlesOfParts>
    <vt:vector size="26" baseType="lpstr">
      <vt:lpstr>Arial</vt:lpstr>
      <vt:lpstr>Calibri</vt:lpstr>
      <vt:lpstr>DejaVu Sans</vt:lpstr>
      <vt:lpstr>Symbol</vt:lpstr>
      <vt:lpstr>Wingdings</vt:lpstr>
      <vt:lpstr>Office Theme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subject/>
  <dc:creator>Кирилл Приёмко</dc:creator>
  <dc:description/>
  <cp:lastModifiedBy>Кирилл Приёмко</cp:lastModifiedBy>
  <cp:revision>79</cp:revision>
  <dcterms:created xsi:type="dcterms:W3CDTF">2012-07-30T23:42:41Z</dcterms:created>
  <dcterms:modified xsi:type="dcterms:W3CDTF">2019-10-19T18:03:28Z</dcterms:modified>
  <dc:language>ru-RU</dc:language>
</cp:coreProperties>
</file>