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4" r:id="rId2"/>
  </p:sldMasterIdLst>
  <p:notesMasterIdLst>
    <p:notesMasterId r:id="rId17"/>
  </p:notesMasterIdLst>
  <p:sldIdLst>
    <p:sldId id="256" r:id="rId3"/>
    <p:sldId id="260" r:id="rId4"/>
    <p:sldId id="267" r:id="rId5"/>
    <p:sldId id="268" r:id="rId6"/>
    <p:sldId id="269" r:id="rId7"/>
    <p:sldId id="261" r:id="rId8"/>
    <p:sldId id="270" r:id="rId9"/>
    <p:sldId id="271" r:id="rId10"/>
    <p:sldId id="262" r:id="rId11"/>
    <p:sldId id="263" r:id="rId12"/>
    <p:sldId id="272" r:id="rId13"/>
    <p:sldId id="264" r:id="rId14"/>
    <p:sldId id="265" r:id="rId15"/>
    <p:sldId id="266" r:id="rId16"/>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iPSI7Nff/7D85TAWsmk5gYDdc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3586F-F825-40B3-B8B7-E72720242D48}">
  <a:tblStyle styleId="{8313586F-F825-40B3-B8B7-E72720242D4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4660"/>
  </p:normalViewPr>
  <p:slideViewPr>
    <p:cSldViewPr snapToGrid="0">
      <p:cViewPr varScale="1">
        <p:scale>
          <a:sx n="61" d="100"/>
          <a:sy n="61" d="100"/>
        </p:scale>
        <p:origin x="53"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42320f223_0_3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642320f223_0_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98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49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8077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85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998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4803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2320f223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642320f223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4"/>
        <p:cNvGrpSpPr/>
        <p:nvPr/>
      </p:nvGrpSpPr>
      <p:grpSpPr>
        <a:xfrm>
          <a:off x="0" y="0"/>
          <a:ext cx="0" cy="0"/>
          <a:chOff x="0" y="0"/>
          <a:chExt cx="0" cy="0"/>
        </a:xfrm>
      </p:grpSpPr>
      <p:sp>
        <p:nvSpPr>
          <p:cNvPr id="115" name="Google Shape;115;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gi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65"/>
        <p:cNvGrpSpPr/>
        <p:nvPr/>
      </p:nvGrpSpPr>
      <p:grpSpPr>
        <a:xfrm>
          <a:off x="0" y="0"/>
          <a:ext cx="0" cy="0"/>
          <a:chOff x="0" y="0"/>
          <a:chExt cx="0" cy="0"/>
        </a:xfrm>
      </p:grpSpPr>
      <p:pic>
        <p:nvPicPr>
          <p:cNvPr id="166" name="Google Shape;166;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67" name="Google Shape;167;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168" name="Google Shape;168;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dirty="0">
                <a:latin typeface="Calibri"/>
                <a:ea typeface="Calibri"/>
                <a:cs typeface="Calibri"/>
                <a:sym typeface="Calibri"/>
              </a:rPr>
              <a:t>5</a:t>
            </a:r>
            <a:r>
              <a:rPr lang="ru-RU" sz="1200" b="0" i="0" u="none" strike="noStrike" cap="none" dirty="0">
                <a:solidFill>
                  <a:srgbClr val="000000"/>
                </a:solidFill>
                <a:latin typeface="Calibri"/>
                <a:ea typeface="Calibri"/>
                <a:cs typeface="Calibri"/>
                <a:sym typeface="Calibri"/>
              </a:rPr>
              <a:t>-8 классы</a:t>
            </a:r>
            <a:endParaRPr sz="1200" b="0" i="0" u="none" strike="noStrike" cap="none" dirty="0">
              <a:solidFill>
                <a:schemeClr val="dk1"/>
              </a:solidFill>
              <a:latin typeface="Arial"/>
              <a:ea typeface="Arial"/>
              <a:cs typeface="Arial"/>
              <a:sym typeface="Arial"/>
            </a:endParaRPr>
          </a:p>
        </p:txBody>
      </p:sp>
      <p:pic>
        <p:nvPicPr>
          <p:cNvPr id="169" name="Google Shape;169;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70" name="Google Shape;170;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71" name="Google Shape;171;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72" name="Google Shape;172;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dirty="0">
                <a:latin typeface="Calibri"/>
                <a:ea typeface="Calibri"/>
                <a:cs typeface="Calibri"/>
                <a:sym typeface="Calibri"/>
              </a:rPr>
              <a:t>13</a:t>
            </a:r>
            <a:r>
              <a:rPr lang="ru-RU" sz="1400" b="0" i="0" u="none" strike="noStrike" cap="none" dirty="0">
                <a:solidFill>
                  <a:srgbClr val="000000"/>
                </a:solidFill>
                <a:latin typeface="Calibri"/>
                <a:ea typeface="Calibri"/>
                <a:cs typeface="Calibri"/>
                <a:sym typeface="Calibri"/>
              </a:rPr>
              <a:t> занятие</a:t>
            </a:r>
            <a:endParaRPr sz="1400" b="0" i="0" u="none" strike="noStrike" cap="none" dirty="0">
              <a:solidFill>
                <a:schemeClr val="dk1"/>
              </a:solidFill>
              <a:latin typeface="Arial"/>
              <a:ea typeface="Arial"/>
              <a:cs typeface="Arial"/>
              <a:sym typeface="Arial"/>
            </a:endParaRPr>
          </a:p>
        </p:txBody>
      </p:sp>
      <p:sp>
        <p:nvSpPr>
          <p:cNvPr id="173" name="Google Shape;173;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pic>
        <p:nvPicPr>
          <p:cNvPr id="273" name="Google Shape;273;g642320f223_0_3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75" name="Google Shape;275;g642320f223_0_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g642320f223_0_3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7" name="Google Shape;277;g642320f223_0_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8" name="Google Shape;278;g642320f223_0_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9" name="Google Shape;279;g642320f223_0_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0" name="Google Shape;280;g642320f223_0_3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1" name="Google Shape;281;g642320f223_0_3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82" name="Google Shape;282;g642320f223_0_3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83" name="Google Shape;283;g642320f223_0_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84" name="Google Shape;284;g642320f223_0_38"/>
          <p:cNvPicPr preferRelativeResize="0"/>
          <p:nvPr/>
        </p:nvPicPr>
        <p:blipFill>
          <a:blip r:embed="rId8">
            <a:alphaModFix/>
          </a:blip>
          <a:stretch>
            <a:fillRect/>
          </a:stretch>
        </p:blipFill>
        <p:spPr>
          <a:xfrm>
            <a:off x="736923" y="1727300"/>
            <a:ext cx="4219565" cy="4902451"/>
          </a:xfrm>
          <a:prstGeom prst="rect">
            <a:avLst/>
          </a:prstGeom>
          <a:noFill/>
          <a:ln>
            <a:noFill/>
          </a:ln>
        </p:spPr>
      </p:pic>
      <p:pic>
        <p:nvPicPr>
          <p:cNvPr id="285" name="Google Shape;285;g642320f223_0_38"/>
          <p:cNvPicPr preferRelativeResize="0"/>
          <p:nvPr/>
        </p:nvPicPr>
        <p:blipFill>
          <a:blip r:embed="rId9">
            <a:alphaModFix/>
          </a:blip>
          <a:stretch>
            <a:fillRect/>
          </a:stretch>
        </p:blipFill>
        <p:spPr>
          <a:xfrm>
            <a:off x="5777723" y="4171300"/>
            <a:ext cx="1296900" cy="788325"/>
          </a:xfrm>
          <a:prstGeom prst="rect">
            <a:avLst/>
          </a:prstGeom>
          <a:noFill/>
          <a:ln>
            <a:noFill/>
          </a:ln>
        </p:spPr>
      </p:pic>
      <p:sp>
        <p:nvSpPr>
          <p:cNvPr id="15"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1</a:t>
            </a:r>
            <a:r>
              <a:rPr lang="ru-RU" sz="1200" dirty="0">
                <a:solidFill>
                  <a:schemeClr val="dk1"/>
                </a:solidFill>
              </a:rPr>
              <a:t>0</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71" y="1215750"/>
            <a:ext cx="5426589" cy="507705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1</a:t>
            </a:r>
            <a:r>
              <a:rPr lang="ru-RU" sz="1200" dirty="0">
                <a:solidFill>
                  <a:schemeClr val="dk1"/>
                </a:solidFill>
              </a:rPr>
              <a:t>1</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 y="2678523"/>
            <a:ext cx="4125523" cy="2026212"/>
          </a:xfrm>
          <a:prstGeom prst="rect">
            <a:avLst/>
          </a:prstGeom>
        </p:spPr>
      </p:pic>
    </p:spTree>
    <p:extLst>
      <p:ext uri="{BB962C8B-B14F-4D97-AF65-F5344CB8AC3E}">
        <p14:creationId xmlns:p14="http://schemas.microsoft.com/office/powerpoint/2010/main" val="253822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89"/>
        <p:cNvGrpSpPr/>
        <p:nvPr/>
      </p:nvGrpSpPr>
      <p:grpSpPr>
        <a:xfrm>
          <a:off x="0" y="0"/>
          <a:ext cx="0" cy="0"/>
          <a:chOff x="0" y="0"/>
          <a:chExt cx="0" cy="0"/>
        </a:xfrm>
      </p:grpSpPr>
      <p:pic>
        <p:nvPicPr>
          <p:cNvPr id="290" name="Google Shape;290;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91" name="Google Shape;291;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92" name="Google Shape;292;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dirty="0">
                <a:latin typeface="Calibri"/>
                <a:ea typeface="Calibri"/>
                <a:cs typeface="Calibri"/>
                <a:sym typeface="Calibri"/>
              </a:rPr>
              <a:t>13</a:t>
            </a:r>
            <a:r>
              <a:rPr lang="ru-RU" sz="1400" b="0" i="0" u="none" strike="noStrike" cap="none" dirty="0">
                <a:solidFill>
                  <a:srgbClr val="000000"/>
                </a:solidFill>
                <a:latin typeface="Calibri"/>
                <a:ea typeface="Calibri"/>
                <a:cs typeface="Calibri"/>
                <a:sym typeface="Calibri"/>
              </a:rPr>
              <a:t> занятие</a:t>
            </a:r>
            <a:endParaRPr sz="1400" b="0" i="0" u="none" strike="noStrike" cap="none" dirty="0">
              <a:solidFill>
                <a:schemeClr val="dk1"/>
              </a:solidFill>
              <a:latin typeface="Arial"/>
              <a:ea typeface="Arial"/>
              <a:cs typeface="Arial"/>
              <a:sym typeface="Arial"/>
            </a:endParaRPr>
          </a:p>
        </p:txBody>
      </p:sp>
      <p:sp>
        <p:nvSpPr>
          <p:cNvPr id="293" name="Google Shape;293;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
        <p:nvSpPr>
          <p:cNvPr id="294" name="Google Shape;294;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295" name="Google Shape;295;p4"/>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pic>
        <p:nvPicPr>
          <p:cNvPr id="301" name="Google Shape;301;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02" name="Google Shape;302;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14</a:t>
            </a:r>
            <a:endParaRPr sz="1200" b="0" i="0" u="none" strike="noStrike" cap="none" dirty="0">
              <a:solidFill>
                <a:schemeClr val="dk1"/>
              </a:solidFill>
              <a:latin typeface="Arial"/>
              <a:ea typeface="Arial"/>
              <a:cs typeface="Arial"/>
              <a:sym typeface="Arial"/>
            </a:endParaRPr>
          </a:p>
        </p:txBody>
      </p:sp>
      <p:sp>
        <p:nvSpPr>
          <p:cNvPr id="303" name="Google Shape;303;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4" name="Google Shape;304;g642320f223_0_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05" name="Google Shape;305;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06" name="Google Shape;306;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07" name="Google Shape;307;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08" name="Google Shape;308;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09" name="Google Shape;309;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10" name="Google Shape;310;g642320f223_0_58"/>
          <p:cNvSpPr/>
          <p:nvPr/>
        </p:nvSpPr>
        <p:spPr>
          <a:xfrm>
            <a:off x="1670056" y="2077455"/>
            <a:ext cx="5732820" cy="188972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a:solidFill>
                  <a:schemeClr val="dk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a:solidFill>
                  <a:schemeClr val="dk1"/>
                </a:solidFill>
                <a:latin typeface="Calibri"/>
                <a:ea typeface="Calibri"/>
                <a:cs typeface="Calibri"/>
                <a:sym typeface="Calibri"/>
              </a:rPr>
              <a:t>Написать программу для подсчёта факториала числа </a:t>
            </a:r>
          </a:p>
          <a:p>
            <a:pPr marL="0" marR="0" lvl="0" indent="0" algn="l" rtl="0">
              <a:lnSpc>
                <a:spcPct val="100000"/>
              </a:lnSpc>
              <a:spcBef>
                <a:spcPts val="0"/>
              </a:spcBef>
              <a:spcAft>
                <a:spcPts val="0"/>
              </a:spcAft>
              <a:buClr>
                <a:srgbClr val="000000"/>
              </a:buClr>
              <a:buSzPts val="1800"/>
              <a:buFont typeface="Arial"/>
              <a:buNone/>
            </a:pPr>
            <a:r>
              <a:rPr lang="ru-RU" sz="1800" dirty="0">
                <a:solidFill>
                  <a:schemeClr val="dk1"/>
                </a:solidFill>
                <a:latin typeface="Calibri"/>
                <a:ea typeface="Calibri"/>
                <a:cs typeface="Calibri"/>
                <a:sym typeface="Calibri"/>
              </a:rPr>
              <a:t>(итерационно, т е с помощью циклов)</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sp>
        <p:nvSpPr>
          <p:cNvPr id="311" name="Google Shape;311;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12" name="Google Shape;312;g642320f223_0_5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14" name="Google Shape;268;g642320f223_0_19"/>
          <p:cNvSpPr txBox="1">
            <a:spLocks/>
          </p:cNvSpPr>
          <p:nvPr/>
        </p:nvSpPr>
        <p:spPr>
          <a:xfrm>
            <a:off x="2696208" y="3733080"/>
            <a:ext cx="4458600" cy="2577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sz="3000">
                <a:latin typeface="Calibri"/>
                <a:ea typeface="Calibri"/>
                <a:cs typeface="Calibri"/>
                <a:sym typeface="Calibri"/>
              </a:rPr>
              <a:t>1! = 1;</a:t>
            </a:r>
          </a:p>
          <a:p>
            <a:r>
              <a:rPr lang="ru-RU" sz="3000">
                <a:latin typeface="Calibri"/>
                <a:ea typeface="Calibri"/>
                <a:cs typeface="Calibri"/>
                <a:sym typeface="Calibri"/>
              </a:rPr>
              <a:t>2! = 2 * 1;</a:t>
            </a:r>
          </a:p>
          <a:p>
            <a:r>
              <a:rPr lang="ru-RU" sz="3000">
                <a:latin typeface="Calibri"/>
                <a:ea typeface="Calibri"/>
                <a:cs typeface="Calibri"/>
                <a:sym typeface="Calibri"/>
              </a:rPr>
              <a:t>3! = 3 * 2 * 1;</a:t>
            </a:r>
          </a:p>
          <a:p>
            <a:r>
              <a:rPr lang="ru-RU" sz="3000">
                <a:latin typeface="Calibri"/>
                <a:ea typeface="Calibri"/>
                <a:cs typeface="Calibri"/>
                <a:sym typeface="Calibri"/>
              </a:rPr>
              <a:t>4! = 4 * 3 * 2 * 1; </a:t>
            </a:r>
          </a:p>
          <a:p>
            <a:endParaRPr lang="ru-RU" sz="3000">
              <a:latin typeface="Calibri"/>
              <a:ea typeface="Calibri"/>
              <a:cs typeface="Calibri"/>
              <a:sym typeface="Calibri"/>
            </a:endParaRPr>
          </a:p>
          <a:p>
            <a:r>
              <a:rPr lang="ru-RU" sz="3000">
                <a:latin typeface="Calibri"/>
                <a:ea typeface="Calibri"/>
                <a:cs typeface="Calibri"/>
                <a:sym typeface="Calibri"/>
              </a:rPr>
              <a:t>0! = 1 (по определению)</a:t>
            </a:r>
            <a:endParaRPr lang="ru-RU" sz="30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075" y="2923983"/>
            <a:ext cx="6000000" cy="3761905"/>
          </a:xfrm>
          <a:prstGeom prst="rect">
            <a:avLst/>
          </a:prstGeom>
        </p:spPr>
      </p:pic>
      <p:pic>
        <p:nvPicPr>
          <p:cNvPr id="318" name="Google Shape;318;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19" name="Google Shape;319;p5"/>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15</a:t>
            </a:r>
            <a:endParaRPr sz="1200" b="0" i="0" u="none" strike="noStrike" cap="none" dirty="0">
              <a:solidFill>
                <a:schemeClr val="dk1"/>
              </a:solidFill>
              <a:latin typeface="Arial"/>
              <a:ea typeface="Arial"/>
              <a:cs typeface="Arial"/>
              <a:sym typeface="Arial"/>
            </a:endParaRPr>
          </a:p>
        </p:txBody>
      </p:sp>
      <p:sp>
        <p:nvSpPr>
          <p:cNvPr id="320" name="Google Shape;320;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1" name="Google Shape;321;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2" name="Google Shape;322;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3" name="Google Shape;323;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4" name="Google Shape;324;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5" name="Google Shape;325;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26" name="Google Shape;326;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27" name="Google Shape;327;p5"/>
          <p:cNvSpPr/>
          <p:nvPr/>
        </p:nvSpPr>
        <p:spPr>
          <a:xfrm>
            <a:off x="643680" y="1629418"/>
            <a:ext cx="2248118" cy="300937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a:solidFill>
                  <a:schemeClr val="dk1"/>
                </a:solidFill>
                <a:latin typeface="Calibri"/>
                <a:ea typeface="Calibri"/>
                <a:cs typeface="Calibri"/>
                <a:sym typeface="Calibri"/>
              </a:rPr>
              <a:t>2</a:t>
            </a:r>
            <a:endParaRPr lang="ru-RU" dirty="0">
              <a:ea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a:solidFill>
                  <a:schemeClr val="dk1"/>
                </a:solidFill>
                <a:latin typeface="Calibri"/>
                <a:ea typeface="Calibri"/>
                <a:cs typeface="Calibri"/>
                <a:sym typeface="Calibri"/>
              </a:rPr>
              <a:t>Вывести </a:t>
            </a:r>
            <a:r>
              <a:rPr lang="en-US" sz="1800" dirty="0">
                <a:solidFill>
                  <a:schemeClr val="dk1"/>
                </a:solidFill>
                <a:latin typeface="Calibri"/>
                <a:ea typeface="Calibri"/>
                <a:cs typeface="Calibri"/>
                <a:sym typeface="Calibri"/>
              </a:rPr>
              <a:t>n-</a:t>
            </a:r>
            <a:r>
              <a:rPr lang="ru-RU" sz="1800" dirty="0" err="1">
                <a:solidFill>
                  <a:schemeClr val="dk1"/>
                </a:solidFill>
                <a:latin typeface="Calibri"/>
                <a:ea typeface="Calibri"/>
                <a:cs typeface="Calibri"/>
                <a:sym typeface="Calibri"/>
              </a:rPr>
              <a:t>ое</a:t>
            </a:r>
            <a:r>
              <a:rPr lang="ru-RU" sz="1800" dirty="0">
                <a:solidFill>
                  <a:schemeClr val="dk1"/>
                </a:solidFill>
                <a:latin typeface="Calibri"/>
                <a:ea typeface="Calibri"/>
                <a:cs typeface="Calibri"/>
                <a:sym typeface="Calibri"/>
              </a:rPr>
              <a:t> число Фибоначчи</a:t>
            </a:r>
          </a:p>
        </p:txBody>
      </p:sp>
      <p:sp>
        <p:nvSpPr>
          <p:cNvPr id="328" name="Google Shape;328;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29" name="Google Shape;329;p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07" y="3039974"/>
            <a:ext cx="2712864" cy="3347936"/>
          </a:xfrm>
          <a:prstGeom prst="rect">
            <a:avLst/>
          </a:prstGeom>
        </p:spPr>
      </p:pic>
      <p:pic>
        <p:nvPicPr>
          <p:cNvPr id="6" name="Рисунок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695" y="654775"/>
            <a:ext cx="3482640" cy="21940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26"/>
        <p:cNvGrpSpPr/>
        <p:nvPr/>
      </p:nvGrpSpPr>
      <p:grpSpPr>
        <a:xfrm>
          <a:off x="0" y="0"/>
          <a:ext cx="0" cy="0"/>
          <a:chOff x="0" y="0"/>
          <a:chExt cx="0" cy="0"/>
        </a:xfrm>
      </p:grpSpPr>
      <p:pic>
        <p:nvPicPr>
          <p:cNvPr id="227" name="Google Shape;227;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28" name="Google Shape;228;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dirty="0">
                <a:latin typeface="Calibri"/>
                <a:ea typeface="Calibri"/>
                <a:cs typeface="Calibri"/>
                <a:sym typeface="Calibri"/>
              </a:rPr>
              <a:t>13</a:t>
            </a:r>
            <a:r>
              <a:rPr lang="ru-RU" sz="1400" b="0" i="0" u="none" strike="noStrike" cap="none" dirty="0">
                <a:solidFill>
                  <a:srgbClr val="000000"/>
                </a:solidFill>
                <a:latin typeface="Calibri"/>
                <a:ea typeface="Calibri"/>
                <a:cs typeface="Calibri"/>
                <a:sym typeface="Calibri"/>
              </a:rPr>
              <a:t> занятие</a:t>
            </a:r>
            <a:endParaRPr sz="1400" b="0" i="0" u="none" strike="noStrike" cap="none" dirty="0">
              <a:solidFill>
                <a:schemeClr val="dk1"/>
              </a:solidFill>
              <a:latin typeface="Arial"/>
              <a:ea typeface="Arial"/>
              <a:cs typeface="Arial"/>
              <a:sym typeface="Arial"/>
            </a:endParaRPr>
          </a:p>
        </p:txBody>
      </p:sp>
      <p:sp>
        <p:nvSpPr>
          <p:cNvPr id="230" name="Google Shape;230;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dirty="0">
                <a:solidFill>
                  <a:srgbClr val="000000"/>
                </a:solidFill>
                <a:latin typeface="Calibri"/>
                <a:ea typeface="Calibri"/>
                <a:cs typeface="Calibri"/>
                <a:sym typeface="Calibri"/>
              </a:rPr>
              <a:t>2020</a:t>
            </a:r>
            <a:endParaRPr sz="1200" b="0" i="0" u="none" strike="noStrike" cap="none" dirty="0">
              <a:solidFill>
                <a:schemeClr val="dk1"/>
              </a:solidFill>
              <a:latin typeface="Arial"/>
              <a:ea typeface="Arial"/>
              <a:cs typeface="Arial"/>
              <a:sym typeface="Arial"/>
            </a:endParaRPr>
          </a:p>
        </p:txBody>
      </p:sp>
      <p:sp>
        <p:nvSpPr>
          <p:cNvPr id="231" name="Google Shape;231;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232" name="Google Shape;232;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75" y="2368970"/>
            <a:ext cx="6300743" cy="426079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3</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7" name="Google Shape;247;p3"/>
          <p:cNvSpPr/>
          <p:nvPr/>
        </p:nvSpPr>
        <p:spPr>
          <a:xfrm>
            <a:off x="1145694" y="1905243"/>
            <a:ext cx="7693746" cy="561713"/>
          </a:xfrm>
          <a:prstGeom prst="rect">
            <a:avLst/>
          </a:prstGeom>
          <a:noFill/>
          <a:ln>
            <a:noFill/>
          </a:ln>
        </p:spPr>
        <p:txBody>
          <a:bodyPr spcFirstLastPara="1" wrap="square" lIns="90000" tIns="45000" rIns="90000" bIns="45000" anchor="t" anchorCtr="0">
            <a:noAutofit/>
          </a:bodyPr>
          <a:lstStyle/>
          <a:p>
            <a:pPr lvl="0">
              <a:buSzPts val="1600"/>
            </a:pPr>
            <a:r>
              <a:rPr lang="en-US" sz="1800" b="1" dirty="0">
                <a:latin typeface="Calibri" panose="020F0502020204030204" pitchFamily="34" charset="0"/>
                <a:cs typeface="Calibri" panose="020F0502020204030204" pitchFamily="34" charset="0"/>
              </a:rPr>
              <a:t>“In order to understand recursion, one must first understand recursion.”</a:t>
            </a: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704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41" y="1927733"/>
            <a:ext cx="4521758" cy="411480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6675" y="2240040"/>
            <a:ext cx="4413856" cy="3531085"/>
          </a:xfrm>
          <a:prstGeom prst="rect">
            <a:avLst/>
          </a:prstGeom>
        </p:spPr>
      </p:pic>
    </p:spTree>
    <p:extLst>
      <p:ext uri="{BB962C8B-B14F-4D97-AF65-F5344CB8AC3E}">
        <p14:creationId xmlns:p14="http://schemas.microsoft.com/office/powerpoint/2010/main" val="177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5</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05" y="1697760"/>
            <a:ext cx="7461720" cy="4416120"/>
          </a:xfrm>
          <a:prstGeom prst="rect">
            <a:avLst/>
          </a:prstGeom>
        </p:spPr>
      </p:pic>
    </p:spTree>
    <p:extLst>
      <p:ext uri="{BB962C8B-B14F-4D97-AF65-F5344CB8AC3E}">
        <p14:creationId xmlns:p14="http://schemas.microsoft.com/office/powerpoint/2010/main" val="332860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6</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7" name="Google Shape;247;p3"/>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БЕСКОНЕЧНОСТЬ - НЕ ПРЕДЕЛ</a:t>
            </a:r>
            <a:endParaRPr sz="1800" dirty="0">
              <a:solidFill>
                <a:schemeClr val="dk1"/>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49" name="Google Shape;249;p3"/>
          <p:cNvPicPr preferRelativeResize="0"/>
          <p:nvPr/>
        </p:nvPicPr>
        <p:blipFill>
          <a:blip r:embed="rId8">
            <a:alphaModFix/>
          </a:blip>
          <a:stretch>
            <a:fillRect/>
          </a:stretch>
        </p:blipFill>
        <p:spPr>
          <a:xfrm>
            <a:off x="4271755" y="3005224"/>
            <a:ext cx="4608725" cy="3269326"/>
          </a:xfrm>
          <a:prstGeom prst="rect">
            <a:avLst/>
          </a:prstGeom>
          <a:noFill/>
          <a:ln>
            <a:noFill/>
          </a:ln>
        </p:spPr>
      </p:pic>
      <p:pic>
        <p:nvPicPr>
          <p:cNvPr id="250" name="Google Shape;250;p3"/>
          <p:cNvPicPr preferRelativeResize="0"/>
          <p:nvPr/>
        </p:nvPicPr>
        <p:blipFill>
          <a:blip r:embed="rId9">
            <a:alphaModFix/>
          </a:blip>
          <a:stretch>
            <a:fillRect/>
          </a:stretch>
        </p:blipFill>
        <p:spPr>
          <a:xfrm>
            <a:off x="805550" y="4284750"/>
            <a:ext cx="3105150"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7</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827" y="1683093"/>
            <a:ext cx="7221946" cy="4024614"/>
          </a:xfrm>
          <a:prstGeom prst="rect">
            <a:avLst/>
          </a:prstGeom>
        </p:spPr>
      </p:pic>
    </p:spTree>
    <p:extLst>
      <p:ext uri="{BB962C8B-B14F-4D97-AF65-F5344CB8AC3E}">
        <p14:creationId xmlns:p14="http://schemas.microsoft.com/office/powerpoint/2010/main" val="350266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978" y="3930508"/>
            <a:ext cx="2414022" cy="2166808"/>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8</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 name="Прямоугольник 1"/>
          <p:cNvSpPr/>
          <p:nvPr/>
        </p:nvSpPr>
        <p:spPr>
          <a:xfrm>
            <a:off x="853291" y="1608300"/>
            <a:ext cx="7731051" cy="2031325"/>
          </a:xfrm>
          <a:prstGeom prst="rect">
            <a:avLst/>
          </a:prstGeom>
        </p:spPr>
        <p:txBody>
          <a:bodyPr wrap="square">
            <a:spAutoFit/>
          </a:bodyPr>
          <a:lstStyle/>
          <a:p>
            <a:r>
              <a:rPr lang="ru-RU" sz="1800" b="1" dirty="0">
                <a:solidFill>
                  <a:srgbClr val="222222"/>
                </a:solidFill>
                <a:latin typeface="Calibri" panose="020F0502020204030204" pitchFamily="34" charset="0"/>
                <a:cs typeface="Calibri" panose="020F0502020204030204" pitchFamily="34" charset="0"/>
              </a:rPr>
              <a:t>Стек вызовов</a:t>
            </a:r>
            <a:endParaRPr lang="ru-RU" sz="1800" dirty="0">
              <a:solidFill>
                <a:srgbClr val="222222"/>
              </a:solidFill>
              <a:latin typeface="Calibri" panose="020F0502020204030204" pitchFamily="34" charset="0"/>
              <a:cs typeface="Calibri" panose="020F0502020204030204" pitchFamily="34" charset="0"/>
            </a:endParaRPr>
          </a:p>
          <a:p>
            <a:br>
              <a:rPr lang="ru-RU" sz="1800" dirty="0">
                <a:latin typeface="Calibri" panose="020F0502020204030204" pitchFamily="34" charset="0"/>
                <a:cs typeface="Calibri" panose="020F0502020204030204" pitchFamily="34" charset="0"/>
              </a:rPr>
            </a:br>
            <a:r>
              <a:rPr lang="ru-RU" sz="1800" dirty="0">
                <a:solidFill>
                  <a:srgbClr val="222222"/>
                </a:solidFill>
                <a:latin typeface="Calibri" panose="020F0502020204030204" pitchFamily="34" charset="0"/>
                <a:cs typeface="Calibri" panose="020F0502020204030204" pitchFamily="34" charset="0"/>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047" y="3695400"/>
            <a:ext cx="6537419" cy="3037349"/>
          </a:xfrm>
          <a:prstGeom prst="rect">
            <a:avLst/>
          </a:prstGeom>
        </p:spPr>
      </p:pic>
    </p:spTree>
    <p:extLst>
      <p:ext uri="{BB962C8B-B14F-4D97-AF65-F5344CB8AC3E}">
        <p14:creationId xmlns:p14="http://schemas.microsoft.com/office/powerpoint/2010/main" val="78821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4"/>
        <p:cNvGrpSpPr/>
        <p:nvPr/>
      </p:nvGrpSpPr>
      <p:grpSpPr>
        <a:xfrm>
          <a:off x="0" y="0"/>
          <a:ext cx="0" cy="0"/>
          <a:chOff x="0" y="0"/>
          <a:chExt cx="0" cy="0"/>
        </a:xfrm>
      </p:grpSpPr>
      <p:pic>
        <p:nvPicPr>
          <p:cNvPr id="255" name="Google Shape;255;g642320f223_0_1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7" name="Google Shape;257;g642320f223_0_1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8" name="Google Shape;258;g642320f223_0_1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59" name="Google Shape;259;g642320f223_0_1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0" name="Google Shape;260;g642320f223_0_1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1" name="Google Shape;261;g642320f223_0_1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2" name="Google Shape;262;g642320f223_0_1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3" name="Google Shape;263;g642320f223_0_1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4" name="Google Shape;264;g642320f223_0_1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5" name="Google Shape;265;g642320f223_0_19"/>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lang="ru-RU" sz="1800" b="1" dirty="0">
                <a:solidFill>
                  <a:schemeClr val="dk1"/>
                </a:solidFill>
                <a:latin typeface="Calibri"/>
                <a:ea typeface="Calibri"/>
                <a:cs typeface="Calibri"/>
                <a:sym typeface="Calibri"/>
              </a:rPr>
              <a:t>факториала.</a:t>
            </a:r>
            <a:endParaRPr sz="18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sz="1800" dirty="0">
              <a:solidFill>
                <a:schemeClr val="dk1"/>
              </a:solidFill>
              <a:latin typeface="Calibri"/>
              <a:ea typeface="Calibri"/>
              <a:cs typeface="Calibri"/>
              <a:sym typeface="Calibri"/>
            </a:endParaRPr>
          </a:p>
        </p:txBody>
      </p:sp>
      <p:sp>
        <p:nvSpPr>
          <p:cNvPr id="266" name="Google Shape;266;g642320f223_0_19"/>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67" name="Google Shape;267;g642320f223_0_19"/>
          <p:cNvSpPr txBox="1">
            <a:spLocks noGrp="1"/>
          </p:cNvSpPr>
          <p:nvPr>
            <p:ph type="subTitle" idx="4294967295"/>
          </p:nvPr>
        </p:nvSpPr>
        <p:spPr>
          <a:xfrm>
            <a:off x="7014500" y="3563200"/>
            <a:ext cx="868500" cy="117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ru-RU" sz="7000"/>
              <a:t>n! </a:t>
            </a:r>
            <a:endParaRPr sz="7000"/>
          </a:p>
        </p:txBody>
      </p:sp>
      <p:sp>
        <p:nvSpPr>
          <p:cNvPr id="268" name="Google Shape;268;g642320f223_0_19"/>
          <p:cNvSpPr txBox="1">
            <a:spLocks noGrp="1"/>
          </p:cNvSpPr>
          <p:nvPr>
            <p:ph type="title"/>
          </p:nvPr>
        </p:nvSpPr>
        <p:spPr>
          <a:xfrm>
            <a:off x="941150" y="3695350"/>
            <a:ext cx="4458600" cy="2577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sz="3000" dirty="0">
                <a:latin typeface="Calibri"/>
                <a:ea typeface="Calibri"/>
                <a:cs typeface="Calibri"/>
                <a:sym typeface="Calibri"/>
              </a:rPr>
              <a:t>1!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2!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3! = 3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4! = 4 * 3 * 2 * 1; </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0! = 1 (по определению)</a:t>
            </a:r>
            <a:endParaRPr sz="3000" dirty="0">
              <a:latin typeface="Calibri"/>
              <a:ea typeface="Calibri"/>
              <a:cs typeface="Calibri"/>
              <a:sym typeface="Calibri"/>
            </a:endParaRPr>
          </a:p>
        </p:txBody>
      </p:sp>
      <p:sp>
        <p:nvSpPr>
          <p:cNvPr id="16"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401</Words>
  <Application>Microsoft Office PowerPoint</Application>
  <PresentationFormat>Экран (4:3)</PresentationFormat>
  <Paragraphs>104</Paragraphs>
  <Slides>14</Slides>
  <Notes>14</Notes>
  <HiddenSlides>0</HiddenSlides>
  <MMClips>0</MMClips>
  <ScaleCrop>false</ScaleCrop>
  <HeadingPairs>
    <vt:vector size="6" baseType="variant">
      <vt:variant>
        <vt:lpstr>Использованные шрифты</vt:lpstr>
      </vt:variant>
      <vt:variant>
        <vt:i4>2</vt:i4>
      </vt:variant>
      <vt:variant>
        <vt:lpstr>Тема</vt:lpstr>
      </vt:variant>
      <vt:variant>
        <vt:i4>2</vt:i4>
      </vt:variant>
      <vt:variant>
        <vt:lpstr>Заголовки слайдов</vt:lpstr>
      </vt:variant>
      <vt:variant>
        <vt:i4>14</vt:i4>
      </vt:variant>
    </vt:vector>
  </HeadingPairs>
  <TitlesOfParts>
    <vt:vector size="18" baseType="lpstr">
      <vt:lpstr>Arial</vt:lpstr>
      <vt:lpstr>Calibri</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 = 1; 2! = 2 * 1; 3! = 3 * 2 * 1; 4! = 4 * 3 * 2 * 1;   0! = 1 (по определению)</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Kirill Priyomko</cp:lastModifiedBy>
  <cp:revision>21</cp:revision>
  <dcterms:created xsi:type="dcterms:W3CDTF">2012-07-30T23:42:41Z</dcterms:created>
  <dcterms:modified xsi:type="dcterms:W3CDTF">2020-04-28T13:27:33Z</dcterms:modified>
</cp:coreProperties>
</file>