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61" r:id="rId6"/>
    <p:sldId id="262" r:id="rId7"/>
    <p:sldId id="265" r:id="rId8"/>
    <p:sldId id="266" r:id="rId9"/>
    <p:sldId id="267" r:id="rId10"/>
    <p:sldId id="268" r:id="rId11"/>
    <p:sldId id="264" r:id="rId12"/>
    <p:sldId id="269" r:id="rId13"/>
    <p:sldId id="263" r:id="rId14"/>
    <p:sldId id="271" r:id="rId15"/>
    <p:sldId id="272" r:id="rId16"/>
    <p:sldId id="274" r:id="rId17"/>
    <p:sldId id="259" r:id="rId18"/>
    <p:sldId id="260" r:id="rId19"/>
    <p:sldId id="275" r:id="rId2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790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4303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0652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512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2748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8646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72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9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74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24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496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520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endParaRPr lang="ru-R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15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6FDD1C-9C33-4FD7-A204-D641303D8651}"/>
              </a:ext>
            </a:extLst>
          </p:cNvPr>
          <p:cNvSpPr/>
          <p:nvPr/>
        </p:nvSpPr>
        <p:spPr>
          <a:xfrm>
            <a:off x="942391" y="2240040"/>
            <a:ext cx="73008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Расчет числа в заданном диапазоне </a:t>
            </a:r>
            <a:endParaRPr lang="en-US" sz="1800" b="1" dirty="0"/>
          </a:p>
          <a:p>
            <a:r>
              <a:rPr lang="ru-RU" sz="1800" dirty="0"/>
              <a:t>Сгенерировав случайное число, мы записываем в переменную </a:t>
            </a:r>
            <a:r>
              <a:rPr lang="ru-RU" sz="1800" dirty="0" err="1"/>
              <a:t>randomNumber</a:t>
            </a:r>
            <a:r>
              <a:rPr lang="ru-RU" sz="1800" dirty="0"/>
              <a:t> числовое значение из диапазона от О до 32 767 (именно таковы верхний и нижний пределы диапазона целых чисел в той реализации языка С++). Но мне требуется число в диапазоне от 1 до 6, поэтому далее стоит применить: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C39313-FC0C-467D-BF30-337D48E910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20" y="4558800"/>
            <a:ext cx="7891664" cy="740280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74385113-F8D5-49BA-A603-715F6846695B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14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6FDD1C-9C33-4FD7-A204-D641303D8651}"/>
              </a:ext>
            </a:extLst>
          </p:cNvPr>
          <p:cNvSpPr/>
          <p:nvPr/>
        </p:nvSpPr>
        <p:spPr>
          <a:xfrm>
            <a:off x="1052427" y="2216280"/>
            <a:ext cx="7300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Любое положительное число, деленное на 6, даст остаток в диапазоне от О до 5. В приведенной строке кода берётся этот остаток и прибавляю к нему 1. В результате имеем положительное число в диапазоне от 1 до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C39313-FC0C-467D-BF30-337D48E910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771" y="3913261"/>
            <a:ext cx="7891664" cy="740280"/>
          </a:xfrm>
          <a:prstGeom prst="rect">
            <a:avLst/>
          </a:prstGeom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82955DD3-A877-437D-9374-88874DEEB4BF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771D1A2D-ADCC-435D-A97B-A34819F698F1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01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C9E089-8DEF-45EA-89EA-8B9E5FF76B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989" y="1618252"/>
            <a:ext cx="6596731" cy="4933096"/>
          </a:xfrm>
          <a:prstGeom prst="rect">
            <a:avLst/>
          </a:prstGeom>
        </p:spPr>
      </p:pic>
      <p:sp>
        <p:nvSpPr>
          <p:cNvPr id="12" name="Google Shape;136;p32">
            <a:extLst>
              <a:ext uri="{FF2B5EF4-FFF2-40B4-BE49-F238E27FC236}">
                <a16:creationId xmlns:a16="http://schemas.microsoft.com/office/drawing/2014/main" id="{97E4B81C-0B78-448C-9A7B-BCF408B7AFC4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CBA6A04E-3399-46E9-835E-EB37EDCFCCB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69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56901E-2D93-4B93-B2AC-0021883121F7}"/>
              </a:ext>
            </a:extLst>
          </p:cNvPr>
          <p:cNvSpPr/>
          <p:nvPr/>
        </p:nvSpPr>
        <p:spPr>
          <a:xfrm>
            <a:off x="690125" y="169776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/>
              <a:t>Понятие об </a:t>
            </a:r>
            <a:r>
              <a:rPr lang="ru-RU" sz="1800" b="1" dirty="0" err="1"/>
              <a:t>иrровом</a:t>
            </a:r>
            <a:r>
              <a:rPr lang="ru-RU" sz="1800" b="1" dirty="0"/>
              <a:t> цикле </a:t>
            </a:r>
          </a:p>
          <a:p>
            <a:r>
              <a:rPr lang="ru-RU" sz="1800" dirty="0"/>
              <a:t>Игровой цикл - это обобщенное представление потока событий, происходящих в игре. В сумме эти события повторяются, именно поэтому мы и говорим здесь о цикле. Хотя реализация цикла от игры к игре может существенно различаться, фундаментальная структура цикла является практически одинаковой во всех играх любых жанров. Идет ли речь о тривиальном космическом шутере или о сложной ролевой игре (RPG), игровой процесс обычно можно разбить на одинаковые повторяющиеся компоненты, образующие игровой цикл.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AC31EE-9003-4F99-B395-29BF69045E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7089" y="1089450"/>
            <a:ext cx="2019475" cy="5189670"/>
          </a:xfrm>
          <a:prstGeom prst="rect">
            <a:avLst/>
          </a:prstGeom>
        </p:spPr>
      </p:pic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87207416-40A4-4A1C-BF87-153CA6E5A08D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3E06CDFE-1B92-49B8-B84D-D83ADC0AF264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77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0A9B340-F3C5-48F3-B57F-F96CCA9D86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7089" y="1089450"/>
            <a:ext cx="2019475" cy="518967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EC6B5C-0CF0-48F0-9F44-331E49422088}"/>
              </a:ext>
            </a:extLst>
          </p:cNvPr>
          <p:cNvSpPr/>
          <p:nvPr/>
        </p:nvSpPr>
        <p:spPr>
          <a:xfrm>
            <a:off x="690125" y="1897342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 Установка параметров. На данном этапе игра принимает исходные параметры или загружает игровые ресурсы, например звуки, музыку и графику. Кроме того, пользователю могут быть изложены сюжет игры и ее цели. </a:t>
            </a:r>
          </a:p>
          <a:p>
            <a:endParaRPr lang="ru-RU" dirty="0"/>
          </a:p>
          <a:p>
            <a:r>
              <a:rPr lang="ru-RU" dirty="0"/>
              <a:t>О Получение пользовательского ввода. Программа принимает пользовательский ввод через то или иное устройство ввода: клавиатуру, мышь, джойстик, трекбол т. п. </a:t>
            </a:r>
          </a:p>
          <a:p>
            <a:endParaRPr lang="ru-RU" dirty="0"/>
          </a:p>
          <a:p>
            <a:r>
              <a:rPr lang="ru-RU" dirty="0"/>
              <a:t>О Обновление внутреннего состояния игры. В игровом мире срабатывают игровая логика и правила, при этом учитывается полученный ранее пользовательский ввод. В частности, речь может идти о системе игровой физики, определяющей правила взаимодействия объектов на экране, либо о вычислениях, связанных с искусственным интеллектом виртуального врага.</a:t>
            </a:r>
          </a:p>
        </p:txBody>
      </p:sp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8B060E76-3B40-4786-9D1F-378E773F1099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6C5D4CC7-F6C2-40DC-8781-70EBE638D4D3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55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0A9B340-F3C5-48F3-B57F-F96CCA9D86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662" y="1152000"/>
            <a:ext cx="2019475" cy="518967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EC6B5C-0CF0-48F0-9F44-331E49422088}"/>
              </a:ext>
            </a:extLst>
          </p:cNvPr>
          <p:cNvSpPr/>
          <p:nvPr/>
        </p:nvSpPr>
        <p:spPr>
          <a:xfrm>
            <a:off x="736920" y="1829657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 Обновление изображения на экране. В большинстве компьютерных игр именно этот процесс является наиболее затратным для аппаратного обеспечения, поскольку связан с отрисовкой графики. Однако этот процесс может быть и тривиальным - сводиться к отображению текста.</a:t>
            </a:r>
          </a:p>
          <a:p>
            <a:endParaRPr lang="ru-RU" dirty="0"/>
          </a:p>
          <a:p>
            <a:r>
              <a:rPr lang="ru-RU" dirty="0"/>
              <a:t>О Проверка того, не окончена ли игра. Если игра не окончена (персонаж еще жив или пользователь пока не справился с задачей), процесс управления вновь откатывается на этап пользовательского ввода. Если игра окончена, цикл переходит к завершающей стадии. </a:t>
            </a:r>
          </a:p>
          <a:p>
            <a:endParaRPr lang="ru-RU" dirty="0"/>
          </a:p>
          <a:p>
            <a:r>
              <a:rPr lang="ru-RU" dirty="0"/>
              <a:t>О Завершение. На этом этапе игра окончена. Зачастую пользователю выдается какая-нибудь итоговая информация, например набранные им очки. При необходимости программа высвобождает все ресурсы и завершается.</a:t>
            </a:r>
          </a:p>
        </p:txBody>
      </p:sp>
      <p:sp>
        <p:nvSpPr>
          <p:cNvPr id="13" name="Google Shape;136;p32">
            <a:extLst>
              <a:ext uri="{FF2B5EF4-FFF2-40B4-BE49-F238E27FC236}">
                <a16:creationId xmlns:a16="http://schemas.microsoft.com/office/drawing/2014/main" id="{2C43FBAF-05AE-4E55-92CE-B84680AD7AB9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647A5565-FEAD-4DCF-A98D-284E30F45AA5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00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15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3100076F-8298-4AE5-9788-8BA291350960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endParaRPr lang="ru-R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219937-4139-49EE-B4DB-831C7953047D}"/>
              </a:ext>
            </a:extLst>
          </p:cNvPr>
          <p:cNvSpPr/>
          <p:nvPr/>
        </p:nvSpPr>
        <p:spPr>
          <a:xfrm>
            <a:off x="736919" y="1781400"/>
            <a:ext cx="81702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err="1"/>
              <a:t>Guess</a:t>
            </a:r>
            <a:r>
              <a:rPr lang="ru-RU" sz="1800" b="1" dirty="0"/>
              <a:t> Му </a:t>
            </a:r>
            <a:r>
              <a:rPr lang="ru-RU" sz="1800" b="1" dirty="0" err="1"/>
              <a:t>Number</a:t>
            </a:r>
            <a:r>
              <a:rPr lang="ru-RU" sz="1800" b="1" dirty="0"/>
              <a:t>. </a:t>
            </a:r>
          </a:p>
          <a:p>
            <a:r>
              <a:rPr lang="ru-RU" sz="1800" dirty="0"/>
              <a:t>Это классическая игра по угадыванию чисел. Компьютер выбирает случайное число, допустим, в диапазоне от 1 до 100, а игрок пытается угадать это число с наименьшего количества попыток. Всякий раз, когда пользователь вводит вариант, компьютер сообщает ему, насколько близко это число расположено к загаданному: слишком много, слишком мало или почти-почти. Как только пользователь угадает число, игра закончится.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F6CAC3-5E9F-4B83-860D-D00C68359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9106" y="4085429"/>
            <a:ext cx="4938188" cy="2217612"/>
          </a:xfrm>
          <a:prstGeom prst="rect">
            <a:avLst/>
          </a:prstGeom>
        </p:spPr>
      </p:pic>
      <p:sp>
        <p:nvSpPr>
          <p:cNvPr id="15" name="Google Shape;136;p32">
            <a:extLst>
              <a:ext uri="{FF2B5EF4-FFF2-40B4-BE49-F238E27FC236}">
                <a16:creationId xmlns:a16="http://schemas.microsoft.com/office/drawing/2014/main" id="{CC449ADB-9FCF-4236-A915-4C703D721708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7;p32">
            <a:extLst>
              <a:ext uri="{FF2B5EF4-FFF2-40B4-BE49-F238E27FC236}">
                <a16:creationId xmlns:a16="http://schemas.microsoft.com/office/drawing/2014/main" id="{455E0543-0985-4F40-8187-71285720209B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F68A8F-5047-421C-9A7F-46D6FDCC9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585" y="299850"/>
            <a:ext cx="2869299" cy="6335124"/>
          </a:xfrm>
          <a:prstGeom prst="rect">
            <a:avLst/>
          </a:prstGeom>
        </p:spPr>
      </p:pic>
      <p:sp>
        <p:nvSpPr>
          <p:cNvPr id="14" name="Google Shape;136;p32">
            <a:extLst>
              <a:ext uri="{FF2B5EF4-FFF2-40B4-BE49-F238E27FC236}">
                <a16:creationId xmlns:a16="http://schemas.microsoft.com/office/drawing/2014/main" id="{30E37614-34B5-46C2-838D-173DB4EE2D94}"/>
              </a:ext>
            </a:extLst>
          </p:cNvPr>
          <p:cNvSpPr/>
          <p:nvPr/>
        </p:nvSpPr>
        <p:spPr>
          <a:xfrm>
            <a:off x="8506080" y="419040"/>
            <a:ext cx="374400" cy="2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B76048C6-99D6-4EE1-96E8-53844BB3C962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endParaRPr lang="ru-RU"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86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15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">
            <a:extLst>
              <a:ext uri="{FF2B5EF4-FFF2-40B4-BE49-F238E27FC236}">
                <a16:creationId xmlns:a16="http://schemas.microsoft.com/office/drawing/2014/main" id="{A64DFCE5-F8A0-4B9C-9859-DDDADD518854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endParaRPr lang="ru-R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90D426-7533-46B4-9D11-CE942DD483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007" y="1629933"/>
            <a:ext cx="8129193" cy="2516631"/>
          </a:xfrm>
          <a:prstGeom prst="rect">
            <a:avLst/>
          </a:prstGeom>
        </p:spPr>
      </p:pic>
      <p:pic>
        <p:nvPicPr>
          <p:cNvPr id="5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11428A9-6AE2-4C45-8062-21B4358ACD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19" y="4023036"/>
            <a:ext cx="7438941" cy="2397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B7F8125-BC7A-4261-9464-56794D459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8307" y="1940021"/>
            <a:ext cx="5007385" cy="4147784"/>
          </a:xfrm>
          <a:prstGeom prst="rect">
            <a:avLst/>
          </a:prstGeom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B79567B5-737B-4CF4-B3C4-7FD66415AE6B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6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ож&#10;&#10;Автоматически созданное описание">
            <a:extLst>
              <a:ext uri="{FF2B5EF4-FFF2-40B4-BE49-F238E27FC236}">
                <a16:creationId xmlns:a16="http://schemas.microsoft.com/office/drawing/2014/main" id="{6889DFE7-FD5B-4BA7-AA5F-F1964257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13" y="998640"/>
            <a:ext cx="4266163" cy="5162057"/>
          </a:xfrm>
          <a:prstGeom prst="rect">
            <a:avLst/>
          </a:prstGeom>
        </p:spPr>
      </p:pic>
      <p:pic>
        <p:nvPicPr>
          <p:cNvPr id="135" name="Google Shape;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6D4EF291-2D37-42DC-BAFE-7CD116A781C5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89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30A18B1-103A-429E-B548-DC06E3558BD1}"/>
              </a:ext>
            </a:extLst>
          </p:cNvPr>
          <p:cNvSpPr/>
          <p:nvPr/>
        </p:nvSpPr>
        <p:spPr>
          <a:xfrm>
            <a:off x="935255" y="2157453"/>
            <a:ext cx="721676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Функция - это блок кода, который срабатывает и возвращает значение. Для вызова функции пишется ее имя, за которым следует пара круглых скобок. Если функция вернет значение, то это значение можно присвоить переменной. Значение, возвращенное функцией </a:t>
            </a:r>
            <a:r>
              <a:rPr lang="ru-RU" sz="1700" dirty="0" err="1"/>
              <a:t>rand</a:t>
            </a:r>
            <a:r>
              <a:rPr lang="ru-RU" sz="1700" dirty="0"/>
              <a:t>() (то есть случайное число), присвоится переменной </a:t>
            </a:r>
            <a:r>
              <a:rPr lang="ru-RU" sz="1700" dirty="0" err="1"/>
              <a:t>randomNumber</a:t>
            </a:r>
            <a:endParaRPr lang="ru-RU" sz="17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8EBBD8-AB75-4256-A976-48E6B1CE4C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2948" y="4350154"/>
            <a:ext cx="6258103" cy="1085589"/>
          </a:xfrm>
          <a:prstGeom prst="rect">
            <a:avLst/>
          </a:prstGeom>
        </p:spPr>
      </p:pic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1F3638AE-FFC8-4C6C-807B-C2C0B840FD95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14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30A18B1-103A-429E-B548-DC06E3558BD1}"/>
              </a:ext>
            </a:extLst>
          </p:cNvPr>
          <p:cNvSpPr/>
          <p:nvPr/>
        </p:nvSpPr>
        <p:spPr>
          <a:xfrm>
            <a:off x="935255" y="1999560"/>
            <a:ext cx="7216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Функции могут принимать и такие значения, которые затем будут использовать в ходе работы. Вы указываете эти значения в круглых скобках после имени функции, разделяя значения запятыми. Эти значения называются аргументами функции. Указывая их, вы передаете (сообщаете) их функции. Я не передаю никакого значения функции </a:t>
            </a:r>
            <a:r>
              <a:rPr lang="ru-RU" sz="1800" dirty="0" err="1"/>
              <a:t>rand</a:t>
            </a:r>
            <a:r>
              <a:rPr lang="ru-RU" sz="1800" dirty="0"/>
              <a:t>( ), так как она не принимает аргументов. </a:t>
            </a:r>
            <a:endParaRPr lang="ru-RU" sz="17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1C3B1F-821D-4CF4-9523-A499552F0F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127" y="4564831"/>
            <a:ext cx="6258103" cy="1085589"/>
          </a:xfrm>
          <a:prstGeom prst="rect">
            <a:avLst/>
          </a:prstGeom>
        </p:spPr>
      </p:pic>
      <p:sp>
        <p:nvSpPr>
          <p:cNvPr id="15" name="Google Shape;137;p32">
            <a:extLst>
              <a:ext uri="{FF2B5EF4-FFF2-40B4-BE49-F238E27FC236}">
                <a16:creationId xmlns:a16="http://schemas.microsoft.com/office/drawing/2014/main" id="{70B635FC-0125-4205-84BD-1B876BEB5F6A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72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30A18B1-103A-429E-B548-DC06E3558BD1}"/>
              </a:ext>
            </a:extLst>
          </p:cNvPr>
          <p:cNvSpPr/>
          <p:nvPr/>
        </p:nvSpPr>
        <p:spPr>
          <a:xfrm>
            <a:off x="485075" y="1909400"/>
            <a:ext cx="83954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Посев генератора случайных чисел </a:t>
            </a:r>
          </a:p>
          <a:p>
            <a:endParaRPr lang="ru-RU" sz="1800" b="1" dirty="0"/>
          </a:p>
          <a:p>
            <a:r>
              <a:rPr lang="ru-RU" sz="1800" dirty="0"/>
              <a:t>   Компьютеры генерируют псевдослучайные числа, то есть числа, не являющиеся абсолютно случайными, руководствуясь при этом специальной формулой. Можно сказать, что компьютер читает значения в огромной книге заранее подготовленных чисел. При этом создается впечатление, что компьютер выдает последовательность абсолютно случайных чисел. </a:t>
            </a:r>
          </a:p>
          <a:p>
            <a:endParaRPr lang="ru-RU" sz="1800" dirty="0"/>
          </a:p>
          <a:p>
            <a:r>
              <a:rPr lang="ru-RU" sz="1800" dirty="0"/>
              <a:t>   Однако здесь возникает проблема: дело в том, что компьютер всегда начинает читать эту книгу с начала. Поэтому он выдает в программе все время одну и ту же серию •случайных• чисел. В играх нас это не устраивает. Например, мы бы не хотели получать одинаковые последовательности бросков кости.</a:t>
            </a:r>
            <a:endParaRPr lang="ru-RU" sz="1700" dirty="0"/>
          </a:p>
        </p:txBody>
      </p:sp>
      <p:sp>
        <p:nvSpPr>
          <p:cNvPr id="13" name="Google Shape;137;p32">
            <a:extLst>
              <a:ext uri="{FF2B5EF4-FFF2-40B4-BE49-F238E27FC236}">
                <a16:creationId xmlns:a16="http://schemas.microsoft.com/office/drawing/2014/main" id="{B2515CAB-275B-42F8-9F05-67CC880B84B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35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DA7478F-1A4B-4254-9EE6-95C3F40BC25B}"/>
              </a:ext>
            </a:extLst>
          </p:cNvPr>
          <p:cNvSpPr/>
          <p:nvPr/>
        </p:nvSpPr>
        <p:spPr>
          <a:xfrm>
            <a:off x="690124" y="2216280"/>
            <a:ext cx="79631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Чтобы устранить эту проблему, запрограммируем компьютер так: пусть он начинает •читать• книгу чисел с произвольного места. Указание этого места называется посевом генератора случайных чисел. Разработчики игр дают генератору случайных чисел исходное число, называемое зерном. Зерно соответствует начальной позиции в последовательности псевдослучайных чисел. Следующий код выполняет посев генератора случайных чисел: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652F9C-EC01-4100-A298-2550B32A38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7106" y="4573575"/>
            <a:ext cx="6865909" cy="1015462"/>
          </a:xfrm>
          <a:prstGeom prst="rect">
            <a:avLst/>
          </a:prstGeom>
        </p:spPr>
      </p:pic>
      <p:sp>
        <p:nvSpPr>
          <p:cNvPr id="14" name="Google Shape;137;p32">
            <a:extLst>
              <a:ext uri="{FF2B5EF4-FFF2-40B4-BE49-F238E27FC236}">
                <a16:creationId xmlns:a16="http://schemas.microsoft.com/office/drawing/2014/main" id="{BE66FB7F-C31E-4A7C-A5DE-3C85CBE9C03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CLI. 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Случайные числа.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08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1008</Words>
  <Application>Microsoft Office PowerPoint</Application>
  <PresentationFormat>Экран (4:3)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15</cp:revision>
  <dcterms:created xsi:type="dcterms:W3CDTF">2020-01-18T08:52:17Z</dcterms:created>
  <dcterms:modified xsi:type="dcterms:W3CDTF">2020-04-28T14:00:40Z</dcterms:modified>
</cp:coreProperties>
</file>