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</p:sldMasterIdLst>
  <p:notesMasterIdLst>
    <p:notesMasterId r:id="rId18"/>
  </p:notesMasterIdLst>
  <p:sldIdLst>
    <p:sldId id="256" r:id="rId3"/>
    <p:sldId id="257" r:id="rId4"/>
    <p:sldId id="258" r:id="rId5"/>
    <p:sldId id="261" r:id="rId6"/>
    <p:sldId id="262" r:id="rId7"/>
    <p:sldId id="277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59" r:id="rId16"/>
    <p:sldId id="260" r:id="rId17"/>
  </p:sldIdLst>
  <p:sldSz cx="9144000" cy="6858000" type="screen4x3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7" roundtripDataSignature="AMtx7mhGCO+8oNVUPiBR6UYfpJHaJHVP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857341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529329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79830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662086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42320f22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642320f223_0_58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g642320f223_0_58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15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19658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55839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0137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18518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92430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94036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9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5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6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26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26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7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7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27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8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28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28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9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29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30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30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30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31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31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31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31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31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2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6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1" cy="72396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"/>
          <p:cNvSpPr/>
          <p:nvPr/>
        </p:nvSpPr>
        <p:spPr>
          <a:xfrm>
            <a:off x="955500" y="4030596"/>
            <a:ext cx="7233000" cy="8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Объекты в </a:t>
            </a:r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</a:t>
            </a: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++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3941280" y="2167200"/>
            <a:ext cx="1222920" cy="381240"/>
          </a:xfrm>
          <a:prstGeom prst="rect">
            <a:avLst/>
          </a:prstGeom>
          <a:solidFill>
            <a:srgbClr val="CF2366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5-8 классы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79360" y="566280"/>
            <a:ext cx="1345320" cy="134316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"/>
          <p:cNvSpPr/>
          <p:nvPr/>
        </p:nvSpPr>
        <p:spPr>
          <a:xfrm>
            <a:off x="3430080" y="2674440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3296160" y="3391560"/>
            <a:ext cx="2598000" cy="3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Презентация занятия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занятие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19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2"/>
          <p:cNvSpPr/>
          <p:nvPr/>
        </p:nvSpPr>
        <p:spPr>
          <a:xfrm>
            <a:off x="8515380" y="447120"/>
            <a:ext cx="365099" cy="296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</a:rPr>
              <a:t>10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0C8237B-6C78-4C89-8324-DA5B9C4AC9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9494" y="2704270"/>
            <a:ext cx="7674361" cy="1989649"/>
          </a:xfrm>
          <a:prstGeom prst="rect">
            <a:avLst/>
          </a:prstGeom>
        </p:spPr>
      </p:pic>
      <p:sp>
        <p:nvSpPr>
          <p:cNvPr id="12" name="Google Shape;137;p32">
            <a:extLst>
              <a:ext uri="{FF2B5EF4-FFF2-40B4-BE49-F238E27FC236}">
                <a16:creationId xmlns:a16="http://schemas.microsoft.com/office/drawing/2014/main" id="{50B4E885-64E7-406C-9FD5-C7188C26CEAC}"/>
              </a:ext>
            </a:extLst>
          </p:cNvPr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Объекты в С++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0964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A2AC6F4-C148-4F4A-A22A-5E07BC5773A1}"/>
              </a:ext>
            </a:extLst>
          </p:cNvPr>
          <p:cNvSpPr/>
          <p:nvPr/>
        </p:nvSpPr>
        <p:spPr>
          <a:xfrm>
            <a:off x="1582020" y="2489694"/>
            <a:ext cx="561312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Строка </a:t>
            </a:r>
            <a:r>
              <a:rPr lang="ru-RU" sz="1600" dirty="0" err="1"/>
              <a:t>string</a:t>
            </a:r>
            <a:r>
              <a:rPr lang="ru-RU" sz="1600" dirty="0"/>
              <a:t> - это, в сущности, объект. Он предоставляет собственный набор функций-членов. Эти функции позволяют выполнять над объектом </a:t>
            </a:r>
            <a:r>
              <a:rPr lang="ru-RU" sz="1600" dirty="0" err="1"/>
              <a:t>string</a:t>
            </a:r>
            <a:r>
              <a:rPr lang="ru-RU" sz="1600" dirty="0"/>
              <a:t> ряд операций, от обычного получения длины конкретной строки до выполнения сложной подстановки символов. Кроме того, строки определяются именно так, что с ними можно легко и интуитивно понятно использовать операторы, с которыми мы уже успели познакомиться. </a:t>
            </a:r>
          </a:p>
        </p:txBody>
      </p:sp>
      <p:sp>
        <p:nvSpPr>
          <p:cNvPr id="12" name="Google Shape;136;p32">
            <a:extLst>
              <a:ext uri="{FF2B5EF4-FFF2-40B4-BE49-F238E27FC236}">
                <a16:creationId xmlns:a16="http://schemas.microsoft.com/office/drawing/2014/main" id="{3780B0AB-F47C-445E-A057-3D0A67A7B173}"/>
              </a:ext>
            </a:extLst>
          </p:cNvPr>
          <p:cNvSpPr/>
          <p:nvPr/>
        </p:nvSpPr>
        <p:spPr>
          <a:xfrm>
            <a:off x="8515380" y="447120"/>
            <a:ext cx="365099" cy="296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</a:rPr>
              <a:t>11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7;p32">
            <a:extLst>
              <a:ext uri="{FF2B5EF4-FFF2-40B4-BE49-F238E27FC236}">
                <a16:creationId xmlns:a16="http://schemas.microsoft.com/office/drawing/2014/main" id="{11A8AD52-F0FF-4592-AD71-281DE51A57F1}"/>
              </a:ext>
            </a:extLst>
          </p:cNvPr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Объекты в С++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3188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54EFE47-7EEC-4632-B8DE-BC1973770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871" y="1968258"/>
            <a:ext cx="7837559" cy="4636302"/>
          </a:xfrm>
          <a:prstGeom prst="rect">
            <a:avLst/>
          </a:prstGeom>
        </p:spPr>
      </p:pic>
      <p:pic>
        <p:nvPicPr>
          <p:cNvPr id="135" name="Google Shape;135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FBD5D02-67FF-4992-819E-4BD8C176F2C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48050" y="1941258"/>
            <a:ext cx="2921079" cy="3672702"/>
          </a:xfrm>
          <a:prstGeom prst="rect">
            <a:avLst/>
          </a:prstGeom>
        </p:spPr>
      </p:pic>
      <p:sp>
        <p:nvSpPr>
          <p:cNvPr id="13" name="Google Shape;136;p32">
            <a:extLst>
              <a:ext uri="{FF2B5EF4-FFF2-40B4-BE49-F238E27FC236}">
                <a16:creationId xmlns:a16="http://schemas.microsoft.com/office/drawing/2014/main" id="{20F2D6FA-0922-4676-8EF0-16F412A2AA7F}"/>
              </a:ext>
            </a:extLst>
          </p:cNvPr>
          <p:cNvSpPr/>
          <p:nvPr/>
        </p:nvSpPr>
        <p:spPr>
          <a:xfrm>
            <a:off x="8515380" y="447120"/>
            <a:ext cx="365099" cy="296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</a:rPr>
              <a:t>12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37;p32">
            <a:extLst>
              <a:ext uri="{FF2B5EF4-FFF2-40B4-BE49-F238E27FC236}">
                <a16:creationId xmlns:a16="http://schemas.microsoft.com/office/drawing/2014/main" id="{D2078A05-2071-40FC-A196-F990FF6372B9}"/>
              </a:ext>
            </a:extLst>
          </p:cNvPr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Объекты в С++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1961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AC920EA-BC35-4E52-92C7-5DFBEC4AE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940" y="839215"/>
            <a:ext cx="4909740" cy="5922731"/>
          </a:xfrm>
          <a:prstGeom prst="rect">
            <a:avLst/>
          </a:prstGeom>
        </p:spPr>
      </p:pic>
      <p:pic>
        <p:nvPicPr>
          <p:cNvPr id="135" name="Google Shape;135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E442943-22EF-448C-92A7-32318A87EFF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3680" y="2634753"/>
            <a:ext cx="3281932" cy="2441848"/>
          </a:xfrm>
          <a:prstGeom prst="rect">
            <a:avLst/>
          </a:prstGeom>
        </p:spPr>
      </p:pic>
      <p:sp>
        <p:nvSpPr>
          <p:cNvPr id="13" name="Google Shape;136;p32">
            <a:extLst>
              <a:ext uri="{FF2B5EF4-FFF2-40B4-BE49-F238E27FC236}">
                <a16:creationId xmlns:a16="http://schemas.microsoft.com/office/drawing/2014/main" id="{76E71F77-52B6-49F4-A5C6-1D8DE379BD6B}"/>
              </a:ext>
            </a:extLst>
          </p:cNvPr>
          <p:cNvSpPr/>
          <p:nvPr/>
        </p:nvSpPr>
        <p:spPr>
          <a:xfrm>
            <a:off x="8515380" y="447120"/>
            <a:ext cx="365099" cy="296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</a:rPr>
              <a:t>13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37;p32">
            <a:extLst>
              <a:ext uri="{FF2B5EF4-FFF2-40B4-BE49-F238E27FC236}">
                <a16:creationId xmlns:a16="http://schemas.microsoft.com/office/drawing/2014/main" id="{FF7C0B43-4B2B-480E-86EA-B4720669374E}"/>
              </a:ext>
            </a:extLst>
          </p:cNvPr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Объекты в С++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6496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4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4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/>
          </a:p>
        </p:txBody>
      </p:sp>
      <p:sp>
        <p:nvSpPr>
          <p:cNvPr id="152" name="Google Shape;152;p4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Практическая часть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19;p1">
            <a:extLst>
              <a:ext uri="{FF2B5EF4-FFF2-40B4-BE49-F238E27FC236}">
                <a16:creationId xmlns:a16="http://schemas.microsoft.com/office/drawing/2014/main" id="{4E579CDE-58BF-4F80-AFF4-41483A611BA0}"/>
              </a:ext>
            </a:extLst>
          </p:cNvPr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занятие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19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14;p1">
            <a:extLst>
              <a:ext uri="{FF2B5EF4-FFF2-40B4-BE49-F238E27FC236}">
                <a16:creationId xmlns:a16="http://schemas.microsoft.com/office/drawing/2014/main" id="{936C5DC5-0EB2-4B5B-80F9-04E9D99FC098}"/>
              </a:ext>
            </a:extLst>
          </p:cNvPr>
          <p:cNvSpPr/>
          <p:nvPr/>
        </p:nvSpPr>
        <p:spPr>
          <a:xfrm>
            <a:off x="955500" y="4030596"/>
            <a:ext cx="7233000" cy="8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Объекты в </a:t>
            </a:r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</a:t>
            </a: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++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g642320f223_0_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g642320f223_0_58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g642320f223_0_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19129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642320f223_0_5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642320f223_0_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642320f223_0_58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g642320f223_0_5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642320f223_0_5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642320f223_0_58"/>
          <p:cNvSpPr/>
          <p:nvPr/>
        </p:nvSpPr>
        <p:spPr>
          <a:xfrm>
            <a:off x="690124" y="1900440"/>
            <a:ext cx="8217055" cy="2783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31244AA-A87D-4F6A-BADB-0C30B96B15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6920" y="1900440"/>
            <a:ext cx="7723594" cy="4110216"/>
          </a:xfrm>
          <a:prstGeom prst="rect">
            <a:avLst/>
          </a:prstGeom>
        </p:spPr>
      </p:pic>
      <p:sp>
        <p:nvSpPr>
          <p:cNvPr id="14" name="Google Shape;136;p32">
            <a:extLst>
              <a:ext uri="{FF2B5EF4-FFF2-40B4-BE49-F238E27FC236}">
                <a16:creationId xmlns:a16="http://schemas.microsoft.com/office/drawing/2014/main" id="{A1E57501-EBA9-4299-8659-BAFD644357D4}"/>
              </a:ext>
            </a:extLst>
          </p:cNvPr>
          <p:cNvSpPr/>
          <p:nvPr/>
        </p:nvSpPr>
        <p:spPr>
          <a:xfrm>
            <a:off x="8515380" y="447120"/>
            <a:ext cx="365099" cy="296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</a:rPr>
              <a:t>15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37;p32">
            <a:extLst>
              <a:ext uri="{FF2B5EF4-FFF2-40B4-BE49-F238E27FC236}">
                <a16:creationId xmlns:a16="http://schemas.microsoft.com/office/drawing/2014/main" id="{2CA8AF95-A357-4091-8961-39B59B0793A1}"/>
              </a:ext>
            </a:extLst>
          </p:cNvPr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Объекты в С++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Теоретическая часть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19;p1">
            <a:extLst>
              <a:ext uri="{FF2B5EF4-FFF2-40B4-BE49-F238E27FC236}">
                <a16:creationId xmlns:a16="http://schemas.microsoft.com/office/drawing/2014/main" id="{C7EAE435-4979-4B81-9432-8AD84688AC30}"/>
              </a:ext>
            </a:extLst>
          </p:cNvPr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занятие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19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14;p1">
            <a:extLst>
              <a:ext uri="{FF2B5EF4-FFF2-40B4-BE49-F238E27FC236}">
                <a16:creationId xmlns:a16="http://schemas.microsoft.com/office/drawing/2014/main" id="{312A1E76-2E26-4358-89DA-53A1A842C844}"/>
              </a:ext>
            </a:extLst>
          </p:cNvPr>
          <p:cNvSpPr/>
          <p:nvPr/>
        </p:nvSpPr>
        <p:spPr>
          <a:xfrm>
            <a:off x="955500" y="4030596"/>
            <a:ext cx="7233000" cy="8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Объекты в </a:t>
            </a:r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</a:t>
            </a: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++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2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</a:rPr>
              <a:t>3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2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Объекты в С++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B4F11FA-7CD6-4E96-93C1-A85653D0D0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8877" y="1946348"/>
            <a:ext cx="8506080" cy="1482652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F3A8E83-CCEE-4E73-AC02-84986308B9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4997" y="3429000"/>
            <a:ext cx="8021083" cy="15055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2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89C4480-0305-46F9-96FC-72B5037459AE}"/>
              </a:ext>
            </a:extLst>
          </p:cNvPr>
          <p:cNvSpPr/>
          <p:nvPr/>
        </p:nvSpPr>
        <p:spPr>
          <a:xfrm>
            <a:off x="643679" y="2015527"/>
            <a:ext cx="77258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b="1" dirty="0"/>
              <a:t>Использование пустых инструкций в циклах </a:t>
            </a:r>
            <a:r>
              <a:rPr lang="ru-RU" sz="1800" b="1" dirty="0" err="1"/>
              <a:t>for</a:t>
            </a:r>
            <a:r>
              <a:rPr lang="ru-RU" sz="1800" dirty="0"/>
              <a:t> </a:t>
            </a:r>
          </a:p>
          <a:p>
            <a:endParaRPr lang="ru-RU" sz="1800" dirty="0"/>
          </a:p>
          <a:p>
            <a:r>
              <a:rPr lang="ru-RU" sz="1800" dirty="0"/>
              <a:t>При создании цикла </a:t>
            </a:r>
            <a:r>
              <a:rPr lang="ru-RU" sz="1800" dirty="0" err="1"/>
              <a:t>for</a:t>
            </a:r>
            <a:r>
              <a:rPr lang="ru-RU" sz="1800" dirty="0"/>
              <a:t> можно использовать пустые инструкции, как в следующей строке:</a:t>
            </a:r>
          </a:p>
          <a:p>
            <a:endParaRPr lang="ru-RU" sz="1800" dirty="0"/>
          </a:p>
          <a:p>
            <a:endParaRPr lang="ru-RU" sz="1800" dirty="0"/>
          </a:p>
          <a:p>
            <a:endParaRPr lang="ru-RU" sz="1800" dirty="0"/>
          </a:p>
          <a:p>
            <a:endParaRPr lang="ru-RU" sz="1800" dirty="0"/>
          </a:p>
          <a:p>
            <a:endParaRPr lang="ru-RU" sz="1800" dirty="0"/>
          </a:p>
          <a:p>
            <a:r>
              <a:rPr lang="ru-RU" sz="1800" dirty="0"/>
              <a:t>Инструкция инициализации и оператор действия здесь оставлены пустыми, это вполне допустимо. Переменная </a:t>
            </a:r>
            <a:r>
              <a:rPr lang="ru-RU" sz="1800" dirty="0" err="1"/>
              <a:t>count</a:t>
            </a:r>
            <a:r>
              <a:rPr lang="ru-RU" sz="1800" dirty="0"/>
              <a:t> была объявлена и инициализирована до начала цикла, а уже в теле цикла увеличивается ее значение на единицу. Хотя этот цикл на первый взгляд может показаться странным, он абсолютно корректен.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D06FD8C-F5F8-4329-8D03-452117548B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49715" y="3429000"/>
            <a:ext cx="5113807" cy="753308"/>
          </a:xfrm>
          <a:prstGeom prst="rect">
            <a:avLst/>
          </a:prstGeom>
        </p:spPr>
      </p:pic>
      <p:sp>
        <p:nvSpPr>
          <p:cNvPr id="13" name="Google Shape;137;p32">
            <a:extLst>
              <a:ext uri="{FF2B5EF4-FFF2-40B4-BE49-F238E27FC236}">
                <a16:creationId xmlns:a16="http://schemas.microsoft.com/office/drawing/2014/main" id="{B7D55362-4118-45D7-B15C-63C6686B82CF}"/>
              </a:ext>
            </a:extLst>
          </p:cNvPr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Объекты в С++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347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2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95CD098-5258-417E-B65C-4BD4FEC128DB}"/>
              </a:ext>
            </a:extLst>
          </p:cNvPr>
          <p:cNvSpPr/>
          <p:nvPr/>
        </p:nvSpPr>
        <p:spPr>
          <a:xfrm>
            <a:off x="1222112" y="2965275"/>
            <a:ext cx="81435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b="1" dirty="0"/>
              <a:t>Вложение циклов </a:t>
            </a:r>
            <a:r>
              <a:rPr lang="en-US" sz="1800" b="1" dirty="0"/>
              <a:t>for</a:t>
            </a:r>
          </a:p>
          <a:p>
            <a:endParaRPr lang="en-US" sz="1800" b="1" dirty="0"/>
          </a:p>
          <a:p>
            <a:r>
              <a:rPr lang="ru-RU" sz="1800" dirty="0"/>
              <a:t>Использовали ли вы вложенные циклы в своих программах?</a:t>
            </a:r>
          </a:p>
          <a:p>
            <a:endParaRPr lang="ru-RU" sz="1800" dirty="0"/>
          </a:p>
          <a:p>
            <a:r>
              <a:rPr lang="ru-RU" sz="1800" dirty="0"/>
              <a:t>*Приведите пример</a:t>
            </a:r>
            <a:endParaRPr lang="en-US" sz="1800" dirty="0"/>
          </a:p>
          <a:p>
            <a:r>
              <a:rPr lang="en-US" sz="1800" b="1" dirty="0"/>
              <a:t> </a:t>
            </a:r>
            <a:endParaRPr lang="ru-RU" sz="1800" b="1" dirty="0"/>
          </a:p>
        </p:txBody>
      </p:sp>
      <p:sp>
        <p:nvSpPr>
          <p:cNvPr id="12" name="Google Shape;137;p32">
            <a:extLst>
              <a:ext uri="{FF2B5EF4-FFF2-40B4-BE49-F238E27FC236}">
                <a16:creationId xmlns:a16="http://schemas.microsoft.com/office/drawing/2014/main" id="{5BF250C8-FDFE-4B85-9772-91654520EFB4}"/>
              </a:ext>
            </a:extLst>
          </p:cNvPr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Объекты в С++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1742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B108D94-5F4D-4D78-B835-F286F45E5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6165" y="718920"/>
            <a:ext cx="4557155" cy="6142252"/>
          </a:xfrm>
          <a:prstGeom prst="rect">
            <a:avLst/>
          </a:prstGeom>
        </p:spPr>
      </p:pic>
      <p:pic>
        <p:nvPicPr>
          <p:cNvPr id="135" name="Google Shape;135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2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</a:rPr>
              <a:t>6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5AC184B-53D7-4B1F-8D57-B4EF6F5820D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3489" y="2050353"/>
            <a:ext cx="3428211" cy="4068894"/>
          </a:xfrm>
          <a:prstGeom prst="rect">
            <a:avLst/>
          </a:prstGeom>
        </p:spPr>
      </p:pic>
      <p:sp>
        <p:nvSpPr>
          <p:cNvPr id="14" name="Google Shape;137;p32">
            <a:extLst>
              <a:ext uri="{FF2B5EF4-FFF2-40B4-BE49-F238E27FC236}">
                <a16:creationId xmlns:a16="http://schemas.microsoft.com/office/drawing/2014/main" id="{D7C61FF8-1D94-4438-B7EE-EB942A133F2E}"/>
              </a:ext>
            </a:extLst>
          </p:cNvPr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Объекты в С++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8325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2"/>
          <p:cNvSpPr/>
          <p:nvPr/>
        </p:nvSpPr>
        <p:spPr>
          <a:xfrm>
            <a:off x="8560381" y="44712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</a:rPr>
              <a:t>7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3C46FB5-9789-4E84-8EEE-DA5B8036F4E2}"/>
              </a:ext>
            </a:extLst>
          </p:cNvPr>
          <p:cNvSpPr/>
          <p:nvPr/>
        </p:nvSpPr>
        <p:spPr>
          <a:xfrm>
            <a:off x="746350" y="1781400"/>
            <a:ext cx="445080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/>
              <a:t>Понятие об объектах </a:t>
            </a:r>
          </a:p>
          <a:p>
            <a:endParaRPr lang="ru-RU" sz="1600" b="1" dirty="0"/>
          </a:p>
          <a:p>
            <a:r>
              <a:rPr lang="ru-RU" sz="1600" dirty="0"/>
              <a:t>До сих пор мы говорили о том, как сохранять отдельные информационные объекты в переменных и как манипулировать этими переменными с помощью операторов и функций. Но большинство сущностей, которые вам придется представлять в компьютерной игре, - скажем, инопланетный космический корабль - являются объектами. Объекты - это цельные неоднородные сущности, обладающие определенными свойствами (например, уровнем энергии) и возможностями (допустим, могут стрелять из пушек). Зачастую при обсуждении объекта целесообразно рассматривать его свойства отдельно от его возможностей.</a:t>
            </a:r>
          </a:p>
        </p:txBody>
      </p:sp>
      <p:pic>
        <p:nvPicPr>
          <p:cNvPr id="11" name="Рисунок 10" descr="Изображение выглядит как карта, текст,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C78F988C-4416-4EE0-87BD-CE6966DCFD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90133" y="1452886"/>
            <a:ext cx="3803927" cy="3874274"/>
          </a:xfrm>
          <a:prstGeom prst="rect">
            <a:avLst/>
          </a:prstGeom>
        </p:spPr>
      </p:pic>
      <p:sp>
        <p:nvSpPr>
          <p:cNvPr id="13" name="Google Shape;137;p32">
            <a:extLst>
              <a:ext uri="{FF2B5EF4-FFF2-40B4-BE49-F238E27FC236}">
                <a16:creationId xmlns:a16="http://schemas.microsoft.com/office/drawing/2014/main" id="{54F07C96-3293-49ED-A76F-BF9A71125460}"/>
              </a:ext>
            </a:extLst>
          </p:cNvPr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Объекты в С++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1991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2"/>
          <p:cNvSpPr/>
          <p:nvPr/>
        </p:nvSpPr>
        <p:spPr>
          <a:xfrm>
            <a:off x="8560381" y="44712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</a:rPr>
              <a:t>8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83ED495-837F-44E7-833B-355645C426AE}"/>
              </a:ext>
            </a:extLst>
          </p:cNvPr>
          <p:cNvSpPr/>
          <p:nvPr/>
        </p:nvSpPr>
        <p:spPr>
          <a:xfrm>
            <a:off x="643680" y="1686936"/>
            <a:ext cx="7916701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К счастью, в большинстве современных языков программирования можно работать с программными объектами (которые зачастую называются просто объектами ), в которых комбинируются данные и функции. Элемент данных в составе объекта называется -«член данных», а функция объекта называется -«функция-член» (метод). </a:t>
            </a:r>
          </a:p>
          <a:p>
            <a:endParaRPr lang="ru-RU" sz="1600" dirty="0"/>
          </a:p>
          <a:p>
            <a:r>
              <a:rPr lang="ru-RU" sz="1600" dirty="0"/>
              <a:t>Давайте в качестве конкретного примера рассмотрим инопланетный космический корабль. Этот объект может относиться к новому типу </a:t>
            </a:r>
            <a:r>
              <a:rPr lang="ru-RU" sz="1600" dirty="0" err="1"/>
              <a:t>Spacecraft</a:t>
            </a:r>
            <a:r>
              <a:rPr lang="ru-RU" sz="1600" dirty="0"/>
              <a:t>, определяемому программистом, работающим над данной игрой. В объекте такого типа могут быть член данных, соответствующий уровню энергии, а также функция-член, реализующая стрельбу из пушек. На практике уровень энергии корабля может сохраняться в члене данных </a:t>
            </a:r>
            <a:r>
              <a:rPr lang="ru-RU" sz="1600" dirty="0" err="1"/>
              <a:t>energy</a:t>
            </a:r>
            <a:r>
              <a:rPr lang="ru-RU" sz="1600" dirty="0"/>
              <a:t> как переменная типа </a:t>
            </a:r>
            <a:r>
              <a:rPr lang="ru-RU" sz="1600" dirty="0" err="1"/>
              <a:t>int</a:t>
            </a:r>
            <a:r>
              <a:rPr lang="ru-RU" sz="1600" dirty="0"/>
              <a:t>, а возможность стрельбы из пушек может быть определена в функции-члене </a:t>
            </a:r>
            <a:r>
              <a:rPr lang="ru-RU" sz="1600" dirty="0" err="1"/>
              <a:t>fireWeapons</a:t>
            </a:r>
            <a:r>
              <a:rPr lang="ru-RU" sz="1600" dirty="0"/>
              <a:t>( ). Все объекты, относящиеся к одному и тому же базовому типу, обладают схожей структурой. Иными словами, все объекты одного типа будут содержать схожие наборы членов данных и функций-членов. Правда, конкретные значения членов данных будут различаться от объекта к объекту. Так, если у вас есть эскадра инопланетных космических кораблей, то каждое такое судно будет обладать своим уровнем энергии.</a:t>
            </a:r>
          </a:p>
        </p:txBody>
      </p:sp>
      <p:sp>
        <p:nvSpPr>
          <p:cNvPr id="12" name="Google Shape;137;p32">
            <a:extLst>
              <a:ext uri="{FF2B5EF4-FFF2-40B4-BE49-F238E27FC236}">
                <a16:creationId xmlns:a16="http://schemas.microsoft.com/office/drawing/2014/main" id="{810B9721-E81D-4F90-BCFA-8E5A5286ABBB}"/>
              </a:ext>
            </a:extLst>
          </p:cNvPr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Объекты в С++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5136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2"/>
          <p:cNvSpPr/>
          <p:nvPr/>
        </p:nvSpPr>
        <p:spPr>
          <a:xfrm>
            <a:off x="8560381" y="44712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</a:rPr>
              <a:t>9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83ED495-837F-44E7-833B-355645C426AE}"/>
              </a:ext>
            </a:extLst>
          </p:cNvPr>
          <p:cNvSpPr/>
          <p:nvPr/>
        </p:nvSpPr>
        <p:spPr>
          <a:xfrm>
            <a:off x="643681" y="1686936"/>
            <a:ext cx="4915872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Самая классная черта объектов заключается в том, что работать с ними вы можете, не зная деталей их реализации. Так, вполне можно водить автомобиль, не разбираясь в тонкостях его конструкции. Необходимо знать лишь члены данных объекта и его функции-члены. Продолжая пример с автомобилем: чтобы управлять машиной, достаточно знать, где у нее находится руль, педаль газа и педаль тормоза.</a:t>
            </a:r>
          </a:p>
          <a:p>
            <a:endParaRPr lang="ru-RU" sz="1600" dirty="0"/>
          </a:p>
          <a:p>
            <a:r>
              <a:rPr lang="ru-RU" sz="1600" dirty="0"/>
              <a:t>Объекты можно хранить в переменных так же, как встроенные типы. Следовательно, объект, соответствующий космическому кораблю пришельцев, можно сохранить в переменной типа </a:t>
            </a:r>
            <a:r>
              <a:rPr lang="ru-RU" sz="1600" dirty="0" err="1"/>
              <a:t>Spacecraft</a:t>
            </a:r>
            <a:r>
              <a:rPr lang="ru-RU" sz="1600" dirty="0"/>
              <a:t>. Можно обращаться к членам данных и функциям-членам с помощью оператора доступа к члену (. ). Этот оператор ставится после имени той переменной, которая соответствует объекту.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75E015A-6BCE-4785-B8E4-D3ED17A2FC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02621" y="1443562"/>
            <a:ext cx="2677859" cy="4835558"/>
          </a:xfrm>
          <a:prstGeom prst="rect">
            <a:avLst/>
          </a:prstGeom>
        </p:spPr>
      </p:pic>
      <p:sp>
        <p:nvSpPr>
          <p:cNvPr id="13" name="Google Shape;137;p32">
            <a:extLst>
              <a:ext uri="{FF2B5EF4-FFF2-40B4-BE49-F238E27FC236}">
                <a16:creationId xmlns:a16="http://schemas.microsoft.com/office/drawing/2014/main" id="{427A6638-BE28-4124-9808-2F38CFB220B9}"/>
              </a:ext>
            </a:extLst>
          </p:cNvPr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Объекты в С++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4737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1404</TotalTime>
  <Words>742</Words>
  <Application>Microsoft Office PowerPoint</Application>
  <PresentationFormat>Экран (4:3)</PresentationFormat>
  <Paragraphs>90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 Priyomko</dc:creator>
  <cp:lastModifiedBy>Kirill Priyomko</cp:lastModifiedBy>
  <cp:revision>25</cp:revision>
  <dcterms:created xsi:type="dcterms:W3CDTF">2020-01-18T08:52:17Z</dcterms:created>
  <dcterms:modified xsi:type="dcterms:W3CDTF">2020-04-28T18:09:44Z</dcterms:modified>
</cp:coreProperties>
</file>