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63" r:id="rId6"/>
    <p:sldId id="262" r:id="rId7"/>
    <p:sldId id="261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9" r:id="rId2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85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567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701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25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40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398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4718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880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797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50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13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125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97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123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947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Глобальная область видимости.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05A31D-106E-45C4-9D6C-BBDFBAD67AA7}"/>
              </a:ext>
            </a:extLst>
          </p:cNvPr>
          <p:cNvSpPr/>
          <p:nvPr/>
        </p:nvSpPr>
        <p:spPr>
          <a:xfrm>
            <a:off x="1209785" y="2534388"/>
            <a:ext cx="7143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Работа с отдельными областями видимости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Всякий раз, создавая с помощью фигурных скобок блок кода, вы создаете новую область видимости. Переменные, объявляемые внутри этой области, невидимы за ее пределами. Таким образом, переменные, определенные в функции, невидимы за пределами этой функции. Переменные, определяемые внутри функции, называются локальными переменными, то есть они локализованы в своей функции. </a:t>
            </a:r>
          </a:p>
        </p:txBody>
      </p:sp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A8832420-A965-49B0-BBCA-62A5AE4F808D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75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9004E9-5585-44FC-80E8-6352E422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" y="995760"/>
            <a:ext cx="6932825" cy="5154165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D7B7D7-82B3-4828-B379-3E460290D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785" y="969120"/>
            <a:ext cx="4409041" cy="2151152"/>
          </a:xfrm>
          <a:prstGeom prst="rect">
            <a:avLst/>
          </a:prstGeom>
        </p:spPr>
      </p:pic>
      <p:sp>
        <p:nvSpPr>
          <p:cNvPr id="11" name="Google Shape;136;p32">
            <a:extLst>
              <a:ext uri="{FF2B5EF4-FFF2-40B4-BE49-F238E27FC236}">
                <a16:creationId xmlns:a16="http://schemas.microsoft.com/office/drawing/2014/main" id="{34000429-D1A3-49D0-8F51-E0FA8D3C08D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05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C36A1-B8DA-4191-9599-0D1BF28DD235}"/>
              </a:ext>
            </a:extLst>
          </p:cNvPr>
          <p:cNvSpPr/>
          <p:nvPr/>
        </p:nvSpPr>
        <p:spPr>
          <a:xfrm>
            <a:off x="643680" y="2741485"/>
            <a:ext cx="3002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 программе </a:t>
            </a:r>
            <a:r>
              <a:rPr lang="ru-RU" sz="1600" dirty="0" err="1"/>
              <a:t>Global</a:t>
            </a:r>
            <a:r>
              <a:rPr lang="ru-RU" sz="1600" dirty="0"/>
              <a:t> </a:t>
            </a:r>
            <a:r>
              <a:rPr lang="ru-RU" sz="1600" dirty="0" err="1"/>
              <a:t>Reach</a:t>
            </a:r>
            <a:r>
              <a:rPr lang="ru-RU" sz="1600" dirty="0"/>
              <a:t> демонстрируется работа с глобальными переменными. Здесь будет показано, как обратиться к глобальной переменной из любой части вашей программы.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9D22E0-4459-4F68-88CC-E042CD7E4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816" y="1153800"/>
            <a:ext cx="5000244" cy="4991252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CBA08755-93A5-458B-A25F-D797094C667B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56BF7FFD-80C5-4EE5-9202-6001B6FEE94E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45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B55741-F70A-443D-869B-1C1C12984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736" y="2240040"/>
            <a:ext cx="4903616" cy="313585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F43402-2F8E-4E1D-A130-7603F551B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8486" y="2545755"/>
            <a:ext cx="3132594" cy="2488910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47A53C69-7486-4A23-99C1-F262FB765CBD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A5CFCD53-EF3F-49B6-BB34-374B0DD5F13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42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F93C46B-F51B-4AF2-A15F-442485F99E74}"/>
              </a:ext>
            </a:extLst>
          </p:cNvPr>
          <p:cNvSpPr/>
          <p:nvPr/>
        </p:nvSpPr>
        <p:spPr>
          <a:xfrm>
            <a:off x="643680" y="1945753"/>
            <a:ext cx="44949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Минимизация использования глобальных переменных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То, что можно что-то сделать, еще не означает, что так действительно стоит поступать. Это важное кредо программистов. Иногда технически операция возможна, но к ней лучше не прибегать. Классический пример такого случая - использование глобальных переменных. Вообще с глобальными переменными программа становится более запутанной, так как зачастую бывает сложно отслеживать все изменяющиеся в ней значения. Поэтому следует максимально ограничить любое использование глобальных переменных. </a:t>
            </a:r>
          </a:p>
        </p:txBody>
      </p:sp>
      <p:pic>
        <p:nvPicPr>
          <p:cNvPr id="5" name="Рисунок 4" descr="Изображение выглядит как желтый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20DE9A6-0EA5-4D70-B7BB-D833085039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092" y="1943953"/>
            <a:ext cx="3933968" cy="3619250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07132F80-2D3B-4699-9F6F-5925D6935028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C5DE8613-F69A-4985-9252-8F658D9FF8B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1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2863F6-3B05-4351-A7C0-8C444E791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18" y="2156400"/>
            <a:ext cx="7859563" cy="3082800"/>
          </a:xfrm>
          <a:prstGeom prst="rect">
            <a:avLst/>
          </a:prstGeom>
        </p:spPr>
      </p:pic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C71E0BAD-5381-4F6E-9053-90445F8CCA0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C413E13E-787E-4AFA-A326-AD7BC58A4EB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10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42B9F9-67FC-4337-A723-28C8E79A4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99" y="2383168"/>
            <a:ext cx="5508295" cy="3476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D27671-658B-48DB-B406-85CA7F99F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2246" y="1505613"/>
            <a:ext cx="4778154" cy="2324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498DA-72AA-462B-8E5B-FDE1FF518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891" y="4211510"/>
            <a:ext cx="3173711" cy="1140877"/>
          </a:xfrm>
          <a:prstGeom prst="rect">
            <a:avLst/>
          </a:prstGeom>
        </p:spPr>
      </p:pic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03714338-5075-4C4C-95AA-3684D66FCC88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25CCAC68-47D6-4145-9B5B-0C98F22844DD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03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5CB5A-8B69-400B-8A48-52B5EFEDF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746" y="1872157"/>
            <a:ext cx="7127857" cy="25443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95F06-AE4F-4CDF-8284-6E2448FC7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35" y="4507217"/>
            <a:ext cx="7092368" cy="849504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4EB827F8-F052-4067-B9C1-91785D2375F1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EB9F3917-3EC3-4ABF-9EE9-C5697844843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59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F4F36687-2177-413B-A602-C3176940A86F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3B518927-4E40-4E91-B0BC-28D043ED9075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Глобальная область видимости.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4634-5B5E-41C5-AC59-E58F2184E72E}"/>
              </a:ext>
            </a:extLst>
          </p:cNvPr>
          <p:cNvSpPr/>
          <p:nvPr/>
        </p:nvSpPr>
        <p:spPr>
          <a:xfrm>
            <a:off x="1190045" y="2403033"/>
            <a:ext cx="705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</p:txBody>
      </p:sp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CB594ABF-DC40-4123-AAA1-B7A56C75B71E}"/>
              </a:ext>
            </a:extLst>
          </p:cNvPr>
          <p:cNvSpPr/>
          <p:nvPr/>
        </p:nvSpPr>
        <p:spPr>
          <a:xfrm>
            <a:off x="8506080" y="419040"/>
            <a:ext cx="374400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65BD35-EAE2-449D-9B90-83286C31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209" y="2044522"/>
            <a:ext cx="6234931" cy="1055576"/>
          </a:xfrm>
          <a:prstGeom prst="rect">
            <a:avLst/>
          </a:prstGeom>
        </p:spPr>
      </p:pic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FF73C005-907C-4F99-AD18-DDB6162F03F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62780A-0AA0-4CF8-924C-AFF34E089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922" y="3636632"/>
            <a:ext cx="7985978" cy="25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B2FCC182-7C52-47A1-9EBE-2939A2B32B39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369057AE-29B6-487E-805C-3F941236C4BC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Глобальная область видимости.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C41A54-47CB-4D2E-BDB7-72916EF377B0}"/>
              </a:ext>
            </a:extLst>
          </p:cNvPr>
          <p:cNvSpPr/>
          <p:nvPr/>
        </p:nvSpPr>
        <p:spPr>
          <a:xfrm>
            <a:off x="803382" y="2064875"/>
            <a:ext cx="45617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Когда программа достигает определенных размера и уровня сложности, с ней становится неудобно работать в рамках одной функции. К счастью, существуют способы разбивать программу на компактные, более удобоваримые фрагменты кода. </a:t>
            </a:r>
          </a:p>
          <a:p>
            <a:endParaRPr lang="ru-RU" sz="1600" dirty="0"/>
          </a:p>
          <a:p>
            <a:r>
              <a:rPr lang="ru-RU" sz="1600" dirty="0"/>
              <a:t>Функция приступает к выполнению задачи, справляется с ней, а затем передает управление вашей программе. Писать новые функции удобно как раз потому, что таким образом вы можете разбивать код на небольшие фрагменты, которыми легко управлять. </a:t>
            </a:r>
          </a:p>
        </p:txBody>
      </p:sp>
      <p:pic>
        <p:nvPicPr>
          <p:cNvPr id="4" name="Рисунок 3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2D6C6F2D-000E-40D2-9D8E-5740F5253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483" y="2240040"/>
            <a:ext cx="3086837" cy="30868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64EA74-948F-4367-8CA0-EA116BFE4A80}"/>
              </a:ext>
            </a:extLst>
          </p:cNvPr>
          <p:cNvSpPr/>
          <p:nvPr/>
        </p:nvSpPr>
        <p:spPr>
          <a:xfrm>
            <a:off x="643680" y="1898935"/>
            <a:ext cx="8009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Прежде чем вы сможете вызвать написанную вами функцию, ее потребуется </a:t>
            </a:r>
            <a:r>
              <a:rPr lang="ru-RU" sz="1600" b="1" dirty="0"/>
              <a:t>объявить</a:t>
            </a:r>
            <a:r>
              <a:rPr lang="ru-RU" sz="1600" dirty="0"/>
              <a:t>. Один из способов сделать это - подготовить прототип функции, то есть код, который эту функцию описывает. Чтобы написать прототип функции, нужно</a:t>
            </a:r>
            <a:r>
              <a:rPr lang="en-US" sz="1600" dirty="0"/>
              <a:t> </a:t>
            </a:r>
            <a:r>
              <a:rPr lang="ru-RU" sz="1600" dirty="0"/>
              <a:t>указать ее возвращаемое значение, затем написать имя функции, затем - список принимаемых ею параметров, заключенный в круглые скобки. Параметры получают значения, передаваемые в виде аргументов при вызове функции.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CE72B2-E6D0-4FC6-8877-7FD928E50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6980" y="3445195"/>
            <a:ext cx="5250040" cy="3161165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55C8647C-D79D-4C6D-8138-9BB80BF2DD3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16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CE3D5E-D458-4C89-8F85-3E42E1F56493}"/>
              </a:ext>
            </a:extLst>
          </p:cNvPr>
          <p:cNvSpPr/>
          <p:nvPr/>
        </p:nvSpPr>
        <p:spPr>
          <a:xfrm>
            <a:off x="736920" y="1874729"/>
            <a:ext cx="791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Определить функцию </a:t>
            </a:r>
            <a:r>
              <a:rPr lang="ru-RU" sz="1600" dirty="0"/>
              <a:t>- значит написать весь код, благодаря которому она будет работать. Определяя функцию, вы указываете ее возвращаемое значение (или </a:t>
            </a:r>
            <a:r>
              <a:rPr lang="ru-RU" sz="1600" dirty="0" err="1"/>
              <a:t>void</a:t>
            </a:r>
            <a:r>
              <a:rPr lang="ru-RU" sz="1600" dirty="0"/>
              <a:t>, если функция не возвращает значения), затем пишете имя функции, а после этого - список ее параметров, перечисленных в круглых скобках. Процесс очень напоминает создание прототипа функции (за тем исключением, что в конце такой строки кода не ставится точка с запятой). Так получается заголовок функции. Затем пишется заключенный в фигурные скобки блок кода, в котором перечисляются все инструкции, которые должны выполняться в ходе работы функции. Этот код называется телом функции.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DCCB2B-4AD1-43BF-AD84-B819D0C09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81" y="4362061"/>
            <a:ext cx="7928312" cy="1712167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00E5B3C0-DC5A-4CD9-9E86-77A0711FBB0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50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43E6B-7C49-46DA-A17D-8DE0CE444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74" y="1730082"/>
            <a:ext cx="7409647" cy="4656387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54D91403-F204-49DB-99D3-F3C7BEE3120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8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4C7627-D044-4D85-9AB4-07E22A62474F}"/>
              </a:ext>
            </a:extLst>
          </p:cNvPr>
          <p:cNvSpPr/>
          <p:nvPr/>
        </p:nvSpPr>
        <p:spPr>
          <a:xfrm>
            <a:off x="4572000" y="2140305"/>
            <a:ext cx="3465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Работа по написанию и вызову функций называется абстрагированием. Благодаря абстрагированию можно держать в уме целостную картину происходящего, не вдаваясь в детали. Так, я могу просто использовать функцию </a:t>
            </a:r>
            <a:r>
              <a:rPr lang="ru-RU" sz="1600" dirty="0" err="1"/>
              <a:t>instructions</a:t>
            </a:r>
            <a:r>
              <a:rPr lang="ru-RU" sz="1600" dirty="0"/>
              <a:t> (), не задумываясь о том, как именно текст отображается на экране. Мне просто нужно вызвать функцию одной строкой кода, и работа будет выполнена. </a:t>
            </a:r>
          </a:p>
        </p:txBody>
      </p:sp>
      <p:pic>
        <p:nvPicPr>
          <p:cNvPr id="4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148974D-F4F4-43A8-BA7A-1BA5211DD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009" y="2436392"/>
            <a:ext cx="2926221" cy="3151315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60162B4F-3E39-4DC9-9BE9-B6AB0716155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53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EB48CC-8281-4DEF-8A8B-A2577B6A27FB}"/>
              </a:ext>
            </a:extLst>
          </p:cNvPr>
          <p:cNvSpPr/>
          <p:nvPr/>
        </p:nvSpPr>
        <p:spPr>
          <a:xfrm>
            <a:off x="690125" y="2102253"/>
            <a:ext cx="34105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Работа с областями видимости </a:t>
            </a:r>
          </a:p>
          <a:p>
            <a:endParaRPr lang="ru-RU" sz="1600" b="1" dirty="0"/>
          </a:p>
          <a:p>
            <a:r>
              <a:rPr lang="ru-RU" sz="1600" dirty="0"/>
              <a:t>Область видимости переменной определяет, в каких частях вашей программы будет видна эта переменная. Применяя области видимости, можно ограничить доступ к переменным. С помощью областей видимости удобно отграничивать друг от друга различные компоненты вашей программы, например функции. </a:t>
            </a:r>
          </a:p>
        </p:txBody>
      </p:sp>
      <p:pic>
        <p:nvPicPr>
          <p:cNvPr id="4" name="Рисунок 3" descr="Изображение выглядит как текст, черный, снег, серфинг&#10;&#10;Автоматически созданное описание">
            <a:extLst>
              <a:ext uri="{FF2B5EF4-FFF2-40B4-BE49-F238E27FC236}">
                <a16:creationId xmlns:a16="http://schemas.microsoft.com/office/drawing/2014/main" id="{11575054-B1B5-47D9-975F-8BE2F1D03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157" y="1467600"/>
            <a:ext cx="4475323" cy="4416437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EF47008E-593C-486D-BC2A-C46C249C3A8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6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246E4B-FD9F-40CC-8745-E78C2EC05606}"/>
              </a:ext>
            </a:extLst>
          </p:cNvPr>
          <p:cNvSpPr/>
          <p:nvPr/>
        </p:nvSpPr>
        <p:spPr>
          <a:xfrm>
            <a:off x="643680" y="1868158"/>
            <a:ext cx="817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Программа </a:t>
            </a:r>
            <a:r>
              <a:rPr lang="ru-RU" sz="1600" dirty="0" err="1"/>
              <a:t>Scoping</a:t>
            </a:r>
            <a:r>
              <a:rPr lang="ru-RU" sz="1600" dirty="0"/>
              <a:t> демонстрирует обращение с областями видимости. В ней мы создадим три одноименные переменные, каждая из которых имеет свою область видимости. Программа отображает значения этих переменных, и вы можете убедиться, что, хотя эти переменные и имеют одинаковые имена, они независимы друг от друга.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91256-9122-4251-8909-DEC01B5E3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91" y="3756858"/>
            <a:ext cx="7576389" cy="1915868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ED7F81DE-D90D-439D-91C8-63BA624D852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Глобальная область видимости.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98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808</Words>
  <Application>Microsoft Office PowerPoint</Application>
  <PresentationFormat>Экран (4:3)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28</cp:revision>
  <dcterms:created xsi:type="dcterms:W3CDTF">2020-01-18T08:52:17Z</dcterms:created>
  <dcterms:modified xsi:type="dcterms:W3CDTF">2020-04-28T20:33:49Z</dcterms:modified>
</cp:coreProperties>
</file>