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73" r:id="rId5"/>
    <p:sldId id="274" r:id="rId6"/>
    <p:sldId id="275" r:id="rId7"/>
    <p:sldId id="276" r:id="rId8"/>
    <p:sldId id="277" r:id="rId9"/>
    <p:sldId id="278" r:id="rId10"/>
    <p:sldId id="259" r:id="rId11"/>
    <p:sldId id="280" r:id="rId12"/>
    <p:sldId id="279" r:id="rId13"/>
    <p:sldId id="281" r:id="rId14"/>
    <p:sldId id="282" r:id="rId15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GCO+8oNVUPiBR6UYfpJHaJHV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070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7971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3216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2173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471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8801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107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0949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60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7720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и ссылки.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EF4634-5B5E-41C5-AC59-E58F2184E72E}"/>
              </a:ext>
            </a:extLst>
          </p:cNvPr>
          <p:cNvSpPr/>
          <p:nvPr/>
        </p:nvSpPr>
        <p:spPr>
          <a:xfrm>
            <a:off x="1159572" y="2524953"/>
            <a:ext cx="70531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В программе </a:t>
            </a:r>
            <a:r>
              <a:rPr lang="ru-RU" sz="1600" b="1" dirty="0" err="1"/>
              <a:t>Swap</a:t>
            </a:r>
            <a:r>
              <a:rPr lang="ru-RU" sz="1600" dirty="0"/>
              <a:t> определяются две переменные. В одной переменной будет содержаться мой неказистый результат, а в другой - поразительно высокий ваш. После отображения этих результатов программа вызывает функцию, которая меняет наши очки местами. Но, поскольку в функцию посылаются лишь копии набранных результатов, сами переменные-аргументы, в которых записаны эти очки, не изменяются. Далее программа вызывает еще одну функцию перестановки. На этот раз с помощью ссылок мы успешно меняем местами значения переменных</a:t>
            </a:r>
            <a:r>
              <a:rPr lang="en-US" sz="1600" dirty="0"/>
              <a:t> </a:t>
            </a:r>
            <a:r>
              <a:rPr lang="ru-RU" sz="1600" dirty="0"/>
              <a:t>аргументов - мне достается большой результат, а вам - маленький.</a:t>
            </a:r>
          </a:p>
        </p:txBody>
      </p:sp>
      <p:sp>
        <p:nvSpPr>
          <p:cNvPr id="12" name="Google Shape;136;p32">
            <a:extLst>
              <a:ext uri="{FF2B5EF4-FFF2-40B4-BE49-F238E27FC236}">
                <a16:creationId xmlns:a16="http://schemas.microsoft.com/office/drawing/2014/main" id="{4BCD94CF-4A8D-448C-A3B9-CF95BF81C729}"/>
              </a:ext>
            </a:extLst>
          </p:cNvPr>
          <p:cNvSpPr/>
          <p:nvPr/>
        </p:nvSpPr>
        <p:spPr>
          <a:xfrm>
            <a:off x="8506080" y="419040"/>
            <a:ext cx="374400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CD22C6E0-F56E-429F-8F4D-4C3DE9D560CD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 и ссылки.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4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EF4634-5B5E-41C5-AC59-E58F2184E72E}"/>
              </a:ext>
            </a:extLst>
          </p:cNvPr>
          <p:cNvSpPr/>
          <p:nvPr/>
        </p:nvSpPr>
        <p:spPr>
          <a:xfrm>
            <a:off x="1190045" y="2403033"/>
            <a:ext cx="7053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7F02F0-5CAE-47BA-92F0-564184D553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71" y="2177916"/>
            <a:ext cx="2866789" cy="352628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9FC7C4-69D3-418B-9E0A-E741C9AE70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119" y="2281969"/>
            <a:ext cx="3671225" cy="3942197"/>
          </a:xfrm>
          <a:prstGeom prst="rect">
            <a:avLst/>
          </a:prstGeom>
        </p:spPr>
      </p:pic>
      <p:sp>
        <p:nvSpPr>
          <p:cNvPr id="14" name="Google Shape;136;p32">
            <a:extLst>
              <a:ext uri="{FF2B5EF4-FFF2-40B4-BE49-F238E27FC236}">
                <a16:creationId xmlns:a16="http://schemas.microsoft.com/office/drawing/2014/main" id="{CB594ABF-DC40-4123-AAA1-B7A56C75B71E}"/>
              </a:ext>
            </a:extLst>
          </p:cNvPr>
          <p:cNvSpPr/>
          <p:nvPr/>
        </p:nvSpPr>
        <p:spPr>
          <a:xfrm>
            <a:off x="8506080" y="419040"/>
            <a:ext cx="374400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7;p32">
            <a:extLst>
              <a:ext uri="{FF2B5EF4-FFF2-40B4-BE49-F238E27FC236}">
                <a16:creationId xmlns:a16="http://schemas.microsoft.com/office/drawing/2014/main" id="{0DCD8DDD-5780-498B-802E-ECB27EDB3665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 и ссылки.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9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EF4634-5B5E-41C5-AC59-E58F2184E72E}"/>
              </a:ext>
            </a:extLst>
          </p:cNvPr>
          <p:cNvSpPr/>
          <p:nvPr/>
        </p:nvSpPr>
        <p:spPr>
          <a:xfrm>
            <a:off x="1190045" y="2403033"/>
            <a:ext cx="7053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/>
          </a:p>
        </p:txBody>
      </p:sp>
      <p:sp>
        <p:nvSpPr>
          <p:cNvPr id="14" name="Google Shape;136;p32">
            <a:extLst>
              <a:ext uri="{FF2B5EF4-FFF2-40B4-BE49-F238E27FC236}">
                <a16:creationId xmlns:a16="http://schemas.microsoft.com/office/drawing/2014/main" id="{CB594ABF-DC40-4123-AAA1-B7A56C75B71E}"/>
              </a:ext>
            </a:extLst>
          </p:cNvPr>
          <p:cNvSpPr/>
          <p:nvPr/>
        </p:nvSpPr>
        <p:spPr>
          <a:xfrm>
            <a:off x="8506080" y="419040"/>
            <a:ext cx="374400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CA3729-2D8E-4A3B-AC0C-A5ADE4BFE1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4705" y="1937104"/>
            <a:ext cx="4124147" cy="4545500"/>
          </a:xfrm>
          <a:prstGeom prst="rect">
            <a:avLst/>
          </a:prstGeom>
        </p:spPr>
      </p:pic>
      <p:sp>
        <p:nvSpPr>
          <p:cNvPr id="16" name="Google Shape;137;p32">
            <a:extLst>
              <a:ext uri="{FF2B5EF4-FFF2-40B4-BE49-F238E27FC236}">
                <a16:creationId xmlns:a16="http://schemas.microsoft.com/office/drawing/2014/main" id="{290C496B-9AE8-432E-874E-D11BE23A613A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 и ссылки.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168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EF4634-5B5E-41C5-AC59-E58F2184E72E}"/>
              </a:ext>
            </a:extLst>
          </p:cNvPr>
          <p:cNvSpPr/>
          <p:nvPr/>
        </p:nvSpPr>
        <p:spPr>
          <a:xfrm>
            <a:off x="1190045" y="2403033"/>
            <a:ext cx="7053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/>
          </a:p>
        </p:txBody>
      </p:sp>
      <p:sp>
        <p:nvSpPr>
          <p:cNvPr id="14" name="Google Shape;136;p32">
            <a:extLst>
              <a:ext uri="{FF2B5EF4-FFF2-40B4-BE49-F238E27FC236}">
                <a16:creationId xmlns:a16="http://schemas.microsoft.com/office/drawing/2014/main" id="{CB594ABF-DC40-4123-AAA1-B7A56C75B71E}"/>
              </a:ext>
            </a:extLst>
          </p:cNvPr>
          <p:cNvSpPr/>
          <p:nvPr/>
        </p:nvSpPr>
        <p:spPr>
          <a:xfrm>
            <a:off x="8506080" y="419040"/>
            <a:ext cx="374400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139ACC-2A77-4611-85A2-A5C765C72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125" y="2369728"/>
            <a:ext cx="7818772" cy="2706873"/>
          </a:xfrm>
          <a:prstGeom prst="rect">
            <a:avLst/>
          </a:prstGeom>
        </p:spPr>
      </p:pic>
      <p:sp>
        <p:nvSpPr>
          <p:cNvPr id="16" name="Google Shape;137;p32">
            <a:extLst>
              <a:ext uri="{FF2B5EF4-FFF2-40B4-BE49-F238E27FC236}">
                <a16:creationId xmlns:a16="http://schemas.microsoft.com/office/drawing/2014/main" id="{BBEE4CF7-A53C-495F-B2F8-7684167B9FC3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 и ссылки.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04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9;p1">
            <a:extLst>
              <a:ext uri="{FF2B5EF4-FFF2-40B4-BE49-F238E27FC236}">
                <a16:creationId xmlns:a16="http://schemas.microsoft.com/office/drawing/2014/main" id="{B2FCC182-7C52-47A1-9EBE-2939A2B32B39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4;p1">
            <a:extLst>
              <a:ext uri="{FF2B5EF4-FFF2-40B4-BE49-F238E27FC236}">
                <a16:creationId xmlns:a16="http://schemas.microsoft.com/office/drawing/2014/main" id="{F2EEC8A6-2D71-4B8B-ABC4-487FB762A2F8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и ссылки.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 и ссылки.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latin typeface="Calibri"/>
                <a:cs typeface="Calibri"/>
                <a:sym typeface="Calibri"/>
              </a:rPr>
              <a:t>Повторение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42B9F9-67FC-4337-A723-28C8E79A41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799" y="2383168"/>
            <a:ext cx="5508295" cy="34761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D27671-658B-48DB-B406-85CA7F99F4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2246" y="1505613"/>
            <a:ext cx="4778154" cy="23243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F498DA-72AA-462B-8E5B-FDE1FF5181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6891" y="4211510"/>
            <a:ext cx="3173711" cy="1140877"/>
          </a:xfrm>
          <a:prstGeom prst="rect">
            <a:avLst/>
          </a:prstGeom>
        </p:spPr>
      </p:pic>
      <p:sp>
        <p:nvSpPr>
          <p:cNvPr id="14" name="Google Shape;136;p32">
            <a:extLst>
              <a:ext uri="{FF2B5EF4-FFF2-40B4-BE49-F238E27FC236}">
                <a16:creationId xmlns:a16="http://schemas.microsoft.com/office/drawing/2014/main" id="{03714338-5075-4C4C-95AA-3684D66FCC88}"/>
              </a:ext>
            </a:extLst>
          </p:cNvPr>
          <p:cNvSpPr/>
          <p:nvPr/>
        </p:nvSpPr>
        <p:spPr>
          <a:xfrm>
            <a:off x="8506080" y="419040"/>
            <a:ext cx="374400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103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35CB5A-8B69-400B-8A48-52B5EFEDF5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746" y="1872157"/>
            <a:ext cx="7127857" cy="254430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595F06-AE4F-4CDF-8284-6E2448FC76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235" y="4507217"/>
            <a:ext cx="7092368" cy="849504"/>
          </a:xfrm>
          <a:prstGeom prst="rect">
            <a:avLst/>
          </a:prstGeom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4EB827F8-F052-4067-B9C1-91785D2375F1}"/>
              </a:ext>
            </a:extLst>
          </p:cNvPr>
          <p:cNvSpPr/>
          <p:nvPr/>
        </p:nvSpPr>
        <p:spPr>
          <a:xfrm>
            <a:off x="8506080" y="419040"/>
            <a:ext cx="374400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F6EEA1F3-FF27-436E-861E-0CD878430EAD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 и ссылки.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59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D54CC4-9178-4A1C-92C6-280156D2F098}"/>
              </a:ext>
            </a:extLst>
          </p:cNvPr>
          <p:cNvSpPr/>
          <p:nvPr/>
        </p:nvSpPr>
        <p:spPr>
          <a:xfrm>
            <a:off x="841140" y="2216280"/>
            <a:ext cx="74617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Использование ссылок</a:t>
            </a:r>
          </a:p>
          <a:p>
            <a:endParaRPr lang="ru-RU" dirty="0"/>
          </a:p>
          <a:p>
            <a:r>
              <a:rPr lang="ru-RU" dirty="0"/>
              <a:t>Ссылка является синонимом для переменной, на которую она ссылается. Все операции, которые вы совершаете со ссылкой, применяются и к переменной, на которую она указывает.</a:t>
            </a:r>
          </a:p>
          <a:p>
            <a:endParaRPr lang="ru-RU" dirty="0"/>
          </a:p>
          <a:p>
            <a:r>
              <a:rPr lang="ru-RU" b="1" dirty="0"/>
              <a:t>Знакомство с программой </a:t>
            </a:r>
            <a:r>
              <a:rPr lang="ru-RU" b="1" dirty="0" err="1"/>
              <a:t>Referencing</a:t>
            </a:r>
            <a:r>
              <a:rPr lang="ru-RU" b="1" dirty="0"/>
              <a:t> </a:t>
            </a:r>
          </a:p>
          <a:p>
            <a:endParaRPr lang="ru-RU" b="1" dirty="0"/>
          </a:p>
          <a:p>
            <a:r>
              <a:rPr lang="ru-RU" dirty="0"/>
              <a:t>Программа </a:t>
            </a:r>
            <a:r>
              <a:rPr lang="ru-RU" dirty="0" err="1"/>
              <a:t>Referencing</a:t>
            </a:r>
            <a:r>
              <a:rPr lang="ru-RU" dirty="0"/>
              <a:t> демонстрирует работу со ссылками. Программа объявляет и инициализирует переменную, в которой записывается счет, а затем создает ссылку, указывающую на эту переменную. Программа отображает счет, используя переменную и ссылку и тем самым демонстрируя, что в обоих случаях происходит обращение к одному и тому же значению. </a:t>
            </a:r>
          </a:p>
        </p:txBody>
      </p:sp>
      <p:sp>
        <p:nvSpPr>
          <p:cNvPr id="12" name="Google Shape;136;p32">
            <a:extLst>
              <a:ext uri="{FF2B5EF4-FFF2-40B4-BE49-F238E27FC236}">
                <a16:creationId xmlns:a16="http://schemas.microsoft.com/office/drawing/2014/main" id="{0A66205B-C899-45C7-91F6-B960F2792D97}"/>
              </a:ext>
            </a:extLst>
          </p:cNvPr>
          <p:cNvSpPr/>
          <p:nvPr/>
        </p:nvSpPr>
        <p:spPr>
          <a:xfrm>
            <a:off x="8506080" y="419040"/>
            <a:ext cx="374400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C3C55DAC-52BE-4C90-B652-2C8722021B9E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 и ссылки.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313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742851-E05E-4D5A-BA54-6259EFCB1E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0859" y="2766768"/>
            <a:ext cx="2605221" cy="235710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C7AB21-69DA-45C5-B528-776B3FEADF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920" y="1758417"/>
            <a:ext cx="4948964" cy="4677303"/>
          </a:xfrm>
          <a:prstGeom prst="rect">
            <a:avLst/>
          </a:prstGeom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BFD13C86-2CE9-410B-AB44-7C763A8F5E38}"/>
              </a:ext>
            </a:extLst>
          </p:cNvPr>
          <p:cNvSpPr/>
          <p:nvPr/>
        </p:nvSpPr>
        <p:spPr>
          <a:xfrm>
            <a:off x="8506080" y="419040"/>
            <a:ext cx="374400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FAB1E7AE-6EBA-4AFF-A21E-C2F5489CD7F5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 и ссылки.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535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EF4634-5B5E-41C5-AC59-E58F2184E72E}"/>
              </a:ext>
            </a:extLst>
          </p:cNvPr>
          <p:cNvSpPr/>
          <p:nvPr/>
        </p:nvSpPr>
        <p:spPr>
          <a:xfrm>
            <a:off x="1450260" y="2524953"/>
            <a:ext cx="62515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Ссылка </a:t>
            </a:r>
            <a:r>
              <a:rPr lang="ru-RU" sz="1600" dirty="0" err="1"/>
              <a:t>mikesScore</a:t>
            </a:r>
            <a:r>
              <a:rPr lang="ru-RU" sz="1600" dirty="0"/>
              <a:t> не содержит собственного целочисленного значения </a:t>
            </a:r>
            <a:r>
              <a:rPr lang="ru-RU" sz="1600" dirty="0" err="1"/>
              <a:t>int</a:t>
            </a:r>
            <a:r>
              <a:rPr lang="ru-RU" sz="1600" dirty="0"/>
              <a:t>, она - просто еще один способ доступа к тому значению </a:t>
            </a:r>
            <a:r>
              <a:rPr lang="ru-RU" sz="1600" dirty="0" err="1"/>
              <a:t>int</a:t>
            </a:r>
            <a:r>
              <a:rPr lang="ru-RU" sz="1600" dirty="0"/>
              <a:t>, которое записано в переменной </a:t>
            </a:r>
            <a:r>
              <a:rPr lang="ru-RU" sz="1600" dirty="0" err="1"/>
              <a:t>myScore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ru-RU" sz="1600" dirty="0"/>
              <a:t>Чтобы объявить и инициализировать ссылку, для начала укажем тип значения, на которое будет указывать ссылка. После типа ставится ссылочный оператор(&amp;), за ним идут имя ссылки, знак = и, наконец, та переменная, на которую указывает ссылка. </a:t>
            </a:r>
            <a:endParaRPr lang="en-US" sz="1600" dirty="0"/>
          </a:p>
          <a:p>
            <a:endParaRPr lang="en-US" sz="1600" dirty="0"/>
          </a:p>
          <a:p>
            <a:endParaRPr lang="ru-RU" sz="1600" dirty="0"/>
          </a:p>
        </p:txBody>
      </p:sp>
      <p:sp>
        <p:nvSpPr>
          <p:cNvPr id="12" name="Google Shape;136;p32">
            <a:extLst>
              <a:ext uri="{FF2B5EF4-FFF2-40B4-BE49-F238E27FC236}">
                <a16:creationId xmlns:a16="http://schemas.microsoft.com/office/drawing/2014/main" id="{34923205-A126-4260-90E0-6F1E14761F8C}"/>
              </a:ext>
            </a:extLst>
          </p:cNvPr>
          <p:cNvSpPr/>
          <p:nvPr/>
        </p:nvSpPr>
        <p:spPr>
          <a:xfrm>
            <a:off x="8506080" y="419040"/>
            <a:ext cx="374400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32F48AA1-1B5B-423C-8020-5DD308DC7B93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 и ссылки.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95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EF4634-5B5E-41C5-AC59-E58F2184E72E}"/>
              </a:ext>
            </a:extLst>
          </p:cNvPr>
          <p:cNvSpPr/>
          <p:nvPr/>
        </p:nvSpPr>
        <p:spPr>
          <a:xfrm>
            <a:off x="1190045" y="2403033"/>
            <a:ext cx="7053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Чтобы лучше представлять себе ссылки, можно сравнить их с прозвищами или кличками. Допустим, у вас есть друг Юджин, который (кто бы сомневался) просит обращаться к нему по прозвищу </a:t>
            </a:r>
            <a:r>
              <a:rPr lang="ru-RU" sz="1600" dirty="0" err="1"/>
              <a:t>Гибби</a:t>
            </a:r>
            <a:r>
              <a:rPr lang="ru-RU" sz="1600" dirty="0"/>
              <a:t> (конечно, то еще прозвище, но если Юджин так хочет ... ). Итак, вы с другом приходите на вечеринку и можете называть его как Юджином, так и </a:t>
            </a:r>
            <a:r>
              <a:rPr lang="ru-RU" sz="1600" dirty="0" err="1"/>
              <a:t>Гибби</a:t>
            </a:r>
            <a:r>
              <a:rPr lang="ru-RU" sz="1600" dirty="0"/>
              <a:t>. Ваш друг - это всего один человек, но это не мешает вам обращаться к нему по-разному. Именно так взаимосвязаны переменная и ссылка на эту переменную. Можно получить значение, хранимое в переменной, применив либо имя этой переменной, либо имя ссылки, указывающей на данную переменную. Однако, как бы то ни было, старайтесь не называть переменную </a:t>
            </a:r>
            <a:r>
              <a:rPr lang="ru-RU" sz="1600" dirty="0" err="1"/>
              <a:t>Eugene</a:t>
            </a:r>
            <a:r>
              <a:rPr lang="ru-RU" sz="1600" dirty="0"/>
              <a:t> - так будет лучше. </a:t>
            </a:r>
          </a:p>
        </p:txBody>
      </p:sp>
      <p:sp>
        <p:nvSpPr>
          <p:cNvPr id="12" name="Google Shape;136;p32">
            <a:extLst>
              <a:ext uri="{FF2B5EF4-FFF2-40B4-BE49-F238E27FC236}">
                <a16:creationId xmlns:a16="http://schemas.microsoft.com/office/drawing/2014/main" id="{8ACB738E-A3E5-43A2-94D7-5E959CD7616A}"/>
              </a:ext>
            </a:extLst>
          </p:cNvPr>
          <p:cNvSpPr/>
          <p:nvPr/>
        </p:nvSpPr>
        <p:spPr>
          <a:xfrm>
            <a:off x="8506080" y="419040"/>
            <a:ext cx="374400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D9C81081-F36C-4B13-B4C6-53F00B864B37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 и ссылки.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67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9;p1">
            <a:extLst>
              <a:ext uri="{FF2B5EF4-FFF2-40B4-BE49-F238E27FC236}">
                <a16:creationId xmlns:a16="http://schemas.microsoft.com/office/drawing/2014/main" id="{F4F36687-2177-413B-A602-C3176940A86F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4;p1">
            <a:extLst>
              <a:ext uri="{FF2B5EF4-FFF2-40B4-BE49-F238E27FC236}">
                <a16:creationId xmlns:a16="http://schemas.microsoft.com/office/drawing/2014/main" id="{2C1C6ED2-91EE-4481-A037-FC5C1BF1A2FB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и ссылки.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559</Words>
  <Application>Microsoft Office PowerPoint</Application>
  <PresentationFormat>Экран (4:3)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30</cp:revision>
  <dcterms:created xsi:type="dcterms:W3CDTF">2020-01-18T08:52:17Z</dcterms:created>
  <dcterms:modified xsi:type="dcterms:W3CDTF">2020-04-28T20:43:52Z</dcterms:modified>
</cp:coreProperties>
</file>