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9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9" r:id="rId15"/>
    <p:sldId id="291" r:id="rId16"/>
    <p:sldId id="292" r:id="rId17"/>
    <p:sldId id="293" r:id="rId18"/>
    <p:sldId id="294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74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68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13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04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086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775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34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56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7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02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23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97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95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C835BEDE-0360-4B6E-8397-16BC3D80CA0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проекту.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Tic-Tac-Toe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099" cy="2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8C02B7-A9AE-437F-B8C9-2C5A0C891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42" y="2015247"/>
            <a:ext cx="8348198" cy="3874000"/>
          </a:xfrm>
          <a:prstGeom prst="rect">
            <a:avLst/>
          </a:prstGeom>
        </p:spPr>
      </p:pic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42B9A386-9EA1-496A-8850-4FA6137E4E9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1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99D442-CBAE-4E38-AF8E-D4DED28EA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02" y="2216280"/>
            <a:ext cx="2573978" cy="31524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30209C-2015-4A5D-9223-0C00A9877A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4480" y="2304447"/>
            <a:ext cx="5694405" cy="2783527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676B82E1-2755-45E7-BD57-4913750FBB7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71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A3E640-C8B2-4661-B6BD-D08963F5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2" y="533232"/>
            <a:ext cx="4130398" cy="6096528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3AD92-1C0A-4F93-B0CC-CA0531A4C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237" y="2401968"/>
            <a:ext cx="3465746" cy="2588057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E31D2947-3964-49F3-B857-2535B9FB9CB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endParaRPr lang="en-US"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04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4B6C1A-9DFC-4BC9-A9A1-FD6D3E329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20" y="1900440"/>
            <a:ext cx="7668914" cy="4071152"/>
          </a:xfrm>
          <a:prstGeom prst="rect">
            <a:avLst/>
          </a:prstGeom>
        </p:spPr>
      </p:pic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D03D8684-87CF-4DDD-B504-6C38145B69B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</a:t>
            </a: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D94C4E-856D-4712-BE10-FBE925062BCC}"/>
              </a:ext>
            </a:extLst>
          </p:cNvPr>
          <p:cNvSpPr/>
          <p:nvPr/>
        </p:nvSpPr>
        <p:spPr>
          <a:xfrm>
            <a:off x="811764" y="1898700"/>
            <a:ext cx="7431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askYesNo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Эта функция задает пользователю вопрос, на который можно ответить </a:t>
            </a:r>
            <a:r>
              <a:rPr lang="en-US" sz="1600" dirty="0"/>
              <a:t>“</a:t>
            </a:r>
            <a:r>
              <a:rPr lang="ru-RU" sz="1600" dirty="0"/>
              <a:t>да</a:t>
            </a:r>
            <a:r>
              <a:rPr lang="en-US" sz="1600" dirty="0"/>
              <a:t>”</a:t>
            </a:r>
            <a:r>
              <a:rPr lang="ru-RU" sz="1600" dirty="0"/>
              <a:t> или </a:t>
            </a:r>
            <a:r>
              <a:rPr lang="en-US" sz="1600" dirty="0"/>
              <a:t>“</a:t>
            </a:r>
            <a:r>
              <a:rPr lang="ru-RU" sz="1600" dirty="0"/>
              <a:t>нет</a:t>
            </a:r>
            <a:r>
              <a:rPr lang="en-US" sz="1600" dirty="0"/>
              <a:t>”</a:t>
            </a:r>
            <a:r>
              <a:rPr lang="ru-RU" sz="1600" dirty="0"/>
              <a:t>. Программа продолжает задавать этот вопрос, пока пользователь не введет символ у или n: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39B3B-9D2B-4DB9-B98B-8800E7369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648" y="3429000"/>
            <a:ext cx="6063192" cy="3117234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63AB80AC-6DA4-4820-9598-8A005A8BF94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04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FF56C7-D8CA-4315-AF9F-9BEE149B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25" y="3368210"/>
            <a:ext cx="7658815" cy="3109677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62C984-051F-47A2-94C2-22C26D078776}"/>
              </a:ext>
            </a:extLst>
          </p:cNvPr>
          <p:cNvSpPr/>
          <p:nvPr/>
        </p:nvSpPr>
        <p:spPr>
          <a:xfrm>
            <a:off x="685260" y="1710563"/>
            <a:ext cx="7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askNumber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Эта функция запрашивает у пользователя число из определенного диапазона и продолжает задавать этот вопрос, пока пользователь не введет удовлетворяющее запросу число. Она принимает вопрос, максимальное число, минимальное число, а возвращает число из указанного диапазона: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0AD6FDBB-9C26-422C-A3A1-29DB0735BDE9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2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8D3DAE-3DF9-4B3B-8354-066D87EE6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88" y="3208142"/>
            <a:ext cx="7709024" cy="340901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D08703-330D-49A4-A4E0-4CAAAC6074D5}"/>
              </a:ext>
            </a:extLst>
          </p:cNvPr>
          <p:cNvSpPr/>
          <p:nvPr/>
        </p:nvSpPr>
        <p:spPr>
          <a:xfrm>
            <a:off x="945796" y="1700974"/>
            <a:ext cx="7297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humanPiece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Эта функция спрашивает пользователя, хочет ли он пойти первым, и в зависимости от сделанного выбора возвращает ту фигуру, которой будет ходить пользователь. По традиции крестики ходят первыми: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D16F73B2-9327-4BDA-BB35-159FDAE336B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32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F7B9FF-D1A7-4C6D-8916-EE7F3433CBB2}"/>
              </a:ext>
            </a:extLst>
          </p:cNvPr>
          <p:cNvSpPr/>
          <p:nvPr/>
        </p:nvSpPr>
        <p:spPr>
          <a:xfrm>
            <a:off x="1024786" y="2418067"/>
            <a:ext cx="24973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opponent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Эта функция узнает фигуру пользователя (Х или О) и на основании этой информации возвращает фигуру, которой будет ходить соперник-компьютер (Х или О):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6B3428-5188-4763-96CE-EC40909BB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865" y="2287848"/>
            <a:ext cx="3257735" cy="3416352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DA72E9A9-6F21-479D-85F6-A268310ACC0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0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B5636C7B-DDC1-431A-85E3-6F7C37A6609D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проекту.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Tic-Tac-Toe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42320f223_0_58"/>
          <p:cNvSpPr/>
          <p:nvPr/>
        </p:nvSpPr>
        <p:spPr>
          <a:xfrm>
            <a:off x="1546834" y="2203857"/>
            <a:ext cx="628676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ru-RU" sz="1800" dirty="0"/>
              <a:t>Знакомство с игрой «</a:t>
            </a:r>
            <a:r>
              <a:rPr lang="ru-RU" sz="1800" b="1" dirty="0"/>
              <a:t>Крестики-нолики</a:t>
            </a:r>
            <a:r>
              <a:rPr lang="ru-RU" sz="1800" dirty="0"/>
              <a:t>»</a:t>
            </a:r>
            <a:endParaRPr lang="en-US" sz="1800" dirty="0"/>
          </a:p>
          <a:p>
            <a:pPr lvl="0">
              <a:buClr>
                <a:schemeClr val="dk1"/>
              </a:buClr>
              <a:buSzPts val="1800"/>
            </a:pPr>
            <a:endParaRPr lang="en-US" sz="1800" dirty="0"/>
          </a:p>
          <a:p>
            <a:pPr lvl="0">
              <a:buClr>
                <a:schemeClr val="dk1"/>
              </a:buClr>
              <a:buSzPts val="1800"/>
            </a:pPr>
            <a:r>
              <a:rPr lang="ru-RU" sz="1800" dirty="0"/>
              <a:t>В проекте к этой главе вы узнаете, как создавать компьютерного соперника. Для этого мы используем толику искусственного интеллекта. В игре пользователь и компьютер, человек и машина, померяются силами в бескомпромиссном поединке в ~Крестики-нолики~. Компьютер играет превосходно (хотя и неидеально) и может действовать достаточно изобретательно для того, чтобы любая партия получилась интересной.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937E3D-40CD-405C-A906-C4DDEF525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070" y="2240040"/>
            <a:ext cx="6633210" cy="3573247"/>
          </a:xfrm>
          <a:prstGeom prst="rect">
            <a:avLst/>
          </a:prstGeom>
        </p:spPr>
      </p:pic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4A2EBE8E-E442-4270-B4B6-DB1AC05865D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98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8023F7-22A9-4142-9BB6-A7F4C1A94019}"/>
              </a:ext>
            </a:extLst>
          </p:cNvPr>
          <p:cNvSpPr/>
          <p:nvPr/>
        </p:nvSpPr>
        <p:spPr>
          <a:xfrm>
            <a:off x="1676577" y="2521718"/>
            <a:ext cx="5819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Написание псевдокода Возвращаемся к нашему любимому языку, который, строго говоря, языком называется условно. Это псевдокод. Поскольку большинство задач в программе будет решаться с помощью функций, я могу без опаски подготовить довольно абстрактную модель кода. Каждая строка псевдокода условно соответствует одному вызову функции. Затем мне останется всего лишь написать функции, предусмотренные в плане.</a:t>
            </a:r>
          </a:p>
        </p:txBody>
      </p:sp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DA840CE0-1A0E-4121-A05C-9771FCAF618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8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BF34BA-189C-4AAB-A68D-24F86756B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5951" y="1924200"/>
            <a:ext cx="5672097" cy="4235657"/>
          </a:xfrm>
          <a:prstGeom prst="rect">
            <a:avLst/>
          </a:prstGeom>
        </p:spPr>
      </p:pic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73F12243-24A3-4229-AC03-C37B061FDDB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22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3BBA283-D2C5-4BA9-B81C-E9E9AEBB69FD}"/>
              </a:ext>
            </a:extLst>
          </p:cNvPr>
          <p:cNvSpPr/>
          <p:nvPr/>
        </p:nvSpPr>
        <p:spPr>
          <a:xfrm>
            <a:off x="836520" y="2167775"/>
            <a:ext cx="37354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Поскольку я собираюсь отображать игровое поле на экране, почему бы не представить крестик как символ </a:t>
            </a:r>
            <a:r>
              <a:rPr lang="en-US" sz="1600" dirty="0"/>
              <a:t>“</a:t>
            </a:r>
            <a:r>
              <a:rPr lang="ru-RU" sz="1600" dirty="0"/>
              <a:t>Х</a:t>
            </a:r>
            <a:r>
              <a:rPr lang="en-US" sz="1600" dirty="0"/>
              <a:t>”</a:t>
            </a:r>
            <a:r>
              <a:rPr lang="ru-RU" sz="1600" dirty="0"/>
              <a:t>, а нолик - как символ </a:t>
            </a:r>
            <a:r>
              <a:rPr lang="en-US" sz="1600" dirty="0"/>
              <a:t>“</a:t>
            </a:r>
            <a:r>
              <a:rPr lang="ru-RU" sz="1600" dirty="0"/>
              <a:t>О</a:t>
            </a:r>
            <a:r>
              <a:rPr lang="en-US" sz="1600" dirty="0"/>
              <a:t>”</a:t>
            </a:r>
            <a:r>
              <a:rPr lang="ru-RU" sz="1600" dirty="0"/>
              <a:t>? В качестве пустой клетки можно просто оставить пробел. Следовательно, само игровое поле может представлять собой вектор, содержащий экземпляры типа </a:t>
            </a:r>
            <a:r>
              <a:rPr lang="ru-RU" sz="1600" dirty="0" err="1"/>
              <a:t>char</a:t>
            </a:r>
            <a:r>
              <a:rPr lang="ru-RU" sz="1600" dirty="0"/>
              <a:t>. На игровом поле </a:t>
            </a:r>
            <a:r>
              <a:rPr lang="en-US" sz="1600" dirty="0"/>
              <a:t>“</a:t>
            </a:r>
            <a:r>
              <a:rPr lang="ru-RU" sz="1600" dirty="0"/>
              <a:t>Крестиков-ноликов</a:t>
            </a:r>
            <a:r>
              <a:rPr lang="en-US" sz="1600" dirty="0"/>
              <a:t>”</a:t>
            </a:r>
            <a:r>
              <a:rPr lang="ru-RU" sz="1600" dirty="0"/>
              <a:t> девять клеток, соответственно, наш вектор должен содержать девять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314721-2AB9-41A7-9D0E-D8F784FBB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5327" y="2216280"/>
            <a:ext cx="3030753" cy="2903508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F139C5CC-AEE5-4965-BE1C-63C9C719878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30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544EF2-A0BA-4D72-955B-FC3B3C8BB96D}"/>
              </a:ext>
            </a:extLst>
          </p:cNvPr>
          <p:cNvSpPr/>
          <p:nvPr/>
        </p:nvSpPr>
        <p:spPr>
          <a:xfrm>
            <a:off x="736920" y="2171846"/>
            <a:ext cx="34336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Каждая клетка (позиция) на поле представлена числом от О до 8. Это означает, что в векторе будет девять элементов (позиций), пронумерованных от О до 8. Поскольку при каждом ходе указывается клетка, в которой должен быть поставлен символ, ходы также будут пронумерованы от О до 8. Таким образом, ход должен быть представлен как целое число ( </a:t>
            </a:r>
            <a:r>
              <a:rPr lang="ru-RU" sz="1600" dirty="0" err="1"/>
              <a:t>int</a:t>
            </a:r>
            <a:r>
              <a:rPr lang="ru-RU" sz="1600" dirty="0"/>
              <a:t> ).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34A39D-3660-4269-8E53-FD2780D09D90}"/>
              </a:ext>
            </a:extLst>
          </p:cNvPr>
          <p:cNvSpPr/>
          <p:nvPr/>
        </p:nvSpPr>
        <p:spPr>
          <a:xfrm>
            <a:off x="5491633" y="2173662"/>
            <a:ext cx="31105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Та сторона, которую занимает пользователь, и та, которую занимает компьютер, должны быть представлены символом </a:t>
            </a:r>
            <a:r>
              <a:rPr lang="ru-RU" sz="1600" dirty="0" err="1"/>
              <a:t>char</a:t>
            </a:r>
            <a:r>
              <a:rPr lang="ru-RU" sz="1600" dirty="0"/>
              <a:t> Х или О, точно так же, как фигуры, которыми ходит тот или иной соперник. Переменная, определяющая, чья очередь сейчас делать ход, также будет представлять собой символ </a:t>
            </a:r>
            <a:r>
              <a:rPr lang="ru-RU" sz="1600" dirty="0" err="1"/>
              <a:t>char</a:t>
            </a:r>
            <a:r>
              <a:rPr lang="ru-RU" sz="1600" dirty="0"/>
              <a:t> Х или О.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B91ADA27-A204-4522-B8FD-6BE23C104E5A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1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AA6AFC-0EAF-48D4-A9C7-DA40E70BCA09}"/>
              </a:ext>
            </a:extLst>
          </p:cNvPr>
          <p:cNvSpPr/>
          <p:nvPr/>
        </p:nvSpPr>
        <p:spPr>
          <a:xfrm>
            <a:off x="736919" y="1792824"/>
            <a:ext cx="2690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Создание списка функций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7C2153-FBC6-48C7-AF0C-584646F08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9" y="2358033"/>
            <a:ext cx="7976297" cy="3781509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2D53B4BF-F79E-44B9-9740-D5A509E2BC6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Tic-Tac-Toe-1.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5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738</Words>
  <Application>Microsoft Office PowerPoint</Application>
  <PresentationFormat>Экран (4:3)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21</cp:revision>
  <dcterms:created xsi:type="dcterms:W3CDTF">2020-01-18T08:52:17Z</dcterms:created>
  <dcterms:modified xsi:type="dcterms:W3CDTF">2020-04-28T21:12:15Z</dcterms:modified>
</cp:coreProperties>
</file>