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8"/>
  </p:notesMasterIdLst>
  <p:sldIdLst>
    <p:sldId id="256" r:id="rId3"/>
    <p:sldId id="259" r:id="rId4"/>
    <p:sldId id="281" r:id="rId5"/>
    <p:sldId id="284" r:id="rId6"/>
    <p:sldId id="287" r:id="rId7"/>
    <p:sldId id="288" r:id="rId8"/>
    <p:sldId id="295" r:id="rId9"/>
    <p:sldId id="296" r:id="rId10"/>
    <p:sldId id="297" r:id="rId11"/>
    <p:sldId id="298" r:id="rId12"/>
    <p:sldId id="300" r:id="rId13"/>
    <p:sldId id="301" r:id="rId14"/>
    <p:sldId id="302" r:id="rId15"/>
    <p:sldId id="303" r:id="rId16"/>
    <p:sldId id="313" r:id="rId17"/>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8" roundtripDataSignature="AMtx7mhGCO+8oNVUPiBR6UYfpJHaJHVP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1.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10</a:t>
            </a:fld>
            <a:endParaRPr/>
          </a:p>
        </p:txBody>
      </p:sp>
    </p:spTree>
    <p:extLst>
      <p:ext uri="{BB962C8B-B14F-4D97-AF65-F5344CB8AC3E}">
        <p14:creationId xmlns:p14="http://schemas.microsoft.com/office/powerpoint/2010/main" val="389659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11</a:t>
            </a:fld>
            <a:endParaRPr/>
          </a:p>
        </p:txBody>
      </p:sp>
    </p:spTree>
    <p:extLst>
      <p:ext uri="{BB962C8B-B14F-4D97-AF65-F5344CB8AC3E}">
        <p14:creationId xmlns:p14="http://schemas.microsoft.com/office/powerpoint/2010/main" val="1745432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12</a:t>
            </a:fld>
            <a:endParaRPr/>
          </a:p>
        </p:txBody>
      </p:sp>
    </p:spTree>
    <p:extLst>
      <p:ext uri="{BB962C8B-B14F-4D97-AF65-F5344CB8AC3E}">
        <p14:creationId xmlns:p14="http://schemas.microsoft.com/office/powerpoint/2010/main" val="2562859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13</a:t>
            </a:fld>
            <a:endParaRPr/>
          </a:p>
        </p:txBody>
      </p:sp>
    </p:spTree>
    <p:extLst>
      <p:ext uri="{BB962C8B-B14F-4D97-AF65-F5344CB8AC3E}">
        <p14:creationId xmlns:p14="http://schemas.microsoft.com/office/powerpoint/2010/main" val="1941811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14</a:t>
            </a:fld>
            <a:endParaRPr/>
          </a:p>
        </p:txBody>
      </p:sp>
    </p:spTree>
    <p:extLst>
      <p:ext uri="{BB962C8B-B14F-4D97-AF65-F5344CB8AC3E}">
        <p14:creationId xmlns:p14="http://schemas.microsoft.com/office/powerpoint/2010/main" val="3386989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15</a:t>
            </a:fld>
            <a:endParaRPr/>
          </a:p>
        </p:txBody>
      </p:sp>
    </p:spTree>
    <p:extLst>
      <p:ext uri="{BB962C8B-B14F-4D97-AF65-F5344CB8AC3E}">
        <p14:creationId xmlns:p14="http://schemas.microsoft.com/office/powerpoint/2010/main" val="1387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3</a:t>
            </a:fld>
            <a:endParaRPr/>
          </a:p>
        </p:txBody>
      </p:sp>
    </p:spTree>
    <p:extLst>
      <p:ext uri="{BB962C8B-B14F-4D97-AF65-F5344CB8AC3E}">
        <p14:creationId xmlns:p14="http://schemas.microsoft.com/office/powerpoint/2010/main" val="104656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4</a:t>
            </a:fld>
            <a:endParaRPr/>
          </a:p>
        </p:txBody>
      </p:sp>
    </p:spTree>
    <p:extLst>
      <p:ext uri="{BB962C8B-B14F-4D97-AF65-F5344CB8AC3E}">
        <p14:creationId xmlns:p14="http://schemas.microsoft.com/office/powerpoint/2010/main" val="158402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5</a:t>
            </a:fld>
            <a:endParaRPr/>
          </a:p>
        </p:txBody>
      </p:sp>
    </p:spTree>
    <p:extLst>
      <p:ext uri="{BB962C8B-B14F-4D97-AF65-F5344CB8AC3E}">
        <p14:creationId xmlns:p14="http://schemas.microsoft.com/office/powerpoint/2010/main" val="3574952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6</a:t>
            </a:fld>
            <a:endParaRPr/>
          </a:p>
        </p:txBody>
      </p:sp>
    </p:spTree>
    <p:extLst>
      <p:ext uri="{BB962C8B-B14F-4D97-AF65-F5344CB8AC3E}">
        <p14:creationId xmlns:p14="http://schemas.microsoft.com/office/powerpoint/2010/main" val="2615746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7</a:t>
            </a:fld>
            <a:endParaRPr/>
          </a:p>
        </p:txBody>
      </p:sp>
    </p:spTree>
    <p:extLst>
      <p:ext uri="{BB962C8B-B14F-4D97-AF65-F5344CB8AC3E}">
        <p14:creationId xmlns:p14="http://schemas.microsoft.com/office/powerpoint/2010/main" val="1199354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8</a:t>
            </a:fld>
            <a:endParaRPr/>
          </a:p>
        </p:txBody>
      </p:sp>
    </p:spTree>
    <p:extLst>
      <p:ext uri="{BB962C8B-B14F-4D97-AF65-F5344CB8AC3E}">
        <p14:creationId xmlns:p14="http://schemas.microsoft.com/office/powerpoint/2010/main" val="3476380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2320f223_0_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42320f223_0_58: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42320f223_0_58: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9</a:t>
            </a:fld>
            <a:endParaRPr/>
          </a:p>
        </p:txBody>
      </p:sp>
    </p:spTree>
    <p:extLst>
      <p:ext uri="{BB962C8B-B14F-4D97-AF65-F5344CB8AC3E}">
        <p14:creationId xmlns:p14="http://schemas.microsoft.com/office/powerpoint/2010/main" val="15776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2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6"/>
        <p:cNvGrpSpPr/>
        <p:nvPr/>
      </p:nvGrpSpPr>
      <p:grpSpPr>
        <a:xfrm>
          <a:off x="0" y="0"/>
          <a:ext cx="0" cy="0"/>
          <a:chOff x="0" y="0"/>
          <a:chExt cx="0" cy="0"/>
        </a:xfrm>
      </p:grpSpPr>
      <p:sp>
        <p:nvSpPr>
          <p:cNvPr id="77" name="Google Shape;77;p2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6"/>
        <p:cNvGrpSpPr/>
        <p:nvPr/>
      </p:nvGrpSpPr>
      <p:grpSpPr>
        <a:xfrm>
          <a:off x="0" y="0"/>
          <a:ext cx="0" cy="0"/>
          <a:chOff x="0" y="0"/>
          <a:chExt cx="0" cy="0"/>
        </a:xfrm>
      </p:grpSpPr>
      <p:sp>
        <p:nvSpPr>
          <p:cNvPr id="87" name="Google Shape;87;p2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5"/>
        <p:cNvGrpSpPr/>
        <p:nvPr/>
      </p:nvGrpSpPr>
      <p:grpSpPr>
        <a:xfrm>
          <a:off x="0" y="0"/>
          <a:ext cx="0" cy="0"/>
          <a:chOff x="0" y="0"/>
          <a:chExt cx="0" cy="0"/>
        </a:xfrm>
      </p:grpSpPr>
      <p:sp>
        <p:nvSpPr>
          <p:cNvPr id="96" name="Google Shape;96;p3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3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1"/>
        <p:cNvGrpSpPr/>
        <p:nvPr/>
      </p:nvGrpSpPr>
      <p:grpSpPr>
        <a:xfrm>
          <a:off x="0" y="0"/>
          <a:ext cx="0" cy="0"/>
          <a:chOff x="0" y="0"/>
          <a:chExt cx="0" cy="0"/>
        </a:xfrm>
      </p:grpSpPr>
      <p:sp>
        <p:nvSpPr>
          <p:cNvPr id="102" name="Google Shape;102;p3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12"/>
        <p:cNvGrpSpPr/>
        <p:nvPr/>
      </p:nvGrpSpPr>
      <p:grpSpPr>
        <a:xfrm>
          <a:off x="0" y="0"/>
          <a:ext cx="0" cy="0"/>
          <a:chOff x="0" y="0"/>
          <a:chExt cx="0" cy="0"/>
        </a:xfrm>
      </p:grpSpPr>
      <p:pic>
        <p:nvPicPr>
          <p:cNvPr id="113" name="Google Shape;113;p1"/>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115" name="Google Shape;115;p1"/>
          <p:cNvSpPr/>
          <p:nvPr/>
        </p:nvSpPr>
        <p:spPr>
          <a:xfrm>
            <a:off x="3941280" y="2167200"/>
            <a:ext cx="1222920" cy="38124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5-8 классы</a:t>
            </a:r>
            <a:endParaRPr sz="1200" b="0" i="0" u="none" strike="noStrike" cap="none">
              <a:solidFill>
                <a:schemeClr val="dk1"/>
              </a:solidFill>
              <a:latin typeface="Arial"/>
              <a:ea typeface="Arial"/>
              <a:cs typeface="Arial"/>
              <a:sym typeface="Arial"/>
            </a:endParaRPr>
          </a:p>
        </p:txBody>
      </p:sp>
      <p:pic>
        <p:nvPicPr>
          <p:cNvPr id="116" name="Google Shape;116;p1"/>
          <p:cNvPicPr preferRelativeResize="0"/>
          <p:nvPr/>
        </p:nvPicPr>
        <p:blipFill rotWithShape="1">
          <a:blip r:embed="rId4">
            <a:alphaModFix/>
          </a:blip>
          <a:srcRect/>
          <a:stretch/>
        </p:blipFill>
        <p:spPr>
          <a:xfrm>
            <a:off x="3879360" y="566280"/>
            <a:ext cx="1345320" cy="1343160"/>
          </a:xfrm>
          <a:prstGeom prst="rect">
            <a:avLst/>
          </a:prstGeom>
          <a:noFill/>
          <a:ln>
            <a:noFill/>
          </a:ln>
        </p:spPr>
      </p:pic>
      <p:sp>
        <p:nvSpPr>
          <p:cNvPr id="117" name="Google Shape;117;p1"/>
          <p:cNvSpPr/>
          <p:nvPr/>
        </p:nvSpPr>
        <p:spPr>
          <a:xfrm>
            <a:off x="3430080" y="2674440"/>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18" name="Google Shape;118;p1"/>
          <p:cNvSpPr/>
          <p:nvPr/>
        </p:nvSpPr>
        <p:spPr>
          <a:xfrm>
            <a:off x="3296160" y="3391560"/>
            <a:ext cx="25980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119" name="Google Shape;119;p1"/>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занятие 25</a:t>
            </a:r>
            <a:endParaRPr sz="1400" b="0" i="0" u="none" strike="noStrike" cap="none" dirty="0">
              <a:solidFill>
                <a:schemeClr val="dk1"/>
              </a:solidFill>
              <a:latin typeface="Arial"/>
              <a:ea typeface="Arial"/>
              <a:cs typeface="Arial"/>
              <a:sym typeface="Arial"/>
            </a:endParaRPr>
          </a:p>
        </p:txBody>
      </p:sp>
      <p:sp>
        <p:nvSpPr>
          <p:cNvPr id="120" name="Google Shape;120;p1"/>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200" b="0" i="0" u="none" strike="noStrike" cap="none">
              <a:solidFill>
                <a:schemeClr val="dk1"/>
              </a:solidFill>
              <a:latin typeface="Arial"/>
              <a:ea typeface="Arial"/>
              <a:cs typeface="Arial"/>
              <a:sym typeface="Arial"/>
            </a:endParaRPr>
          </a:p>
        </p:txBody>
      </p:sp>
      <p:sp>
        <p:nvSpPr>
          <p:cNvPr id="10" name="Google Shape;114;p1">
            <a:extLst>
              <a:ext uri="{FF2B5EF4-FFF2-40B4-BE49-F238E27FC236}">
                <a16:creationId xmlns:a16="http://schemas.microsoft.com/office/drawing/2014/main" id="{C835BEDE-0360-4B6E-8397-16BC3D80CA00}"/>
              </a:ext>
            </a:extLst>
          </p:cNvPr>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dirty="0">
                <a:solidFill>
                  <a:schemeClr val="dk1"/>
                </a:solidFill>
                <a:latin typeface="Calibri"/>
                <a:ea typeface="Calibri"/>
                <a:cs typeface="Calibri"/>
                <a:sym typeface="Calibri"/>
              </a:rPr>
              <a:t>Подготовка к проекту.</a:t>
            </a:r>
            <a:br>
              <a:rPr lang="ru-RU" sz="2400" b="0" i="0" u="none" strike="noStrike" cap="none" dirty="0">
                <a:solidFill>
                  <a:schemeClr val="dk1"/>
                </a:solidFill>
                <a:latin typeface="Calibri"/>
                <a:ea typeface="Calibri"/>
                <a:cs typeface="Calibri"/>
                <a:sym typeface="Calibri"/>
              </a:rPr>
            </a:br>
            <a:r>
              <a:rPr lang="en-US" sz="2400" b="0" i="0" u="none" strike="noStrike" cap="none" dirty="0">
                <a:solidFill>
                  <a:schemeClr val="dk1"/>
                </a:solidFill>
                <a:latin typeface="Calibri"/>
                <a:ea typeface="Calibri"/>
                <a:cs typeface="Calibri"/>
                <a:sym typeface="Calibri"/>
              </a:rPr>
              <a:t>Tic-Tac-Toe</a:t>
            </a:r>
            <a:r>
              <a:rPr lang="ru-RU" sz="2400" dirty="0">
                <a:solidFill>
                  <a:schemeClr val="dk1"/>
                </a:solidFill>
                <a:latin typeface="Calibri"/>
                <a:ea typeface="Calibri"/>
                <a:cs typeface="Calibri"/>
                <a:sym typeface="Calibri"/>
              </a:rPr>
              <a:t>-2</a:t>
            </a:r>
            <a:r>
              <a:rPr lang="en-US" sz="2400" b="0" i="0" u="none" strike="noStrike" cap="none" dirty="0">
                <a:solidFill>
                  <a:schemeClr val="dk1"/>
                </a:solidFill>
                <a:latin typeface="Calibri"/>
                <a:ea typeface="Calibri"/>
                <a:cs typeface="Calibri"/>
                <a:sym typeface="Calibri"/>
              </a:rPr>
              <a:t>.</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10</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Прямоугольник 1">
            <a:extLst>
              <a:ext uri="{FF2B5EF4-FFF2-40B4-BE49-F238E27FC236}">
                <a16:creationId xmlns:a16="http://schemas.microsoft.com/office/drawing/2014/main" id="{68C60114-3F6D-46D3-A933-F6627E948C55}"/>
              </a:ext>
            </a:extLst>
          </p:cNvPr>
          <p:cNvSpPr/>
          <p:nvPr/>
        </p:nvSpPr>
        <p:spPr>
          <a:xfrm>
            <a:off x="2064365" y="2413996"/>
            <a:ext cx="5015269" cy="2800767"/>
          </a:xfrm>
          <a:prstGeom prst="rect">
            <a:avLst/>
          </a:prstGeom>
        </p:spPr>
        <p:txBody>
          <a:bodyPr wrap="square">
            <a:spAutoFit/>
          </a:bodyPr>
          <a:lstStyle/>
          <a:p>
            <a:r>
              <a:rPr lang="ru-RU" sz="1600" dirty="0"/>
              <a:t>В начальной части функции я определяю константу - двухмерный массив целых чисел (</a:t>
            </a:r>
            <a:r>
              <a:rPr lang="ru-RU" sz="1600" dirty="0" err="1"/>
              <a:t>int</a:t>
            </a:r>
            <a:r>
              <a:rPr lang="ru-RU" sz="1600" dirty="0"/>
              <a:t>); эта константа будет называться WINNING_ROWS. В ней представлены все восемь способов заполнить своими фигурами одну из линий и выиграть. Каждый выигрышный ряд представлен группой из трех чисел (тремя выигрышными позициями). Например, группа {О . 1. 2} соответствует верхней строке - позициям О, 1 и 2. Следующая группа { 3. 4. 5} соответствует средней строке - позициям 3, 4 и 5 и т. д.</a:t>
            </a:r>
          </a:p>
        </p:txBody>
      </p:sp>
      <p:sp>
        <p:nvSpPr>
          <p:cNvPr id="14" name="Google Shape;169;g642320f223_0_58">
            <a:extLst>
              <a:ext uri="{FF2B5EF4-FFF2-40B4-BE49-F238E27FC236}">
                <a16:creationId xmlns:a16="http://schemas.microsoft.com/office/drawing/2014/main" id="{F914EA17-AFB7-4256-9171-999A1E95ACD4}"/>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8708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11</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Прямоугольник 1">
            <a:extLst>
              <a:ext uri="{FF2B5EF4-FFF2-40B4-BE49-F238E27FC236}">
                <a16:creationId xmlns:a16="http://schemas.microsoft.com/office/drawing/2014/main" id="{EC7C629B-0FB1-437F-B998-36A58CF634D4}"/>
              </a:ext>
            </a:extLst>
          </p:cNvPr>
          <p:cNvSpPr/>
          <p:nvPr/>
        </p:nvSpPr>
        <p:spPr>
          <a:xfrm>
            <a:off x="323640" y="2417007"/>
            <a:ext cx="2020856" cy="830997"/>
          </a:xfrm>
          <a:prstGeom prst="rect">
            <a:avLst/>
          </a:prstGeom>
        </p:spPr>
        <p:txBody>
          <a:bodyPr wrap="square">
            <a:spAutoFit/>
          </a:bodyPr>
          <a:lstStyle/>
          <a:p>
            <a:r>
              <a:rPr lang="ru-RU" sz="1600" dirty="0"/>
              <a:t>Затем я проверяю, не победил ли уже один из игроков: </a:t>
            </a:r>
          </a:p>
        </p:txBody>
      </p:sp>
      <p:pic>
        <p:nvPicPr>
          <p:cNvPr id="3" name="Рисунок 2">
            <a:extLst>
              <a:ext uri="{FF2B5EF4-FFF2-40B4-BE49-F238E27FC236}">
                <a16:creationId xmlns:a16="http://schemas.microsoft.com/office/drawing/2014/main" id="{9F78B2E4-7E19-4154-AA28-F1413C5DEDD4}"/>
              </a:ext>
            </a:extLst>
          </p:cNvPr>
          <p:cNvPicPr>
            <a:picLocks noChangeAspect="1"/>
          </p:cNvPicPr>
          <p:nvPr/>
        </p:nvPicPr>
        <p:blipFill>
          <a:blip r:embed="rId8"/>
          <a:stretch>
            <a:fillRect/>
          </a:stretch>
        </p:blipFill>
        <p:spPr>
          <a:xfrm>
            <a:off x="2393452" y="1862099"/>
            <a:ext cx="6657583" cy="2230768"/>
          </a:xfrm>
          <a:prstGeom prst="rect">
            <a:avLst/>
          </a:prstGeom>
        </p:spPr>
      </p:pic>
      <p:sp>
        <p:nvSpPr>
          <p:cNvPr id="4" name="Прямоугольник 3">
            <a:extLst>
              <a:ext uri="{FF2B5EF4-FFF2-40B4-BE49-F238E27FC236}">
                <a16:creationId xmlns:a16="http://schemas.microsoft.com/office/drawing/2014/main" id="{5C61EFE4-697B-4453-9821-A26DB3F5740F}"/>
              </a:ext>
            </a:extLst>
          </p:cNvPr>
          <p:cNvSpPr/>
          <p:nvPr/>
        </p:nvSpPr>
        <p:spPr>
          <a:xfrm>
            <a:off x="364679" y="4211907"/>
            <a:ext cx="8515800" cy="1815882"/>
          </a:xfrm>
          <a:prstGeom prst="rect">
            <a:avLst/>
          </a:prstGeom>
        </p:spPr>
        <p:txBody>
          <a:bodyPr wrap="square">
            <a:spAutoFit/>
          </a:bodyPr>
          <a:lstStyle/>
          <a:p>
            <a:r>
              <a:rPr lang="ru-RU" sz="1600" dirty="0"/>
              <a:t>Я перебираю все возможные способы, которыми может победить игрок, проверяя, нет ли в любом из выигрышных рядов трех одинаковых символов. Инструкция i f проверяет, содержатся ли во всех клетках того или иного выигрышного ряда три одинаковых значения, и, если так, не равны ли эти значения ЕМРТУ. При выполнении обоих условий можно констатировать, что хотя бы в одном из рядов есть три крестика или три нолика, то есть один из игроков победил. Затем функция возвращает символ, стоящий в первой позиции выигравшего ряда. </a:t>
            </a:r>
          </a:p>
        </p:txBody>
      </p:sp>
      <p:sp>
        <p:nvSpPr>
          <p:cNvPr id="16" name="Google Shape;169;g642320f223_0_58">
            <a:extLst>
              <a:ext uri="{FF2B5EF4-FFF2-40B4-BE49-F238E27FC236}">
                <a16:creationId xmlns:a16="http://schemas.microsoft.com/office/drawing/2014/main" id="{981E8E0B-2D68-4E97-A823-824A92E96E93}"/>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78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12</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Прямоугольник 1">
            <a:extLst>
              <a:ext uri="{FF2B5EF4-FFF2-40B4-BE49-F238E27FC236}">
                <a16:creationId xmlns:a16="http://schemas.microsoft.com/office/drawing/2014/main" id="{6AA7C56A-C584-4876-AE98-0E1C52FFE656}"/>
              </a:ext>
            </a:extLst>
          </p:cNvPr>
          <p:cNvSpPr/>
          <p:nvPr/>
        </p:nvSpPr>
        <p:spPr>
          <a:xfrm>
            <a:off x="643680" y="1781400"/>
            <a:ext cx="2174165" cy="1323439"/>
          </a:xfrm>
          <a:prstGeom prst="rect">
            <a:avLst/>
          </a:prstGeom>
        </p:spPr>
        <p:txBody>
          <a:bodyPr wrap="square">
            <a:spAutoFit/>
          </a:bodyPr>
          <a:lstStyle/>
          <a:p>
            <a:r>
              <a:rPr lang="ru-RU" sz="1600" dirty="0"/>
              <a:t>Если ни один из соперников не победил, я проверяю, не наступила ли ничья: </a:t>
            </a:r>
          </a:p>
        </p:txBody>
      </p:sp>
      <p:pic>
        <p:nvPicPr>
          <p:cNvPr id="3" name="Рисунок 2">
            <a:extLst>
              <a:ext uri="{FF2B5EF4-FFF2-40B4-BE49-F238E27FC236}">
                <a16:creationId xmlns:a16="http://schemas.microsoft.com/office/drawing/2014/main" id="{0B7C9399-BB97-4040-8026-8B7709C4E3B2}"/>
              </a:ext>
            </a:extLst>
          </p:cNvPr>
          <p:cNvPicPr>
            <a:picLocks noChangeAspect="1"/>
          </p:cNvPicPr>
          <p:nvPr/>
        </p:nvPicPr>
        <p:blipFill>
          <a:blip r:embed="rId8"/>
          <a:stretch>
            <a:fillRect/>
          </a:stretch>
        </p:blipFill>
        <p:spPr>
          <a:xfrm>
            <a:off x="2709771" y="1759496"/>
            <a:ext cx="6316383" cy="1227183"/>
          </a:xfrm>
          <a:prstGeom prst="rect">
            <a:avLst/>
          </a:prstGeom>
        </p:spPr>
      </p:pic>
      <p:sp>
        <p:nvSpPr>
          <p:cNvPr id="4" name="Прямоугольник 3">
            <a:extLst>
              <a:ext uri="{FF2B5EF4-FFF2-40B4-BE49-F238E27FC236}">
                <a16:creationId xmlns:a16="http://schemas.microsoft.com/office/drawing/2014/main" id="{720D5A90-6A54-4858-96E9-FDDC5BBBBB7E}"/>
              </a:ext>
            </a:extLst>
          </p:cNvPr>
          <p:cNvSpPr/>
          <p:nvPr/>
        </p:nvSpPr>
        <p:spPr>
          <a:xfrm>
            <a:off x="643680" y="3292203"/>
            <a:ext cx="7958460" cy="1815882"/>
          </a:xfrm>
          <a:prstGeom prst="rect">
            <a:avLst/>
          </a:prstGeom>
        </p:spPr>
        <p:txBody>
          <a:bodyPr wrap="square">
            <a:spAutoFit/>
          </a:bodyPr>
          <a:lstStyle/>
          <a:p>
            <a:r>
              <a:rPr lang="ru-RU" sz="1600" dirty="0"/>
              <a:t>Если на поле не осталось пустых клеток, а победитель не определился, то игра закончилась вничью. Я использую алгоритм </a:t>
            </a:r>
            <a:r>
              <a:rPr lang="ru-RU" sz="1600" dirty="0" err="1"/>
              <a:t>count</a:t>
            </a:r>
            <a:r>
              <a:rPr lang="ru-RU" sz="1600" dirty="0"/>
              <a:t> ( ) из библиотеки STL, который подсчитывает, сколько раз заданное значение встречается в контейнере элементов, чтобы определить количество еще остающихся элементов, равных ЕМРТУ. Если это число равно О, то функция возвращает Т1 Е. Наконец, если ни один из игроков пока не победил, но и ничья в игре пока не наступила, то игра продолжается. Функция возвращает константу NO_ONE:</a:t>
            </a:r>
          </a:p>
        </p:txBody>
      </p:sp>
      <p:pic>
        <p:nvPicPr>
          <p:cNvPr id="5" name="Рисунок 4">
            <a:extLst>
              <a:ext uri="{FF2B5EF4-FFF2-40B4-BE49-F238E27FC236}">
                <a16:creationId xmlns:a16="http://schemas.microsoft.com/office/drawing/2014/main" id="{82BC672A-DE13-4103-8459-983FA284F012}"/>
              </a:ext>
            </a:extLst>
          </p:cNvPr>
          <p:cNvPicPr>
            <a:picLocks noChangeAspect="1"/>
          </p:cNvPicPr>
          <p:nvPr/>
        </p:nvPicPr>
        <p:blipFill>
          <a:blip r:embed="rId9"/>
          <a:stretch>
            <a:fillRect/>
          </a:stretch>
        </p:blipFill>
        <p:spPr>
          <a:xfrm>
            <a:off x="2272165" y="5422934"/>
            <a:ext cx="3637715" cy="923278"/>
          </a:xfrm>
          <a:prstGeom prst="rect">
            <a:avLst/>
          </a:prstGeom>
        </p:spPr>
      </p:pic>
      <p:sp>
        <p:nvSpPr>
          <p:cNvPr id="17" name="Google Shape;169;g642320f223_0_58">
            <a:extLst>
              <a:ext uri="{FF2B5EF4-FFF2-40B4-BE49-F238E27FC236}">
                <a16:creationId xmlns:a16="http://schemas.microsoft.com/office/drawing/2014/main" id="{3B179123-F0A1-4310-9305-DF2CC58CFD0B}"/>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6487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13</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Прямоугольник 1">
            <a:extLst>
              <a:ext uri="{FF2B5EF4-FFF2-40B4-BE49-F238E27FC236}">
                <a16:creationId xmlns:a16="http://schemas.microsoft.com/office/drawing/2014/main" id="{DF7BF88C-F90E-4499-800A-A8A0469A946C}"/>
              </a:ext>
            </a:extLst>
          </p:cNvPr>
          <p:cNvSpPr/>
          <p:nvPr/>
        </p:nvSpPr>
        <p:spPr>
          <a:xfrm>
            <a:off x="1202622" y="2105561"/>
            <a:ext cx="7399518" cy="1323439"/>
          </a:xfrm>
          <a:prstGeom prst="rect">
            <a:avLst/>
          </a:prstGeom>
        </p:spPr>
        <p:txBody>
          <a:bodyPr wrap="square">
            <a:spAutoFit/>
          </a:bodyPr>
          <a:lstStyle/>
          <a:p>
            <a:r>
              <a:rPr lang="ru-RU" sz="1600" b="1" dirty="0"/>
              <a:t>Функция </a:t>
            </a:r>
            <a:r>
              <a:rPr lang="ru-RU" sz="1600" b="1" dirty="0" err="1"/>
              <a:t>isLegal</a:t>
            </a:r>
            <a:r>
              <a:rPr lang="ru-RU" sz="1600" b="1" dirty="0"/>
              <a:t>() </a:t>
            </a:r>
            <a:endParaRPr lang="en-US" sz="1600" b="1" dirty="0"/>
          </a:p>
          <a:p>
            <a:endParaRPr lang="en-US" sz="1600" b="1" dirty="0"/>
          </a:p>
          <a:p>
            <a:r>
              <a:rPr lang="ru-RU" sz="1600" dirty="0"/>
              <a:t>Эта функция получает игровое поле и сделанный ход. Она возвращает </a:t>
            </a:r>
            <a:r>
              <a:rPr lang="ru-RU" sz="1600" dirty="0" err="1"/>
              <a:t>true</a:t>
            </a:r>
            <a:r>
              <a:rPr lang="ru-RU" sz="1600" dirty="0"/>
              <a:t>, если ход сделан по правилам, и </a:t>
            </a:r>
            <a:r>
              <a:rPr lang="ru-RU" sz="1600" dirty="0" err="1"/>
              <a:t>fa</a:t>
            </a:r>
            <a:r>
              <a:rPr lang="en-US" sz="1600" dirty="0"/>
              <a:t>l</a:t>
            </a:r>
            <a:r>
              <a:rPr lang="ru-RU" sz="1600" dirty="0" err="1"/>
              <a:t>se</a:t>
            </a:r>
            <a:r>
              <a:rPr lang="ru-RU" sz="1600" dirty="0"/>
              <a:t> - если не по правилам. Ход по правилам заключается во вставке символа Х или О в пустую клетку: </a:t>
            </a:r>
          </a:p>
        </p:txBody>
      </p:sp>
      <p:pic>
        <p:nvPicPr>
          <p:cNvPr id="3" name="Рисунок 2">
            <a:extLst>
              <a:ext uri="{FF2B5EF4-FFF2-40B4-BE49-F238E27FC236}">
                <a16:creationId xmlns:a16="http://schemas.microsoft.com/office/drawing/2014/main" id="{4A08F950-E490-4238-B317-5BB084CBE105}"/>
              </a:ext>
            </a:extLst>
          </p:cNvPr>
          <p:cNvPicPr>
            <a:picLocks noChangeAspect="1"/>
          </p:cNvPicPr>
          <p:nvPr/>
        </p:nvPicPr>
        <p:blipFill>
          <a:blip r:embed="rId8"/>
          <a:stretch>
            <a:fillRect/>
          </a:stretch>
        </p:blipFill>
        <p:spPr>
          <a:xfrm>
            <a:off x="1380140" y="3906316"/>
            <a:ext cx="6565274" cy="1282280"/>
          </a:xfrm>
          <a:prstGeom prst="rect">
            <a:avLst/>
          </a:prstGeom>
        </p:spPr>
      </p:pic>
      <p:sp>
        <p:nvSpPr>
          <p:cNvPr id="15" name="Google Shape;169;g642320f223_0_58">
            <a:extLst>
              <a:ext uri="{FF2B5EF4-FFF2-40B4-BE49-F238E27FC236}">
                <a16:creationId xmlns:a16="http://schemas.microsoft.com/office/drawing/2014/main" id="{A449DDA0-C032-4F20-AD5F-1EE2827BD70F}"/>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9562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3" name="Рисунок 2">
            <a:extLst>
              <a:ext uri="{FF2B5EF4-FFF2-40B4-BE49-F238E27FC236}">
                <a16:creationId xmlns:a16="http://schemas.microsoft.com/office/drawing/2014/main" id="{5292367D-B869-4291-9D70-3F5E8C1C4272}"/>
              </a:ext>
            </a:extLst>
          </p:cNvPr>
          <p:cNvPicPr>
            <a:picLocks noChangeAspect="1"/>
          </p:cNvPicPr>
          <p:nvPr/>
        </p:nvPicPr>
        <p:blipFill>
          <a:blip r:embed="rId3"/>
          <a:stretch>
            <a:fillRect/>
          </a:stretch>
        </p:blipFill>
        <p:spPr>
          <a:xfrm>
            <a:off x="1077116" y="3716322"/>
            <a:ext cx="7166109" cy="2960553"/>
          </a:xfrm>
          <a:prstGeom prst="rect">
            <a:avLst/>
          </a:prstGeom>
        </p:spPr>
      </p:pic>
      <p:pic>
        <p:nvPicPr>
          <p:cNvPr id="159" name="Google Shape;159;g642320f223_0_58"/>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14</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5">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Прямоугольник 1">
            <a:extLst>
              <a:ext uri="{FF2B5EF4-FFF2-40B4-BE49-F238E27FC236}">
                <a16:creationId xmlns:a16="http://schemas.microsoft.com/office/drawing/2014/main" id="{D2EA880E-8E0B-45E9-9CF0-F370EBB7D9A3}"/>
              </a:ext>
            </a:extLst>
          </p:cNvPr>
          <p:cNvSpPr/>
          <p:nvPr/>
        </p:nvSpPr>
        <p:spPr>
          <a:xfrm>
            <a:off x="691765" y="1732416"/>
            <a:ext cx="7961555" cy="1815882"/>
          </a:xfrm>
          <a:prstGeom prst="rect">
            <a:avLst/>
          </a:prstGeom>
        </p:spPr>
        <p:txBody>
          <a:bodyPr wrap="square">
            <a:spAutoFit/>
          </a:bodyPr>
          <a:lstStyle/>
          <a:p>
            <a:r>
              <a:rPr lang="ru-RU" sz="1600" b="1" dirty="0"/>
              <a:t>Функция </a:t>
            </a:r>
            <a:r>
              <a:rPr lang="ru-RU" sz="1600" b="1" dirty="0" err="1"/>
              <a:t>humanMove</a:t>
            </a:r>
            <a:r>
              <a:rPr lang="ru-RU" sz="1600" b="1" dirty="0"/>
              <a:t>() </a:t>
            </a:r>
            <a:endParaRPr lang="en-US" sz="1600" b="1" dirty="0"/>
          </a:p>
          <a:p>
            <a:endParaRPr lang="en-US" sz="1600" b="1" dirty="0"/>
          </a:p>
          <a:p>
            <a:r>
              <a:rPr lang="ru-RU" sz="1600" dirty="0"/>
              <a:t>Эта функция получает игровое поле и ту фигуру, которой ходит пользователь. Она возвращает номер той клетки, в которую пользователь хочет поставить свой символ. Функция запрашивает у пользователя номер клетки, в которую он хочет поставить символ, и ждет, пока пользователь не походит по правилам. Затем функция возвращает сделанный ход: </a:t>
            </a:r>
          </a:p>
        </p:txBody>
      </p:sp>
      <p:sp>
        <p:nvSpPr>
          <p:cNvPr id="15" name="Google Shape;169;g642320f223_0_58">
            <a:extLst>
              <a:ext uri="{FF2B5EF4-FFF2-40B4-BE49-F238E27FC236}">
                <a16:creationId xmlns:a16="http://schemas.microsoft.com/office/drawing/2014/main" id="{533AC18A-2101-45F4-B26B-7011CA94EF84}"/>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1711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4</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 name="Рисунок 1">
            <a:extLst>
              <a:ext uri="{FF2B5EF4-FFF2-40B4-BE49-F238E27FC236}">
                <a16:creationId xmlns:a16="http://schemas.microsoft.com/office/drawing/2014/main" id="{EC9E6326-E347-49E9-9D8B-8E177518F2C0}"/>
              </a:ext>
            </a:extLst>
          </p:cNvPr>
          <p:cNvPicPr>
            <a:picLocks noChangeAspect="1"/>
          </p:cNvPicPr>
          <p:nvPr/>
        </p:nvPicPr>
        <p:blipFill>
          <a:blip r:embed="rId8"/>
          <a:stretch>
            <a:fillRect/>
          </a:stretch>
        </p:blipFill>
        <p:spPr>
          <a:xfrm>
            <a:off x="4576204" y="1918964"/>
            <a:ext cx="4333278" cy="4467496"/>
          </a:xfrm>
          <a:prstGeom prst="rect">
            <a:avLst/>
          </a:prstGeom>
        </p:spPr>
      </p:pic>
      <p:pic>
        <p:nvPicPr>
          <p:cNvPr id="4" name="Рисунок 3" descr="Изображение выглядит как знак, часы, компьютер, граффити&#10;&#10;Автоматически созданное описание">
            <a:extLst>
              <a:ext uri="{FF2B5EF4-FFF2-40B4-BE49-F238E27FC236}">
                <a16:creationId xmlns:a16="http://schemas.microsoft.com/office/drawing/2014/main" id="{53A10920-0361-4BB2-8216-48E40B29DC27}"/>
              </a:ext>
            </a:extLst>
          </p:cNvPr>
          <p:cNvPicPr>
            <a:picLocks noChangeAspect="1"/>
          </p:cNvPicPr>
          <p:nvPr/>
        </p:nvPicPr>
        <p:blipFill>
          <a:blip r:embed="rId9"/>
          <a:stretch>
            <a:fillRect/>
          </a:stretch>
        </p:blipFill>
        <p:spPr>
          <a:xfrm>
            <a:off x="738957" y="2260841"/>
            <a:ext cx="3448050" cy="3857625"/>
          </a:xfrm>
          <a:prstGeom prst="rect">
            <a:avLst/>
          </a:prstGeom>
        </p:spPr>
      </p:pic>
      <p:sp>
        <p:nvSpPr>
          <p:cNvPr id="15" name="Google Shape;169;g642320f223_0_58">
            <a:extLst>
              <a:ext uri="{FF2B5EF4-FFF2-40B4-BE49-F238E27FC236}">
                <a16:creationId xmlns:a16="http://schemas.microsoft.com/office/drawing/2014/main" id="{AD778512-5414-49A0-BA68-D45E8C62B753}"/>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5917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147"/>
        <p:cNvGrpSpPr/>
        <p:nvPr/>
      </p:nvGrpSpPr>
      <p:grpSpPr>
        <a:xfrm>
          <a:off x="0" y="0"/>
          <a:ext cx="0" cy="0"/>
          <a:chOff x="0" y="0"/>
          <a:chExt cx="0" cy="0"/>
        </a:xfrm>
      </p:grpSpPr>
      <p:pic>
        <p:nvPicPr>
          <p:cNvPr id="148" name="Google Shape;148;p4"/>
          <p:cNvPicPr preferRelativeResize="0"/>
          <p:nvPr/>
        </p:nvPicPr>
        <p:blipFill rotWithShape="1">
          <a:blip r:embed="rId3">
            <a:alphaModFix/>
          </a:blip>
          <a:srcRect/>
          <a:stretch/>
        </p:blipFill>
        <p:spPr>
          <a:xfrm>
            <a:off x="3829680" y="5519160"/>
            <a:ext cx="1514520" cy="723960"/>
          </a:xfrm>
          <a:prstGeom prst="rect">
            <a:avLst/>
          </a:prstGeom>
          <a:noFill/>
          <a:ln>
            <a:noFill/>
          </a:ln>
        </p:spPr>
      </p:pic>
      <p:sp>
        <p:nvSpPr>
          <p:cNvPr id="149" name="Google Shape;149;p4"/>
          <p:cNvSpPr/>
          <p:nvPr/>
        </p:nvSpPr>
        <p:spPr>
          <a:xfrm>
            <a:off x="3387420" y="531315"/>
            <a:ext cx="2330640" cy="638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150" name="Google Shape;150;p4"/>
          <p:cNvSpPr/>
          <p:nvPr/>
        </p:nvSpPr>
        <p:spPr>
          <a:xfrm>
            <a:off x="3391560" y="4778640"/>
            <a:ext cx="2330640" cy="303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занятие 25</a:t>
            </a:r>
            <a:endParaRPr sz="1400" b="0" i="0" u="none" strike="noStrike" cap="none" dirty="0">
              <a:solidFill>
                <a:schemeClr val="dk1"/>
              </a:solidFill>
              <a:latin typeface="Arial"/>
              <a:ea typeface="Arial"/>
              <a:cs typeface="Arial"/>
              <a:sym typeface="Arial"/>
            </a:endParaRPr>
          </a:p>
        </p:txBody>
      </p:sp>
      <p:sp>
        <p:nvSpPr>
          <p:cNvPr id="151" name="Google Shape;151;p4"/>
          <p:cNvSpPr/>
          <p:nvPr/>
        </p:nvSpPr>
        <p:spPr>
          <a:xfrm>
            <a:off x="3941280" y="6452280"/>
            <a:ext cx="1222920" cy="247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a:p>
        </p:txBody>
      </p:sp>
      <p:sp>
        <p:nvSpPr>
          <p:cNvPr id="152" name="Google Shape;152;p4"/>
          <p:cNvSpPr/>
          <p:nvPr/>
        </p:nvSpPr>
        <p:spPr>
          <a:xfrm>
            <a:off x="970380" y="1814355"/>
            <a:ext cx="7233120" cy="4258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8" name="Google Shape;114;p1">
            <a:extLst>
              <a:ext uri="{FF2B5EF4-FFF2-40B4-BE49-F238E27FC236}">
                <a16:creationId xmlns:a16="http://schemas.microsoft.com/office/drawing/2014/main" id="{B5636C7B-DDC1-431A-85E3-6F7C37A6609D}"/>
              </a:ext>
            </a:extLst>
          </p:cNvPr>
          <p:cNvSpPr/>
          <p:nvPr/>
        </p:nvSpPr>
        <p:spPr>
          <a:xfrm>
            <a:off x="955500" y="38327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dirty="0">
                <a:solidFill>
                  <a:schemeClr val="dk1"/>
                </a:solidFill>
                <a:latin typeface="Calibri"/>
                <a:ea typeface="Calibri"/>
                <a:cs typeface="Calibri"/>
                <a:sym typeface="Calibri"/>
              </a:rPr>
              <a:t>Подготовка к проекту.</a:t>
            </a:r>
            <a:br>
              <a:rPr lang="ru-RU" sz="2400" b="0" i="0" u="none" strike="noStrike" cap="none" dirty="0">
                <a:solidFill>
                  <a:schemeClr val="dk1"/>
                </a:solidFill>
                <a:latin typeface="Calibri"/>
                <a:ea typeface="Calibri"/>
                <a:cs typeface="Calibri"/>
                <a:sym typeface="Calibri"/>
              </a:rPr>
            </a:br>
            <a:r>
              <a:rPr lang="en-US" sz="2400" b="0" i="0" u="none" strike="noStrike" cap="none" dirty="0">
                <a:solidFill>
                  <a:schemeClr val="dk1"/>
                </a:solidFill>
                <a:latin typeface="Calibri"/>
                <a:ea typeface="Calibri"/>
                <a:cs typeface="Calibri"/>
                <a:sym typeface="Calibri"/>
              </a:rPr>
              <a:t>Tic-Tac-Toe</a:t>
            </a:r>
            <a:r>
              <a:rPr lang="ru-RU" sz="2400" dirty="0">
                <a:solidFill>
                  <a:schemeClr val="dk1"/>
                </a:solidFill>
                <a:latin typeface="Calibri"/>
                <a:ea typeface="Calibri"/>
                <a:cs typeface="Calibri"/>
                <a:sym typeface="Calibri"/>
              </a:rPr>
              <a:t>-2</a:t>
            </a:r>
            <a:r>
              <a:rPr lang="en-US" sz="2400" b="0" i="0" u="none" strike="noStrike" cap="none" dirty="0">
                <a:solidFill>
                  <a:schemeClr val="dk1"/>
                </a:solidFill>
                <a:latin typeface="Calibri"/>
                <a:ea typeface="Calibri"/>
                <a:cs typeface="Calibri"/>
                <a:sym typeface="Calibri"/>
              </a:rPr>
              <a:t>.</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3</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 name="Рисунок 1">
            <a:extLst>
              <a:ext uri="{FF2B5EF4-FFF2-40B4-BE49-F238E27FC236}">
                <a16:creationId xmlns:a16="http://schemas.microsoft.com/office/drawing/2014/main" id="{BF937E3D-40CD-405C-A906-C4DDEF52579B}"/>
              </a:ext>
            </a:extLst>
          </p:cNvPr>
          <p:cNvPicPr>
            <a:picLocks noChangeAspect="1"/>
          </p:cNvPicPr>
          <p:nvPr/>
        </p:nvPicPr>
        <p:blipFill>
          <a:blip r:embed="rId8"/>
          <a:stretch>
            <a:fillRect/>
          </a:stretch>
        </p:blipFill>
        <p:spPr>
          <a:xfrm>
            <a:off x="1150070" y="2240040"/>
            <a:ext cx="6633210" cy="3573247"/>
          </a:xfrm>
          <a:prstGeom prst="rect">
            <a:avLst/>
          </a:prstGeom>
        </p:spPr>
      </p:pic>
      <p:sp>
        <p:nvSpPr>
          <p:cNvPr id="14" name="Google Shape;169;g642320f223_0_58">
            <a:extLst>
              <a:ext uri="{FF2B5EF4-FFF2-40B4-BE49-F238E27FC236}">
                <a16:creationId xmlns:a16="http://schemas.microsoft.com/office/drawing/2014/main" id="{4A2EBE8E-E442-4270-B4B6-DB1AC05865D6}"/>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a:t>
            </a:r>
            <a:r>
              <a:rPr lang="ru-RU" sz="2000" b="1" i="0" u="none" strike="noStrike" cap="none" dirty="0">
                <a:solidFill>
                  <a:srgbClr val="000000"/>
                </a:solidFill>
                <a:latin typeface="Calibri"/>
                <a:ea typeface="Calibri"/>
                <a:cs typeface="Calibri"/>
                <a:sym typeface="Calibri"/>
              </a:rPr>
              <a:t>2</a:t>
            </a:r>
            <a:r>
              <a:rPr lang="en-US" sz="2000" b="1" i="0" u="none" strike="noStrike" cap="none" dirty="0">
                <a:solidFill>
                  <a:srgbClr val="000000"/>
                </a:solidFill>
                <a:latin typeface="Calibri"/>
                <a:ea typeface="Calibri"/>
                <a:cs typeface="Calibri"/>
                <a:sym typeface="Calibri"/>
              </a:rPr>
              <a: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0298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4</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 name="Рисунок 1">
            <a:extLst>
              <a:ext uri="{FF2B5EF4-FFF2-40B4-BE49-F238E27FC236}">
                <a16:creationId xmlns:a16="http://schemas.microsoft.com/office/drawing/2014/main" id="{25BF34BA-189C-4AAB-A68D-24F86756B08E}"/>
              </a:ext>
            </a:extLst>
          </p:cNvPr>
          <p:cNvPicPr>
            <a:picLocks noChangeAspect="1"/>
          </p:cNvPicPr>
          <p:nvPr/>
        </p:nvPicPr>
        <p:blipFill>
          <a:blip r:embed="rId8"/>
          <a:stretch>
            <a:fillRect/>
          </a:stretch>
        </p:blipFill>
        <p:spPr>
          <a:xfrm>
            <a:off x="1735951" y="1924200"/>
            <a:ext cx="5672097" cy="4235657"/>
          </a:xfrm>
          <a:prstGeom prst="rect">
            <a:avLst/>
          </a:prstGeom>
        </p:spPr>
      </p:pic>
      <p:sp>
        <p:nvSpPr>
          <p:cNvPr id="14" name="Google Shape;169;g642320f223_0_58">
            <a:extLst>
              <a:ext uri="{FF2B5EF4-FFF2-40B4-BE49-F238E27FC236}">
                <a16:creationId xmlns:a16="http://schemas.microsoft.com/office/drawing/2014/main" id="{73F12243-24A3-4229-AC03-C37B061FDDB0}"/>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a:t>
            </a:r>
            <a:r>
              <a:rPr lang="ru-RU" sz="2000" b="1" i="0" u="none" strike="noStrike" cap="none" dirty="0">
                <a:solidFill>
                  <a:srgbClr val="000000"/>
                </a:solidFill>
                <a:latin typeface="Calibri"/>
                <a:ea typeface="Calibri"/>
                <a:cs typeface="Calibri"/>
                <a:sym typeface="Calibri"/>
              </a:rPr>
              <a:t>2</a:t>
            </a:r>
            <a:r>
              <a:rPr lang="en-US" sz="2000" b="1" i="0" u="none" strike="noStrike" cap="none" dirty="0">
                <a:solidFill>
                  <a:srgbClr val="000000"/>
                </a:solidFill>
                <a:latin typeface="Calibri"/>
                <a:ea typeface="Calibri"/>
                <a:cs typeface="Calibri"/>
                <a:sym typeface="Calibri"/>
              </a:rPr>
              <a: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6822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5</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Прямоугольник 1">
            <a:extLst>
              <a:ext uri="{FF2B5EF4-FFF2-40B4-BE49-F238E27FC236}">
                <a16:creationId xmlns:a16="http://schemas.microsoft.com/office/drawing/2014/main" id="{80AA6AFC-0EAF-48D4-A9C7-DA40E70BCA09}"/>
              </a:ext>
            </a:extLst>
          </p:cNvPr>
          <p:cNvSpPr/>
          <p:nvPr/>
        </p:nvSpPr>
        <p:spPr>
          <a:xfrm>
            <a:off x="736919" y="1792824"/>
            <a:ext cx="2690160" cy="338554"/>
          </a:xfrm>
          <a:prstGeom prst="rect">
            <a:avLst/>
          </a:prstGeom>
        </p:spPr>
        <p:txBody>
          <a:bodyPr wrap="none">
            <a:spAutoFit/>
          </a:bodyPr>
          <a:lstStyle/>
          <a:p>
            <a:r>
              <a:rPr lang="ru-RU" sz="1600" dirty="0"/>
              <a:t>Создание списка функций</a:t>
            </a:r>
          </a:p>
        </p:txBody>
      </p:sp>
      <p:pic>
        <p:nvPicPr>
          <p:cNvPr id="3" name="Рисунок 2">
            <a:extLst>
              <a:ext uri="{FF2B5EF4-FFF2-40B4-BE49-F238E27FC236}">
                <a16:creationId xmlns:a16="http://schemas.microsoft.com/office/drawing/2014/main" id="{B77C2153-FBC6-48C7-AF0C-584646F0830D}"/>
              </a:ext>
            </a:extLst>
          </p:cNvPr>
          <p:cNvPicPr>
            <a:picLocks noChangeAspect="1"/>
          </p:cNvPicPr>
          <p:nvPr/>
        </p:nvPicPr>
        <p:blipFill>
          <a:blip r:embed="rId8"/>
          <a:stretch>
            <a:fillRect/>
          </a:stretch>
        </p:blipFill>
        <p:spPr>
          <a:xfrm>
            <a:off x="736919" y="2358033"/>
            <a:ext cx="7976297" cy="3781509"/>
          </a:xfrm>
          <a:prstGeom prst="rect">
            <a:avLst/>
          </a:prstGeom>
        </p:spPr>
      </p:pic>
      <p:sp>
        <p:nvSpPr>
          <p:cNvPr id="15" name="Google Shape;169;g642320f223_0_58">
            <a:extLst>
              <a:ext uri="{FF2B5EF4-FFF2-40B4-BE49-F238E27FC236}">
                <a16:creationId xmlns:a16="http://schemas.microsoft.com/office/drawing/2014/main" id="{2D53B4BF-F79E-44B9-9740-D5A509E2BC62}"/>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a:t>
            </a:r>
            <a:r>
              <a:rPr lang="ru-RU" sz="2000" b="1" i="0" u="none" strike="noStrike" cap="none" dirty="0">
                <a:solidFill>
                  <a:srgbClr val="000000"/>
                </a:solidFill>
                <a:latin typeface="Calibri"/>
                <a:ea typeface="Calibri"/>
                <a:cs typeface="Calibri"/>
                <a:sym typeface="Calibri"/>
              </a:rPr>
              <a:t>2</a:t>
            </a:r>
            <a:r>
              <a:rPr lang="en-US" sz="2000" b="1" i="0" u="none" strike="noStrike" cap="none" dirty="0">
                <a:solidFill>
                  <a:srgbClr val="000000"/>
                </a:solidFill>
                <a:latin typeface="Calibri"/>
                <a:ea typeface="Calibri"/>
                <a:cs typeface="Calibri"/>
                <a:sym typeface="Calibri"/>
              </a:rPr>
              <a: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950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099" cy="257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6</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 name="Рисунок 1">
            <a:extLst>
              <a:ext uri="{FF2B5EF4-FFF2-40B4-BE49-F238E27FC236}">
                <a16:creationId xmlns:a16="http://schemas.microsoft.com/office/drawing/2014/main" id="{DE8C02B7-A9AE-437F-B8C9-2C5A0C8914F9}"/>
              </a:ext>
            </a:extLst>
          </p:cNvPr>
          <p:cNvPicPr>
            <a:picLocks noChangeAspect="1"/>
          </p:cNvPicPr>
          <p:nvPr/>
        </p:nvPicPr>
        <p:blipFill>
          <a:blip r:embed="rId8"/>
          <a:stretch>
            <a:fillRect/>
          </a:stretch>
        </p:blipFill>
        <p:spPr>
          <a:xfrm>
            <a:off x="491242" y="2015247"/>
            <a:ext cx="8348198" cy="3874000"/>
          </a:xfrm>
          <a:prstGeom prst="rect">
            <a:avLst/>
          </a:prstGeom>
        </p:spPr>
      </p:pic>
      <p:sp>
        <p:nvSpPr>
          <p:cNvPr id="14" name="Google Shape;169;g642320f223_0_58">
            <a:extLst>
              <a:ext uri="{FF2B5EF4-FFF2-40B4-BE49-F238E27FC236}">
                <a16:creationId xmlns:a16="http://schemas.microsoft.com/office/drawing/2014/main" id="{42B9A386-9EA1-496A-8850-4FA6137E4E98}"/>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a:t>
            </a:r>
            <a:r>
              <a:rPr lang="ru-RU" sz="2000" b="1" i="0" u="none" strike="noStrike" cap="none" dirty="0">
                <a:solidFill>
                  <a:srgbClr val="000000"/>
                </a:solidFill>
                <a:latin typeface="Calibri"/>
                <a:ea typeface="Calibri"/>
                <a:cs typeface="Calibri"/>
                <a:sym typeface="Calibri"/>
              </a:rPr>
              <a:t>2</a:t>
            </a:r>
            <a:r>
              <a:rPr lang="en-US" sz="2000" b="1" i="0" u="none" strike="noStrike" cap="none" dirty="0">
                <a:solidFill>
                  <a:srgbClr val="000000"/>
                </a:solidFill>
                <a:latin typeface="Calibri"/>
                <a:ea typeface="Calibri"/>
                <a:cs typeface="Calibri"/>
                <a:sym typeface="Calibri"/>
              </a:rPr>
              <a: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771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dirty="0">
                <a:solidFill>
                  <a:schemeClr val="dk1"/>
                </a:solidFill>
              </a:rPr>
              <a:t>7</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 name="Рисунок 1">
            <a:extLst>
              <a:ext uri="{FF2B5EF4-FFF2-40B4-BE49-F238E27FC236}">
                <a16:creationId xmlns:a16="http://schemas.microsoft.com/office/drawing/2014/main" id="{B257F0FC-9339-4EE9-AE7D-7D4C6D2D60BF}"/>
              </a:ext>
            </a:extLst>
          </p:cNvPr>
          <p:cNvPicPr>
            <a:picLocks noChangeAspect="1"/>
          </p:cNvPicPr>
          <p:nvPr/>
        </p:nvPicPr>
        <p:blipFill>
          <a:blip r:embed="rId8"/>
          <a:stretch>
            <a:fillRect/>
          </a:stretch>
        </p:blipFill>
        <p:spPr>
          <a:xfrm>
            <a:off x="585431" y="3904483"/>
            <a:ext cx="8249180" cy="2434872"/>
          </a:xfrm>
          <a:prstGeom prst="rect">
            <a:avLst/>
          </a:prstGeom>
        </p:spPr>
      </p:pic>
      <p:sp>
        <p:nvSpPr>
          <p:cNvPr id="3" name="Прямоугольник 2">
            <a:extLst>
              <a:ext uri="{FF2B5EF4-FFF2-40B4-BE49-F238E27FC236}">
                <a16:creationId xmlns:a16="http://schemas.microsoft.com/office/drawing/2014/main" id="{7F00E1AA-DEAC-4FF9-972A-C11E2CABC3E1}"/>
              </a:ext>
            </a:extLst>
          </p:cNvPr>
          <p:cNvSpPr/>
          <p:nvPr/>
        </p:nvSpPr>
        <p:spPr>
          <a:xfrm>
            <a:off x="643680" y="1924200"/>
            <a:ext cx="7761065" cy="1569660"/>
          </a:xfrm>
          <a:prstGeom prst="rect">
            <a:avLst/>
          </a:prstGeom>
        </p:spPr>
        <p:txBody>
          <a:bodyPr wrap="square">
            <a:spAutoFit/>
          </a:bodyPr>
          <a:lstStyle/>
          <a:p>
            <a:r>
              <a:rPr lang="ru-RU" sz="1600" b="1" dirty="0"/>
              <a:t>Функция </a:t>
            </a:r>
            <a:r>
              <a:rPr lang="ru-RU" sz="1600" b="1" dirty="0" err="1"/>
              <a:t>displayBoard</a:t>
            </a:r>
            <a:r>
              <a:rPr lang="ru-RU" sz="1600" b="1" dirty="0"/>
              <a:t>() </a:t>
            </a:r>
            <a:endParaRPr lang="en-US" sz="1600" b="1" dirty="0"/>
          </a:p>
          <a:p>
            <a:endParaRPr lang="en-US" sz="1600" b="1" dirty="0"/>
          </a:p>
          <a:p>
            <a:r>
              <a:rPr lang="ru-RU" sz="1600" dirty="0"/>
              <a:t>Эта функция отображает переданное ей игровое поле. Поскольку в игре присутствуют элементы всего трех видов: Х, О или пробел, функция может отображать каждый из этих элементов. Чтобы нарисовать красивое поле для игры в </a:t>
            </a:r>
            <a:r>
              <a:rPr lang="en-US" sz="1600" dirty="0"/>
              <a:t>“</a:t>
            </a:r>
            <a:r>
              <a:rPr lang="ru-RU" sz="1600" dirty="0"/>
              <a:t>Крестики</a:t>
            </a:r>
            <a:r>
              <a:rPr lang="en-US" sz="1600" dirty="0"/>
              <a:t> </a:t>
            </a:r>
            <a:r>
              <a:rPr lang="ru-RU" sz="1600" dirty="0"/>
              <a:t>нолики</a:t>
            </a:r>
            <a:r>
              <a:rPr lang="en-US" sz="1600" dirty="0"/>
              <a:t>”</a:t>
            </a:r>
            <a:r>
              <a:rPr lang="ru-RU" sz="1600" dirty="0"/>
              <a:t>, я использую и некоторые символы с клавиатуры: </a:t>
            </a:r>
          </a:p>
        </p:txBody>
      </p:sp>
      <p:sp>
        <p:nvSpPr>
          <p:cNvPr id="15" name="Google Shape;169;g642320f223_0_58">
            <a:extLst>
              <a:ext uri="{FF2B5EF4-FFF2-40B4-BE49-F238E27FC236}">
                <a16:creationId xmlns:a16="http://schemas.microsoft.com/office/drawing/2014/main" id="{FE8E9FDA-F3C5-4B6D-BF58-389EB35D171D}"/>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3008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8</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690124" y="2531550"/>
            <a:ext cx="3928320" cy="1794900"/>
          </a:xfrm>
          <a:prstGeom prst="rect">
            <a:avLst/>
          </a:prstGeom>
          <a:noFill/>
          <a:ln>
            <a:noFill/>
          </a:ln>
        </p:spPr>
        <p:txBody>
          <a:bodyPr spcFirstLastPara="1" wrap="square" lIns="90000" tIns="45000" rIns="90000" bIns="45000" anchor="t" anchorCtr="0">
            <a:noAutofit/>
          </a:bodyPr>
          <a:lstStyle/>
          <a:p>
            <a:pPr lvl="0">
              <a:buSzPts val="1600"/>
            </a:pPr>
            <a:r>
              <a:rPr lang="ru-RU" sz="1600" dirty="0"/>
              <a:t>Обратите внимание: вектор, представляющий игровое поле, передается с помощью константной ссылки. Таким образом, передача вектора организована эффективно, он не копируется. Это также означает, что вектор надежно защищен от любых изменений. Поскольку в этой функции я собираюсь просто отобразить игровое поле, но ничего не планирую с ним делать, такой вариант идеален. </a:t>
            </a:r>
            <a:endParaRPr sz="1600" b="0" i="0" u="none" strike="noStrike" cap="none" dirty="0">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 name="Рисунок 2" descr="Изображение выглядит как рисунок&#10;&#10;Автоматически созданное описание">
            <a:extLst>
              <a:ext uri="{FF2B5EF4-FFF2-40B4-BE49-F238E27FC236}">
                <a16:creationId xmlns:a16="http://schemas.microsoft.com/office/drawing/2014/main" id="{176FEBE7-CD4A-4F14-BB5B-3C219A7FB160}"/>
              </a:ext>
            </a:extLst>
          </p:cNvPr>
          <p:cNvPicPr>
            <a:picLocks noChangeAspect="1"/>
          </p:cNvPicPr>
          <p:nvPr/>
        </p:nvPicPr>
        <p:blipFill>
          <a:blip r:embed="rId8"/>
          <a:stretch>
            <a:fillRect/>
          </a:stretch>
        </p:blipFill>
        <p:spPr>
          <a:xfrm>
            <a:off x="5497269" y="2695456"/>
            <a:ext cx="3008811" cy="2673213"/>
          </a:xfrm>
          <a:prstGeom prst="rect">
            <a:avLst/>
          </a:prstGeom>
        </p:spPr>
      </p:pic>
      <p:sp>
        <p:nvSpPr>
          <p:cNvPr id="14" name="Google Shape;169;g642320f223_0_58">
            <a:extLst>
              <a:ext uri="{FF2B5EF4-FFF2-40B4-BE49-F238E27FC236}">
                <a16:creationId xmlns:a16="http://schemas.microsoft.com/office/drawing/2014/main" id="{0474A4AA-C9F5-4711-8FE1-E5554A01B81F}"/>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1368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642320f223_0_58"/>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60" name="Google Shape;160;g642320f223_0_58"/>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9</a:t>
            </a:r>
            <a:endParaRPr sz="1200" b="0" i="0" u="none" strike="noStrike" cap="none" dirty="0">
              <a:solidFill>
                <a:schemeClr val="dk1"/>
              </a:solidFill>
              <a:latin typeface="Arial"/>
              <a:ea typeface="Arial"/>
              <a:cs typeface="Arial"/>
              <a:sym typeface="Arial"/>
            </a:endParaRPr>
          </a:p>
        </p:txBody>
      </p:sp>
      <p:sp>
        <p:nvSpPr>
          <p:cNvPr id="161" name="Google Shape;161;g642320f223_0_58"/>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2" name="Google Shape;162;g642320f223_0_58"/>
          <p:cNvPicPr preferRelativeResize="0"/>
          <p:nvPr/>
        </p:nvPicPr>
        <p:blipFill rotWithShape="1">
          <a:blip r:embed="rId4">
            <a:alphaModFix/>
          </a:blip>
          <a:srcRect/>
          <a:stretch/>
        </p:blipFill>
        <p:spPr>
          <a:xfrm>
            <a:off x="8839440" y="419129"/>
            <a:ext cx="309240" cy="257760"/>
          </a:xfrm>
          <a:prstGeom prst="rect">
            <a:avLst/>
          </a:prstGeom>
          <a:noFill/>
          <a:ln>
            <a:noFill/>
          </a:ln>
        </p:spPr>
      </p:pic>
      <p:pic>
        <p:nvPicPr>
          <p:cNvPr id="163" name="Google Shape;163;g642320f223_0_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4" name="Google Shape;164;g642320f223_0_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5" name="Google Shape;165;g642320f223_0_58"/>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6" name="Google Shape;166;g642320f223_0_58"/>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67" name="Google Shape;167;g642320f223_0_58"/>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68" name="Google Shape;168;g642320f223_0_58"/>
          <p:cNvSpPr/>
          <p:nvPr/>
        </p:nvSpPr>
        <p:spPr>
          <a:xfrm>
            <a:off x="690124" y="1900440"/>
            <a:ext cx="8217055" cy="278352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Прямоугольник 1">
            <a:extLst>
              <a:ext uri="{FF2B5EF4-FFF2-40B4-BE49-F238E27FC236}">
                <a16:creationId xmlns:a16="http://schemas.microsoft.com/office/drawing/2014/main" id="{986A208C-1FDB-4D22-9B35-63571E2ADFA2}"/>
              </a:ext>
            </a:extLst>
          </p:cNvPr>
          <p:cNvSpPr/>
          <p:nvPr/>
        </p:nvSpPr>
        <p:spPr>
          <a:xfrm>
            <a:off x="570181" y="1889949"/>
            <a:ext cx="8269259" cy="1815882"/>
          </a:xfrm>
          <a:prstGeom prst="rect">
            <a:avLst/>
          </a:prstGeom>
        </p:spPr>
        <p:txBody>
          <a:bodyPr wrap="square">
            <a:spAutoFit/>
          </a:bodyPr>
          <a:lstStyle/>
          <a:p>
            <a:r>
              <a:rPr lang="ru-RU" sz="1600" b="1" dirty="0"/>
              <a:t>Функция </a:t>
            </a:r>
            <a:r>
              <a:rPr lang="ru-RU" sz="1600" b="1" dirty="0" err="1"/>
              <a:t>winner</a:t>
            </a:r>
            <a:r>
              <a:rPr lang="ru-RU" sz="1600" b="1" dirty="0"/>
              <a:t>() </a:t>
            </a:r>
            <a:endParaRPr lang="en-US" sz="1600" b="1" dirty="0"/>
          </a:p>
          <a:p>
            <a:endParaRPr lang="en-US" sz="1600" b="1" dirty="0"/>
          </a:p>
          <a:p>
            <a:r>
              <a:rPr lang="ru-RU" sz="1600" dirty="0"/>
              <a:t>Данная функция получает игровое поле и возвращает победителя. Она может иметь один из четырех вариантов значения. Если один из игроков победил, то функция вернет Х или О. Если игра окончилась вничью, то функция вернет Т</a:t>
            </a:r>
            <a:r>
              <a:rPr lang="en-US" sz="1600" dirty="0"/>
              <a:t>I</a:t>
            </a:r>
            <a:r>
              <a:rPr lang="ru-RU" sz="1600" dirty="0"/>
              <a:t>Е. Наконец, если пока никто не победил, а на поле остается еще хотя бы одна свободная клетка, эта функция вернет NO_ONE: </a:t>
            </a:r>
          </a:p>
        </p:txBody>
      </p:sp>
      <p:pic>
        <p:nvPicPr>
          <p:cNvPr id="3" name="Рисунок 2">
            <a:extLst>
              <a:ext uri="{FF2B5EF4-FFF2-40B4-BE49-F238E27FC236}">
                <a16:creationId xmlns:a16="http://schemas.microsoft.com/office/drawing/2014/main" id="{7763BD87-FA96-4C37-9267-4A7C0874B326}"/>
              </a:ext>
            </a:extLst>
          </p:cNvPr>
          <p:cNvPicPr>
            <a:picLocks noChangeAspect="1"/>
          </p:cNvPicPr>
          <p:nvPr/>
        </p:nvPicPr>
        <p:blipFill>
          <a:blip r:embed="rId8"/>
          <a:stretch>
            <a:fillRect/>
          </a:stretch>
        </p:blipFill>
        <p:spPr>
          <a:xfrm>
            <a:off x="1991872" y="3868063"/>
            <a:ext cx="5160256" cy="2738297"/>
          </a:xfrm>
          <a:prstGeom prst="rect">
            <a:avLst/>
          </a:prstGeom>
        </p:spPr>
      </p:pic>
      <p:sp>
        <p:nvSpPr>
          <p:cNvPr id="15" name="Google Shape;169;g642320f223_0_58">
            <a:extLst>
              <a:ext uri="{FF2B5EF4-FFF2-40B4-BE49-F238E27FC236}">
                <a16:creationId xmlns:a16="http://schemas.microsoft.com/office/drawing/2014/main" id="{4FF859E5-1E5A-4F06-9841-C00B9CE352BC}"/>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Подготовка к проекту. </a:t>
            </a:r>
            <a:r>
              <a:rPr lang="en-US" sz="2000" b="1" i="0" u="none" strike="noStrike" cap="none" dirty="0">
                <a:solidFill>
                  <a:srgbClr val="000000"/>
                </a:solidFill>
                <a:latin typeface="Calibri"/>
                <a:ea typeface="Calibri"/>
                <a:cs typeface="Calibri"/>
                <a:sym typeface="Calibri"/>
              </a:rPr>
              <a:t>Tic-Tac-Toe-2.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415998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846</Words>
  <Application>Microsoft Office PowerPoint</Application>
  <PresentationFormat>Экран (4:3)</PresentationFormat>
  <Paragraphs>95</Paragraphs>
  <Slides>15</Slides>
  <Notes>15</Notes>
  <HiddenSlides>0</HiddenSlides>
  <MMClips>0</MMClips>
  <ScaleCrop>false</ScaleCrop>
  <HeadingPairs>
    <vt:vector size="6" baseType="variant">
      <vt:variant>
        <vt:lpstr>Использованные шрифты</vt:lpstr>
      </vt:variant>
      <vt:variant>
        <vt:i4>2</vt:i4>
      </vt:variant>
      <vt:variant>
        <vt:lpstr>Тема</vt:lpstr>
      </vt:variant>
      <vt:variant>
        <vt:i4>2</vt:i4>
      </vt:variant>
      <vt:variant>
        <vt:lpstr>Заголовки слайдов</vt:lpstr>
      </vt:variant>
      <vt:variant>
        <vt:i4>15</vt:i4>
      </vt:variant>
    </vt:vector>
  </HeadingPairs>
  <TitlesOfParts>
    <vt:vector size="19" baseType="lpstr">
      <vt:lpstr>Arial</vt:lpstr>
      <vt:lpstr>Calibri</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 Priyomko</dc:creator>
  <cp:lastModifiedBy>Kirill Priyomko</cp:lastModifiedBy>
  <cp:revision>24</cp:revision>
  <dcterms:created xsi:type="dcterms:W3CDTF">2020-01-18T08:52:17Z</dcterms:created>
  <dcterms:modified xsi:type="dcterms:W3CDTF">2020-04-28T21:15:02Z</dcterms:modified>
</cp:coreProperties>
</file>