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9" r:id="rId4"/>
    <p:sldId id="281" r:id="rId5"/>
    <p:sldId id="284" r:id="rId6"/>
    <p:sldId id="287" r:id="rId7"/>
    <p:sldId id="288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8" roundtripDataSignature="AMtx7mhGCO+8oNVUPiBR6UYfpJHaJHV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38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64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71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715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877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4306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53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56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02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95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74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698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36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909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4;p1">
            <a:extLst>
              <a:ext uri="{FF2B5EF4-FFF2-40B4-BE49-F238E27FC236}">
                <a16:creationId xmlns:a16="http://schemas.microsoft.com/office/drawing/2014/main" id="{C835BEDE-0360-4B6E-8397-16BC3D80CA00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проекту.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Tic-Tac-Toe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53D4EE-A432-4815-81E4-37C80C12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1" y="1978693"/>
            <a:ext cx="4200169" cy="4559771"/>
          </a:xfrm>
          <a:prstGeom prst="rect">
            <a:avLst/>
          </a:prstGeom>
        </p:spPr>
      </p:pic>
      <p:pic>
        <p:nvPicPr>
          <p:cNvPr id="159" name="Google Shape;159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4681465" y="1666572"/>
            <a:ext cx="408132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>
              <a:buSzPts val="1600"/>
            </a:pPr>
            <a:r>
              <a:rPr lang="en-US" sz="1600" dirty="0"/>
              <a:t>1. </a:t>
            </a:r>
            <a:r>
              <a:rPr lang="ru-RU" sz="1600" dirty="0"/>
              <a:t>Если у компьютера есть возможность сделать ход, который принесет ему победу, - сделать этот ход.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EFE096D-D989-4AFB-B1F1-74B9356B18D6}"/>
              </a:ext>
            </a:extLst>
          </p:cNvPr>
          <p:cNvSpPr/>
          <p:nvPr/>
        </p:nvSpPr>
        <p:spPr>
          <a:xfrm>
            <a:off x="4690822" y="2752812"/>
            <a:ext cx="43212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Сначала я перебираю в цикле все возможные варианты хода от </a:t>
            </a:r>
            <a:r>
              <a:rPr lang="en-US" sz="1600" dirty="0"/>
              <a:t>0</a:t>
            </a:r>
            <a:r>
              <a:rPr lang="ru-RU" sz="1600" dirty="0"/>
              <a:t> до 8. Проверяю, не противоречит ли каждый из ходов правилам. Если ход допустим правилами, то я ставлю фигуру компьютера в выбранную клетку и проверяю, приводит ли такой ход компьютер к победе. Если этот ход не дает победы, пробую поставить фигуру в следующую свободную клетку. Однако если ход привел компьютер к победе, то цикл завершается. Я нашел ход (</a:t>
            </a:r>
            <a:r>
              <a:rPr lang="ru-RU" sz="1600" dirty="0" err="1"/>
              <a:t>found</a:t>
            </a:r>
            <a:r>
              <a:rPr lang="ru-RU" sz="1600" dirty="0"/>
              <a:t> равно </a:t>
            </a:r>
            <a:r>
              <a:rPr lang="ru-RU" sz="1600" dirty="0" err="1"/>
              <a:t>true</a:t>
            </a:r>
            <a:r>
              <a:rPr lang="ru-RU" sz="1600" dirty="0"/>
              <a:t>), который должен сделать компьютер (занять клетку номер </a:t>
            </a:r>
            <a:r>
              <a:rPr lang="ru-RU" sz="1600" dirty="0" err="1"/>
              <a:t>move</a:t>
            </a:r>
            <a:r>
              <a:rPr lang="ru-RU" sz="1600" dirty="0"/>
              <a:t>), чтобы победить. </a:t>
            </a:r>
          </a:p>
        </p:txBody>
      </p:sp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9ED3B58C-3B10-40DC-9BA3-DE116A34A2BC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68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9FA307-EB45-4888-96E9-325A3F67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80" y="1632863"/>
            <a:ext cx="3960509" cy="4848360"/>
          </a:xfrm>
          <a:prstGeom prst="rect">
            <a:avLst/>
          </a:prstGeom>
        </p:spPr>
      </p:pic>
      <p:pic>
        <p:nvPicPr>
          <p:cNvPr id="159" name="Google Shape;159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AB6BB6-F498-4DAD-A444-80141A89ADFC}"/>
              </a:ext>
            </a:extLst>
          </p:cNvPr>
          <p:cNvSpPr/>
          <p:nvPr/>
        </p:nvSpPr>
        <p:spPr>
          <a:xfrm>
            <a:off x="736920" y="2749592"/>
            <a:ext cx="30325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Далее я проверяю, должен ли искусственный интеллект перейти к следующему этапу описанной стратегии. Если выигрышный ход пока не найден (</a:t>
            </a:r>
            <a:r>
              <a:rPr lang="ru-RU" sz="1600" dirty="0" err="1"/>
              <a:t>found</a:t>
            </a:r>
            <a:r>
              <a:rPr lang="ru-RU" sz="1600" dirty="0"/>
              <a:t> равно </a:t>
            </a:r>
            <a:r>
              <a:rPr lang="ru-RU" sz="1600" dirty="0" err="1"/>
              <a:t>false</a:t>
            </a:r>
            <a:r>
              <a:rPr lang="ru-RU" sz="1600" dirty="0"/>
              <a:t> ), проверяю, может ли пользователь выиграть следующим ходом: </a:t>
            </a:r>
          </a:p>
        </p:txBody>
      </p:sp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257FDD75-06DE-4696-891E-68DAF78A978A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60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4F0D4EB-4E77-400F-B278-87B5796BAD16}"/>
              </a:ext>
            </a:extLst>
          </p:cNvPr>
          <p:cNvSpPr/>
          <p:nvPr/>
        </p:nvSpPr>
        <p:spPr>
          <a:xfrm>
            <a:off x="1312004" y="2216280"/>
            <a:ext cx="606255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Сначала я перебираю в цикле все возможные варианты хода от </a:t>
            </a:r>
            <a:r>
              <a:rPr lang="en-US" sz="1600" dirty="0"/>
              <a:t>0</a:t>
            </a:r>
            <a:r>
              <a:rPr lang="ru-RU" sz="1600" dirty="0"/>
              <a:t> до 8. Проверяю, не противоречит ли каждый из ходов правилам. Если ход допустим правилами, то я ставлю фигуру пользователя в выбранную клетку и проверяю, приводит ли такой ход пользователя к победе. Затем отменяю найденный выигрышный ход пользователя так, чтобы эта клетка вновь опустела. Если проверенный ход не приводит пользователя к победе, проверяю следующую пустую клетку. Правда, если ход приводит пользователя к победе, то я нашел тот ход, который сейчас должен обязательно сделать компьютер (</a:t>
            </a:r>
            <a:r>
              <a:rPr lang="ru-RU" sz="1600" dirty="0" err="1"/>
              <a:t>found</a:t>
            </a:r>
            <a:r>
              <a:rPr lang="ru-RU" sz="1600" dirty="0"/>
              <a:t> равно </a:t>
            </a:r>
            <a:r>
              <a:rPr lang="ru-RU" sz="1600" dirty="0" err="1"/>
              <a:t>true</a:t>
            </a:r>
            <a:r>
              <a:rPr lang="ru-RU" sz="1600" dirty="0"/>
              <a:t>). Компьютер поставит свой символ в клетку номер </a:t>
            </a:r>
            <a:r>
              <a:rPr lang="ru-RU" sz="1600" dirty="0" err="1"/>
              <a:t>move</a:t>
            </a:r>
            <a:r>
              <a:rPr lang="ru-RU" sz="1600" dirty="0"/>
              <a:t>, чтобы не дать пользователю выиграть следующим ходом. </a:t>
            </a:r>
          </a:p>
        </p:txBody>
      </p:sp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21A979EB-9A97-42E0-8BC5-03E7473D7902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59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9C3CD4-C4C0-4B8E-9ADD-0207561B673F}"/>
              </a:ext>
            </a:extLst>
          </p:cNvPr>
          <p:cNvSpPr/>
          <p:nvPr/>
        </p:nvSpPr>
        <p:spPr>
          <a:xfrm>
            <a:off x="700821" y="1711961"/>
            <a:ext cx="77530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Далее я проверяю, должен ли компьютер перейти к третьему этапу стратегии, заложенной в искусственном интеллекте. Если я пока не нашел выигрышного хода ( </a:t>
            </a:r>
            <a:r>
              <a:rPr lang="ru-RU" sz="1600" dirty="0" err="1"/>
              <a:t>found</a:t>
            </a:r>
            <a:r>
              <a:rPr lang="ru-RU" sz="1600" dirty="0"/>
              <a:t> равно </a:t>
            </a:r>
            <a:r>
              <a:rPr lang="ru-RU" sz="1600" dirty="0" err="1"/>
              <a:t>fa</a:t>
            </a:r>
            <a:r>
              <a:rPr lang="en-US" sz="1600" dirty="0"/>
              <a:t>l</a:t>
            </a:r>
            <a:r>
              <a:rPr lang="ru-RU" sz="1600" dirty="0" err="1"/>
              <a:t>se</a:t>
            </a:r>
            <a:r>
              <a:rPr lang="ru-RU" sz="1600" dirty="0"/>
              <a:t> ), то просматриваю ряд желательных ходов, начиная с самого выгодного, и выбираю первый, который не противоречит правилам: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1A3440-3511-4BE0-9398-01F9A1E19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0802" y="2908219"/>
            <a:ext cx="5582396" cy="3672568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9C17A55A-D78C-4755-BA11-2C5FE806430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00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EDE2C9-88DD-4EDC-9D65-CBF98A988FB7}"/>
              </a:ext>
            </a:extLst>
          </p:cNvPr>
          <p:cNvSpPr/>
          <p:nvPr/>
        </p:nvSpPr>
        <p:spPr>
          <a:xfrm>
            <a:off x="884160" y="2490941"/>
            <a:ext cx="7769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На данном этапе выполнения функции я нашел ход, который должен сделать компьютер. В зависимости от ситуации этот ход может принести компьютеру победу, не допустить победы пользователя либо просто позволяет занять оптимальную из оставшихся свободных клеток. Итак, компьютер должен объявить ход и вернуть номер соответствующей клетки: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B8E413-870E-4610-9A05-F0C31B1B9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517" y="4241241"/>
            <a:ext cx="7426552" cy="1001607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BDEC35E5-B4AB-4F5A-9758-B6B9EE9C874A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17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890CCD-BEBC-4F31-8A01-011D7647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19" y="2128680"/>
            <a:ext cx="6090677" cy="4477680"/>
          </a:xfrm>
          <a:prstGeom prst="rect">
            <a:avLst/>
          </a:prstGeom>
        </p:spPr>
      </p:pic>
      <p:pic>
        <p:nvPicPr>
          <p:cNvPr id="159" name="Google Shape;159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398EB-9E0F-4C73-84FD-6EEF8DD55C7E}"/>
              </a:ext>
            </a:extLst>
          </p:cNvPr>
          <p:cNvSpPr/>
          <p:nvPr/>
        </p:nvSpPr>
        <p:spPr>
          <a:xfrm>
            <a:off x="5283340" y="789819"/>
            <a:ext cx="36238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announceWinner</a:t>
            </a:r>
            <a:r>
              <a:rPr lang="ru-RU" sz="1600" b="1" dirty="0"/>
              <a:t>() </a:t>
            </a:r>
          </a:p>
          <a:p>
            <a:r>
              <a:rPr lang="ru-RU" sz="1600" dirty="0"/>
              <a:t>Эта функция получает победителя игры, фигуру, которой играл компьютер, и фигуру, которой играл пользователь. Далее функция объявляет победителя партии или констатирует ничью: </a:t>
            </a:r>
          </a:p>
        </p:txBody>
      </p:sp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4FDB8317-3821-4793-AAE3-AE8FC6EFC6FF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endParaRPr lang="en-US"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42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 26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">
            <a:extLst>
              <a:ext uri="{FF2B5EF4-FFF2-40B4-BE49-F238E27FC236}">
                <a16:creationId xmlns:a16="http://schemas.microsoft.com/office/drawing/2014/main" id="{B5636C7B-DDC1-431A-85E3-6F7C37A6609D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проекту.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Tic-Tac-Toe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937E3D-40CD-405C-A906-C4DDEF525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070" y="2240040"/>
            <a:ext cx="6633210" cy="3573247"/>
          </a:xfrm>
          <a:prstGeom prst="rect">
            <a:avLst/>
          </a:prstGeom>
        </p:spPr>
      </p:pic>
      <p:sp>
        <p:nvSpPr>
          <p:cNvPr id="14" name="Google Shape;169;g642320f223_0_58">
            <a:extLst>
              <a:ext uri="{FF2B5EF4-FFF2-40B4-BE49-F238E27FC236}">
                <a16:creationId xmlns:a16="http://schemas.microsoft.com/office/drawing/2014/main" id="{4A2EBE8E-E442-4270-B4B6-DB1AC05865D6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9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BF34BA-189C-4AAB-A68D-24F86756B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5951" y="1924200"/>
            <a:ext cx="5672097" cy="4235657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0C80EEB8-4C32-47D5-945F-B935CE21B757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2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AA6AFC-0EAF-48D4-A9C7-DA40E70BCA09}"/>
              </a:ext>
            </a:extLst>
          </p:cNvPr>
          <p:cNvSpPr/>
          <p:nvPr/>
        </p:nvSpPr>
        <p:spPr>
          <a:xfrm>
            <a:off x="736919" y="1792824"/>
            <a:ext cx="2690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Создание списка функций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7C2153-FBC6-48C7-AF0C-584646F083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919" y="2358033"/>
            <a:ext cx="7976297" cy="3781509"/>
          </a:xfrm>
          <a:prstGeom prst="rect">
            <a:avLst/>
          </a:prstGeom>
        </p:spPr>
      </p:pic>
      <p:sp>
        <p:nvSpPr>
          <p:cNvPr id="16" name="Google Shape;169;g642320f223_0_58">
            <a:extLst>
              <a:ext uri="{FF2B5EF4-FFF2-40B4-BE49-F238E27FC236}">
                <a16:creationId xmlns:a16="http://schemas.microsoft.com/office/drawing/2014/main" id="{14EDEBAF-2C40-4A9E-8CF0-04A34C6EA4F5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5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099" cy="2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8C02B7-A9AE-437F-B8C9-2C5A0C891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242" y="2015247"/>
            <a:ext cx="8348198" cy="3874000"/>
          </a:xfrm>
          <a:prstGeom prst="rect">
            <a:avLst/>
          </a:prstGeom>
        </p:spPr>
      </p:pic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4ED65596-770D-44A5-AB70-672357882AB1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92367D-B869-4291-9D70-3F5E8C1C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16" y="3716322"/>
            <a:ext cx="7166109" cy="2960553"/>
          </a:xfrm>
          <a:prstGeom prst="rect">
            <a:avLst/>
          </a:prstGeom>
        </p:spPr>
      </p:pic>
      <p:pic>
        <p:nvPicPr>
          <p:cNvPr id="159" name="Google Shape;159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EA880E-8E0B-45E9-9CF0-F370EBB7D9A3}"/>
              </a:ext>
            </a:extLst>
          </p:cNvPr>
          <p:cNvSpPr/>
          <p:nvPr/>
        </p:nvSpPr>
        <p:spPr>
          <a:xfrm>
            <a:off x="691765" y="1732416"/>
            <a:ext cx="7961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Функция </a:t>
            </a:r>
            <a:r>
              <a:rPr lang="ru-RU" sz="1600" b="1" dirty="0" err="1"/>
              <a:t>humanMove</a:t>
            </a:r>
            <a:r>
              <a:rPr lang="ru-RU" sz="1600" b="1" dirty="0"/>
              <a:t>() </a:t>
            </a:r>
            <a:endParaRPr lang="en-US" sz="1600" b="1" dirty="0"/>
          </a:p>
          <a:p>
            <a:endParaRPr lang="en-US" sz="1600" b="1" dirty="0"/>
          </a:p>
          <a:p>
            <a:r>
              <a:rPr lang="ru-RU" sz="1600" dirty="0"/>
              <a:t>Эта функция получает игровое поле и ту фигуру, которой ходит пользователь. Она возвращает номер той клетки, в которую пользователь хочет поставить свой символ. Функция запрашивает у пользователя номер клетки, в которую он хочет поставить символ, и ждет, пока пользователь не походит по правилам. Затем функция возвращает сделанный ход: </a:t>
            </a:r>
          </a:p>
        </p:txBody>
      </p:sp>
      <p:sp>
        <p:nvSpPr>
          <p:cNvPr id="15" name="Google Shape;169;g642320f223_0_58">
            <a:extLst>
              <a:ext uri="{FF2B5EF4-FFF2-40B4-BE49-F238E27FC236}">
                <a16:creationId xmlns:a16="http://schemas.microsoft.com/office/drawing/2014/main" id="{533AC18A-2101-45F4-B26B-7011CA94EF84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11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6AE65C-209A-4D51-8F3C-23FD4C7E78A5}"/>
              </a:ext>
            </a:extLst>
          </p:cNvPr>
          <p:cNvSpPr/>
          <p:nvPr/>
        </p:nvSpPr>
        <p:spPr>
          <a:xfrm>
            <a:off x="746397" y="1909332"/>
            <a:ext cx="4104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Функция </a:t>
            </a:r>
            <a:r>
              <a:rPr lang="ru-RU" sz="1600" b="1" dirty="0" err="1"/>
              <a:t>computerMove</a:t>
            </a:r>
            <a:r>
              <a:rPr lang="ru-RU" sz="1600" b="1" dirty="0"/>
              <a:t>() </a:t>
            </a:r>
            <a:endParaRPr lang="en-US" sz="1600" b="1" dirty="0"/>
          </a:p>
          <a:p>
            <a:endParaRPr lang="en-US" sz="1600" b="1" dirty="0"/>
          </a:p>
          <a:p>
            <a:r>
              <a:rPr lang="ru-RU" sz="1600" dirty="0"/>
              <a:t>Функция получает игровое поле и ту фигуру, которой ходит компьютер. Она возвращает ход компьютера. Первым делом отмечу, что здесь я не передаю поле по ссылке: 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5" name="Рисунок 14" descr="Изображение выглядит как текст, черный, снег, серфинг&#10;&#10;Автоматически созданное описание">
            <a:extLst>
              <a:ext uri="{FF2B5EF4-FFF2-40B4-BE49-F238E27FC236}">
                <a16:creationId xmlns:a16="http://schemas.microsoft.com/office/drawing/2014/main" id="{BF1418B2-9A0A-49BB-95AB-6990CE07A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5448" y="1254496"/>
            <a:ext cx="3523992" cy="34776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491FAC-DB18-42A3-84FA-B3B07DC8B6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398" y="4180700"/>
            <a:ext cx="4104150" cy="20635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779193-9673-4864-8C69-EB9584A5ED21}"/>
              </a:ext>
            </a:extLst>
          </p:cNvPr>
          <p:cNvSpPr/>
          <p:nvPr/>
        </p:nvSpPr>
        <p:spPr>
          <a:xfrm>
            <a:off x="723475" y="4584258"/>
            <a:ext cx="8254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ru-RU" sz="1600" dirty="0"/>
              <a:t>Вместо этого я решаю передать поле по значению, пусть этот способ и менее эффективен, чем передача по ссылке. Я передаю поле по значению, так как далее мне придется с ним работать и изменять копию поля, пока я буду пробовать различные варианты хода и определять за компьютер оптимальный вариант. Работая с копией, я оставляю исходный вектор нетронутым - оригинал поля по-прежнему защищен от изменений. </a:t>
            </a:r>
          </a:p>
        </p:txBody>
      </p:sp>
      <p:sp>
        <p:nvSpPr>
          <p:cNvPr id="17" name="Google Shape;169;g642320f223_0_58">
            <a:extLst>
              <a:ext uri="{FF2B5EF4-FFF2-40B4-BE49-F238E27FC236}">
                <a16:creationId xmlns:a16="http://schemas.microsoft.com/office/drawing/2014/main" id="{1AC60AFA-22C8-4917-945E-70D10A3C1E59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122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19129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642320f223_0_58"/>
          <p:cNvSpPr/>
          <p:nvPr/>
        </p:nvSpPr>
        <p:spPr>
          <a:xfrm>
            <a:off x="690124" y="1900440"/>
            <a:ext cx="8217055" cy="278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D3D28E-FD4D-461C-B1C3-5D6021FA1D97}"/>
              </a:ext>
            </a:extLst>
          </p:cNvPr>
          <p:cNvSpPr/>
          <p:nvPr/>
        </p:nvSpPr>
        <p:spPr>
          <a:xfrm>
            <a:off x="643680" y="1924200"/>
            <a:ext cx="42333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Далее рассмотрим внутренний механизм этой функции. Как реализовать в программе немного искусственного интеллекта, чтобы она была интересным соперником? При выборе хода я придерживаюсь базовой трехэтапной стратегии, которая строится так. </a:t>
            </a:r>
            <a:endParaRPr lang="en-US" sz="1600" dirty="0"/>
          </a:p>
        </p:txBody>
      </p:sp>
      <p:pic>
        <p:nvPicPr>
          <p:cNvPr id="6" name="Рисунок 5" descr="Изображение выглядит как легкий&#10;&#10;Автоматически созданное описание">
            <a:extLst>
              <a:ext uri="{FF2B5EF4-FFF2-40B4-BE49-F238E27FC236}">
                <a16:creationId xmlns:a16="http://schemas.microsoft.com/office/drawing/2014/main" id="{BA8EB3E1-FAA1-4C45-B82B-38812EEA9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6626" y="1703055"/>
            <a:ext cx="3008035" cy="225312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133109-9F46-4FEB-9353-9BB2657634E5}"/>
              </a:ext>
            </a:extLst>
          </p:cNvPr>
          <p:cNvSpPr/>
          <p:nvPr/>
        </p:nvSpPr>
        <p:spPr>
          <a:xfrm>
            <a:off x="596640" y="4247004"/>
            <a:ext cx="81702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ru-RU" sz="1600" dirty="0"/>
              <a:t>1. Если у компьютера есть возможность сделать ход, который принесет ему победу, - сделать этот ход. </a:t>
            </a:r>
            <a:endParaRPr lang="en-US" sz="1600" dirty="0"/>
          </a:p>
          <a:p>
            <a:r>
              <a:rPr lang="ru-RU" sz="1600" dirty="0"/>
              <a:t>2. Иначе, если человек сможет победить следующим ходом, блокировать этот ход. </a:t>
            </a:r>
            <a:endParaRPr lang="en-US" sz="1600" dirty="0"/>
          </a:p>
          <a:p>
            <a:r>
              <a:rPr lang="ru-RU" sz="1600" dirty="0"/>
              <a:t>3. Иначе занять лучшую из оставшихся клеток. Самая лучшая клетка расположена в центре поля, менее ценны угловые клетки, еще ниже ценятся все оставшиеся клетки </a:t>
            </a:r>
          </a:p>
        </p:txBody>
      </p:sp>
      <p:sp>
        <p:nvSpPr>
          <p:cNvPr id="16" name="Google Shape;169;g642320f223_0_58">
            <a:extLst>
              <a:ext uri="{FF2B5EF4-FFF2-40B4-BE49-F238E27FC236}">
                <a16:creationId xmlns:a16="http://schemas.microsoft.com/office/drawing/2014/main" id="{F9CDAE30-CEDE-4FF1-A0D9-BC9954DBC23C}"/>
              </a:ext>
            </a:extLst>
          </p:cNvPr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Подготовка к проекту.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Tic-Tac-Toe-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976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914</Words>
  <Application>Microsoft Office PowerPoint</Application>
  <PresentationFormat>Экран (4:3)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25</cp:revision>
  <dcterms:created xsi:type="dcterms:W3CDTF">2020-01-18T08:52:17Z</dcterms:created>
  <dcterms:modified xsi:type="dcterms:W3CDTF">2020-04-28T21:24:04Z</dcterms:modified>
</cp:coreProperties>
</file>