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veat" panose="020B0604020202020204" charset="-5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i7Ic6nmXf9MGEnJqaicoHiIl2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3A072-B346-424E-86ED-63238386E28E}">
  <a:tblStyle styleId="{0D53A072-B346-424E-86ED-63238386E2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43fde57b_0_1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6b43fde57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b43fde57b_0_15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6b43fde5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43fde57b_0_18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6b43fde5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43fde57b_0_2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6b43fde57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8e2984cda_0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78e2984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8e2984cda_0_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78e2984c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43fde57b_0_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b43fde5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43fde57b_0_3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6b43fde5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43fde57b_0_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6b43fde5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43fde57b_0_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6b43fde5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43fde57b_0_9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6b43fde5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43fde57b_0_10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6b43fde57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31623" y="3439085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6b43fde57b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600" y="3476775"/>
            <a:ext cx="5384849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6b43fde57b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b43fde57b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6b43fde57b_0_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6b43fde57b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6b43fde57b_0_1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6b43fde57b_0_1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6b43fde57b_0_1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6b43fde57b_0_129"/>
          <p:cNvSpPr/>
          <p:nvPr/>
        </p:nvSpPr>
        <p:spPr>
          <a:xfrm>
            <a:off x="486425" y="1752975"/>
            <a:ext cx="7674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типа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хранит целое число размером 1 байт. Однако, вместо интерпретирования значения типа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целого, значение переменной типа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интерпретируется как символ набора ASCII.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6b43fde57b_0_129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6b43fde57b_0_12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6b43fde57b_0_1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6b43fde57b_0_129"/>
          <p:cNvSpPr txBox="1"/>
          <p:nvPr/>
        </p:nvSpPr>
        <p:spPr>
          <a:xfrm>
            <a:off x="322700" y="3680250"/>
            <a:ext cx="300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American</a:t>
            </a:r>
            <a:r>
              <a:rPr lang="ru-RU" sz="30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Standard</a:t>
            </a:r>
            <a:r>
              <a:rPr lang="ru-RU" sz="30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Code</a:t>
            </a:r>
            <a:r>
              <a:rPr lang="ru-RU" sz="30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for</a:t>
            </a:r>
            <a:r>
              <a:rPr lang="ru-RU" sz="30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Information</a:t>
            </a:r>
            <a:r>
              <a:rPr lang="ru-RU" sz="30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dirty="0" err="1">
                <a:latin typeface="Caveat"/>
                <a:ea typeface="Caveat"/>
                <a:cs typeface="Caveat"/>
                <a:sym typeface="Caveat"/>
              </a:rPr>
              <a:t>Interchange</a:t>
            </a:r>
            <a:r>
              <a:rPr lang="ru-RU" sz="3000" dirty="0"/>
              <a:t> </a:t>
            </a:r>
            <a:r>
              <a:rPr lang="ru-RU" dirty="0"/>
              <a:t>(ASCII) это таблица, которая используется для представления текста на компьютерах.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6b43fde57b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6b43fde57b_0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6b43fde57b_0_1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6b43fde57b_0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6b43fde57b_0_15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6b43fde57b_0_1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6b43fde57b_0_1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6b43fde57b_0_154"/>
          <p:cNvSpPr/>
          <p:nvPr/>
        </p:nvSpPr>
        <p:spPr>
          <a:xfrm>
            <a:off x="486425" y="1752975"/>
            <a:ext cx="76746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представляются закрытыми между одиночными кавычками (например 'a', 'b', и т.д.).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6b43fde57b_0_154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6b43fde57b_0_15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6b43fde57b_0_15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6b43fde57b_0_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425" y="3209200"/>
            <a:ext cx="4394494" cy="3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b43fde57b_0_154"/>
          <p:cNvSpPr/>
          <p:nvPr/>
        </p:nvSpPr>
        <p:spPr>
          <a:xfrm>
            <a:off x="6065000" y="33574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'&amp;'</a:t>
            </a:r>
            <a:endParaRPr sz="6000"/>
          </a:p>
        </p:txBody>
      </p:sp>
      <p:sp>
        <p:nvSpPr>
          <p:cNvPr id="332" name="Google Shape;332;g6b43fde57b_0_154"/>
          <p:cNvSpPr/>
          <p:nvPr/>
        </p:nvSpPr>
        <p:spPr>
          <a:xfrm>
            <a:off x="6480463" y="5479325"/>
            <a:ext cx="978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'*'</a:t>
            </a:r>
            <a:endParaRPr sz="6000"/>
          </a:p>
        </p:txBody>
      </p:sp>
      <p:sp>
        <p:nvSpPr>
          <p:cNvPr id="333" name="Google Shape;333;g6b43fde57b_0_154"/>
          <p:cNvSpPr/>
          <p:nvPr/>
        </p:nvSpPr>
        <p:spPr>
          <a:xfrm>
            <a:off x="7260500" y="427837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'('</a:t>
            </a:r>
            <a:endParaRPr sz="6000"/>
          </a:p>
        </p:txBody>
      </p:sp>
      <p:sp>
        <p:nvSpPr>
          <p:cNvPr id="334" name="Google Shape;334;g6b43fde57b_0_154"/>
          <p:cNvSpPr/>
          <p:nvPr/>
        </p:nvSpPr>
        <p:spPr>
          <a:xfrm>
            <a:off x="4699175" y="372662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'^'</a:t>
            </a:r>
            <a:endParaRPr sz="6000"/>
          </a:p>
        </p:txBody>
      </p:sp>
      <p:sp>
        <p:nvSpPr>
          <p:cNvPr id="335" name="Google Shape;335;g6b43fde57b_0_154"/>
          <p:cNvSpPr/>
          <p:nvPr/>
        </p:nvSpPr>
        <p:spPr>
          <a:xfrm>
            <a:off x="5060950" y="55227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'%'</a:t>
            </a:r>
            <a:endParaRPr sz="6000"/>
          </a:p>
        </p:txBody>
      </p:sp>
      <p:sp>
        <p:nvSpPr>
          <p:cNvPr id="336" name="Google Shape;336;g6b43fde57b_0_154"/>
          <p:cNvSpPr/>
          <p:nvPr/>
        </p:nvSpPr>
        <p:spPr>
          <a:xfrm>
            <a:off x="6165625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'#'</a:t>
            </a:r>
            <a:endParaRPr sz="6000"/>
          </a:p>
        </p:txBody>
      </p:sp>
      <p:sp>
        <p:nvSpPr>
          <p:cNvPr id="337" name="Google Shape;337;g6b43fde57b_0_154"/>
          <p:cNvSpPr/>
          <p:nvPr/>
        </p:nvSpPr>
        <p:spPr>
          <a:xfrm>
            <a:off x="4853213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'+'</a:t>
            </a:r>
            <a:endParaRPr sz="6000"/>
          </a:p>
        </p:txBody>
      </p:sp>
      <p:sp>
        <p:nvSpPr>
          <p:cNvPr id="338" name="Google Shape;338;g6b43fde57b_0_154"/>
          <p:cNvSpPr/>
          <p:nvPr/>
        </p:nvSpPr>
        <p:spPr>
          <a:xfrm>
            <a:off x="4918450" y="288720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'='</a:t>
            </a:r>
            <a:endParaRPr sz="6000"/>
          </a:p>
        </p:txBody>
      </p:sp>
      <p:sp>
        <p:nvSpPr>
          <p:cNvPr id="339" name="Google Shape;339;g6b43fde57b_0_154"/>
          <p:cNvSpPr/>
          <p:nvPr/>
        </p:nvSpPr>
        <p:spPr>
          <a:xfrm>
            <a:off x="7430825" y="3322400"/>
            <a:ext cx="13194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'@'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6b43fde57b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6b43fde57b_0_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6b43fde57b_0_1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6b43fde57b_0_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6b43fde57b_0_1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b43fde57b_0_1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b43fde57b_0_1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6b43fde57b_0_182"/>
          <p:cNvSpPr/>
          <p:nvPr/>
        </p:nvSpPr>
        <p:spPr>
          <a:xfrm>
            <a:off x="528250" y="1746025"/>
            <a:ext cx="44619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-это упорядоченная последовательность символов, заключенная в двойные кавычки.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являются частью Стандартной Библиотеки.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включить библиотеку &lt;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чтобы использовать тип данных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Либо вы можете использовать библиотеку, которая включает библиотеку с типом данных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6b43fde57b_0_18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6b43fde57b_0_18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6b43fde57b_0_18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6b43fde57b_0_182"/>
          <p:cNvSpPr txBox="1"/>
          <p:nvPr/>
        </p:nvSpPr>
        <p:spPr>
          <a:xfrm>
            <a:off x="1282400" y="5586650"/>
            <a:ext cx="58683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 &lt;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включена в библиотеку &lt;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&gt;, так что вам не нужно отдельно включать &lt;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&gt;, если вы уже включили &lt;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g6b43fde57b_0_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2250" y="1981000"/>
            <a:ext cx="3849049" cy="338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6b43fde57b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6b43fde57b_0_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6b43fde57b_0_2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6b43fde57b_0_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6b43fde57b_0_2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g6b43fde57b_0_2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6b43fde57b_0_2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6b43fde57b_0_235"/>
          <p:cNvSpPr/>
          <p:nvPr/>
        </p:nvSpPr>
        <p:spPr>
          <a:xfrm>
            <a:off x="388850" y="1788350"/>
            <a:ext cx="4712700" cy="4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булевого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типа имеют только два возможных значения: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(истина) (1) и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(ложь) (0).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объявления булевой переменной используйте ключевое слово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значение присвоено целому числу, то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истинa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становится 1, а ложь становится 0.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целое значение присвоено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Булевому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0 становится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(ложью) и любое значение не равное нулю становится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(истинным).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6b43fde57b_0_235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6b43fde57b_0_2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b43fde57b_0_2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6b43fde57b_0_2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1700" y="1810975"/>
            <a:ext cx="34004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78e2984cd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78e2984cd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8e2984cda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8e2984cd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78e2984cda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78e2984cda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8e2984cda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78e2984cda_0_0"/>
          <p:cNvSpPr/>
          <p:nvPr/>
        </p:nvSpPr>
        <p:spPr>
          <a:xfrm>
            <a:off x="388850" y="1788350"/>
            <a:ext cx="8422500" cy="4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следующие правила при наименовании переменных: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Все переменные должны начинаться с буквы алфавита или с нижнего подчеркивания ( _ ).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После первой буквы имя переменной может содержать дополнительные буквы, а также и числа. Пробелы или специальные символы использовать в имени переменных нельзя.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Чувствительность к регистру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чувствителен к регистру, это означает, что идентификатор написанный в верхнем регистре не эквивалентен такому же другому, но в нижнем регистре.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это не тоже самое, что и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и не то же самое, что и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три разные переменные!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78e2984cda_0_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78e2984cda_0_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78e2984cda_0_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78e2984cd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8e2984cda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78e2984cda_0_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78e2984cda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78e2984cda_0_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78e2984cda_0_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8e2984cda_0_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78e2984cda_0_18"/>
          <p:cNvSpPr/>
          <p:nvPr/>
        </p:nvSpPr>
        <p:spPr>
          <a:xfrm>
            <a:off x="360750" y="2199950"/>
            <a:ext cx="84225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Выбирайте имена переменных, которые подходят к использованию, например: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слова C++ (зарезервированные слова) не могут быть использованы для наименования переменных.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могут быть использованы в качестве имени переменной.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существует предела длины имени переменных (в зависимости от оборудования), но старайтесь давать переменным практичные и осмысленные имена.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78e2984cda_0_18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78e2984cda_0_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8e2984cda_0_1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/>
          <p:nvPr/>
        </p:nvSpPr>
        <p:spPr>
          <a:xfrm>
            <a:off x="1112200" y="1937503"/>
            <a:ext cx="6498000" cy="29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 вводит своё имя.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программа «переворачивает» имя и выводит пользователю.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Kirill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lliriK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2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573450" y="2027825"/>
            <a:ext cx="40914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 распределяет память и выбирает, что будет сохранено в выделенную память, основываясь на типе данных  переменной.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 определяет правильное использование идентификатора (имени), какой тип информации может быть сохранен, и какие типы операций могут быть выполнены.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4775" y="2589400"/>
            <a:ext cx="4294675" cy="3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6b43fde57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50" y="3166542"/>
            <a:ext cx="7081749" cy="327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b43fde57b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b43fde57b_0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43fde57b_0_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b43fde57b_0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b43fde57b_0_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b43fde57b_0_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b43fde57b_0_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b43fde57b_0_12"/>
          <p:cNvSpPr/>
          <p:nvPr/>
        </p:nvSpPr>
        <p:spPr>
          <a:xfrm>
            <a:off x="690125" y="1697742"/>
            <a:ext cx="80286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приведенных ниже примерах показано правильное (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 неправильное (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использование выражений языка C++.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b43fde57b_0_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b43fde57b_0_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b43fde57b_0_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6b43fde57b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b43fde57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b43fde57b_0_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b43fde57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b43fde57b_0_3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b43fde57b_0_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6b43fde57b_0_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b43fde57b_0_30"/>
          <p:cNvSpPr/>
          <p:nvPr/>
        </p:nvSpPr>
        <p:spPr>
          <a:xfrm>
            <a:off x="1070400" y="1727100"/>
            <a:ext cx="70032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включают: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Целые числа, такие как -7, 42.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(десятичные дроби), такие как 3.14, -42.67.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6b43fde57b_0_3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b43fde57b_0_3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b43fde57b_0_3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b43fde57b_0_30"/>
          <p:cNvSpPr/>
          <p:nvPr/>
        </p:nvSpPr>
        <p:spPr>
          <a:xfrm>
            <a:off x="1070400" y="3596300"/>
            <a:ext cx="71730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и Символы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состоят из чисел, букв, или символов. Строковые литералы размещаются в двойных кавычках; примеры "Hello", "My name is David".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это одиночные буквы или символы, они должны быть закрыты между одинарными кавычками, например 'a', 'b', и т.д.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6b43fde57b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b43fde57b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b43fde57b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6b43fde57b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6b43fde57b_0_4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6b43fde57b_0_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b43fde57b_0_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b43fde57b_0_48"/>
          <p:cNvSpPr/>
          <p:nvPr/>
        </p:nvSpPr>
        <p:spPr>
          <a:xfrm>
            <a:off x="690125" y="1842675"/>
            <a:ext cx="4099500" cy="3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возвращает только два возможных значения: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(истина) -&gt; (1) и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(ложь) -&gt; (0).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выражения являются примером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Булевого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типа данных.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6b43fde57b_0_4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6b43fde57b_0_4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6b43fde57b_0_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6b43fde57b_0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0250" y="4657350"/>
            <a:ext cx="1921050" cy="1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6b43fde57b_0_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4475" y="1587638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6b43fde57b_0_48"/>
          <p:cNvSpPr txBox="1"/>
          <p:nvPr/>
        </p:nvSpPr>
        <p:spPr>
          <a:xfrm>
            <a:off x="6124675" y="5435775"/>
            <a:ext cx="1863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8F9FA"/>
                </a:highlight>
                <a:latin typeface="Caveat"/>
                <a:ea typeface="Caveat"/>
                <a:cs typeface="Caveat"/>
                <a:sym typeface="Caveat"/>
              </a:rPr>
              <a:t>George Boole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6b43fde57b_0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6b43fde57b_0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b43fde57b_0_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b43fde57b_0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6b43fde57b_0_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6b43fde57b_0_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b43fde57b_0_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b43fde57b_0_70"/>
          <p:cNvSpPr/>
          <p:nvPr/>
        </p:nvSpPr>
        <p:spPr>
          <a:xfrm>
            <a:off x="508925" y="1738125"/>
            <a:ext cx="5059800" cy="4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хранит не дробные числа, которые могут быть положительными или отрицательными. Например, к целочисленному типу может относиться 42, -42, и подобные числа.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целочисленного типа варьируется согласно с архитектурой системы, на которой запускается программа, однако 4 байта это минимальный размер в большинстве современных систем.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ключевое слово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определения целочисленного типа.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6b43fde57b_0_7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6b43fde57b_0_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6b43fde57b_0_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6b43fde57b_0_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8725" y="2074125"/>
            <a:ext cx="3270475" cy="418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6b43fde57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50" y="4972525"/>
            <a:ext cx="7062612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6b43fde57b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b43fde57b_0_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b43fde57b_0_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b43fde57b_0_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6b43fde57b_0_9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6b43fde57b_0_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6b43fde57b_0_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6b43fde57b_0_91"/>
          <p:cNvSpPr/>
          <p:nvPr/>
        </p:nvSpPr>
        <p:spPr>
          <a:xfrm>
            <a:off x="557725" y="1759050"/>
            <a:ext cx="8230800" cy="3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из базовых типов, включая целочисленный, могут быть модифицированы используя один или несколько следующих спецификаторов: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Знаковый целый тип может хранить и отрицательные и положительные значения.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Беззнаковые целые могут хранить только положительные значения.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Половина стандартного размера.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Удвоенный стандартный размер.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данных резервирует 4-8 байт в зависимости от операционной системы.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6b43fde57b_0_91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b43fde57b_0_9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6b43fde57b_0_9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6b43fde57b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150" y="3890075"/>
            <a:ext cx="3674825" cy="13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6b43fde57b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b43fde57b_0_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b43fde57b_0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6b43fde57b_0_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6b43fde57b_0_10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6b43fde57b_0_1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6b43fde57b_0_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6b43fde57b_0_109"/>
          <p:cNvSpPr/>
          <p:nvPr/>
        </p:nvSpPr>
        <p:spPr>
          <a:xfrm>
            <a:off x="493775" y="1918200"/>
            <a:ext cx="82401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типа с плавающей точкой могут хранить числа, такие как 420.0, -3.33, или 0.03325. Слова «плавающая точка» ссылаются на тот факт, что некоторое количество цифр может быть до и после десятичной точки. Вы можете сказать, что десятичная точка имеет способность "плавать".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6b43fde57b_0_109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6b43fde57b_0_10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данных. Введение в строки.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6b43fde57b_0_10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СТРОКИ.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6b43fde57b_0_109"/>
          <p:cNvSpPr txBox="1"/>
          <p:nvPr/>
        </p:nvSpPr>
        <p:spPr>
          <a:xfrm>
            <a:off x="493775" y="4021875"/>
            <a:ext cx="41328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три различных типа данных с плавающей точкой: float, double, и long double.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большинстве современных архитектур, float равен 4 байтам, double равен 8, и long double может быть равен типу double (8 байт), или 16 байт.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6b43fde57b_0_109"/>
          <p:cNvSpPr txBox="1"/>
          <p:nvPr/>
        </p:nvSpPr>
        <p:spPr>
          <a:xfrm>
            <a:off x="4786150" y="5326363"/>
            <a:ext cx="40659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всегда являются знаковыми, что значит, что они могут хранить и положительные и отрицательные значения.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1241</Words>
  <Application>Microsoft Office PowerPoint</Application>
  <PresentationFormat>Экран (4:3)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Caveat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5</cp:revision>
  <dcterms:created xsi:type="dcterms:W3CDTF">2012-07-30T23:42:41Z</dcterms:created>
  <dcterms:modified xsi:type="dcterms:W3CDTF">2020-04-28T09:29:09Z</dcterms:modified>
</cp:coreProperties>
</file>