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zThvOe9uPYlG/iPijyAxg9yhT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42320f223_0_3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642320f223_0_3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3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3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7295b0383e_0_0: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g7295b0383e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295b0383e_0_66: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g7295b0383e_0_6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295b0383e_0_131: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g7295b0383e_0_131:notes"/>
          <p:cNvSpPr>
            <a:spLocks noGrp="1" noRot="1" noChangeAspect="1"/>
          </p:cNvSpPr>
          <p:nvPr>
            <p:ph type="sldImg" idx="2"/>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3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3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3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3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3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42320f223_0_1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642320f223_0_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3"/>
        <p:cNvGrpSpPr/>
        <p:nvPr/>
      </p:nvGrpSpPr>
      <p:grpSpPr>
        <a:xfrm>
          <a:off x="0" y="0"/>
          <a:ext cx="0" cy="0"/>
          <a:chOff x="0" y="0"/>
          <a:chExt cx="0" cy="0"/>
        </a:xfrm>
      </p:grpSpPr>
      <p:sp>
        <p:nvSpPr>
          <p:cNvPr id="64" name="Google Shape;64;p2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6.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8.png"/><Relationship Id="rId4" Type="http://schemas.openxmlformats.org/officeDocument/2006/relationships/image" Target="../media/image4.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gi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14"/>
        <p:cNvGrpSpPr/>
        <p:nvPr/>
      </p:nvGrpSpPr>
      <p:grpSpPr>
        <a:xfrm>
          <a:off x="0" y="0"/>
          <a:ext cx="0" cy="0"/>
          <a:chOff x="0" y="0"/>
          <a:chExt cx="0" cy="0"/>
        </a:xfrm>
      </p:grpSpPr>
      <p:pic>
        <p:nvPicPr>
          <p:cNvPr id="115" name="Google Shape;115;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16" name="Google Shape;116;p1"/>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
        <p:nvSpPr>
          <p:cNvPr id="117" name="Google Shape;117;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9-11 классы</a:t>
            </a:r>
            <a:endParaRPr sz="1200" b="0" i="0" u="none" strike="noStrike" cap="none">
              <a:solidFill>
                <a:schemeClr val="dk1"/>
              </a:solidFill>
              <a:latin typeface="Arial"/>
              <a:ea typeface="Arial"/>
              <a:cs typeface="Arial"/>
              <a:sym typeface="Arial"/>
            </a:endParaRPr>
          </a:p>
        </p:txBody>
      </p:sp>
      <p:pic>
        <p:nvPicPr>
          <p:cNvPr id="118" name="Google Shape;118;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19" name="Google Shape;119;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20" name="Google Shape;120;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21" name="Google Shape;121;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13 занятие</a:t>
            </a:r>
            <a:endParaRPr sz="1400" b="0" i="0" u="none" strike="noStrike" cap="none" dirty="0">
              <a:solidFill>
                <a:schemeClr val="dk1"/>
              </a:solidFill>
              <a:latin typeface="Arial"/>
              <a:ea typeface="Arial"/>
              <a:cs typeface="Arial"/>
              <a:sym typeface="Arial"/>
            </a:endParaRPr>
          </a:p>
        </p:txBody>
      </p:sp>
      <p:sp>
        <p:nvSpPr>
          <p:cNvPr id="122" name="Google Shape;122;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dirty="0">
                <a:solidFill>
                  <a:srgbClr val="000000"/>
                </a:solidFill>
                <a:latin typeface="Calibri"/>
                <a:ea typeface="Calibri"/>
                <a:cs typeface="Calibri"/>
                <a:sym typeface="Calibri"/>
              </a:rPr>
              <a:t>2020</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pic>
        <p:nvPicPr>
          <p:cNvPr id="257" name="Google Shape;257;g642320f223_0_3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58" name="Google Shape;258;g642320f223_0_3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59" name="Google Shape;259;g642320f223_0_3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60" name="Google Shape;260;g642320f223_0_3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1" name="Google Shape;261;g642320f223_0_3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2" name="Google Shape;262;g642320f223_0_3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3" name="Google Shape;263;g642320f223_0_3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4" name="Google Shape;264;g642320f223_0_3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65" name="Google Shape;265;g642320f223_0_3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66" name="Google Shape;266;g642320f223_0_3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67" name="Google Shape;267;g642320f223_0_38"/>
          <p:cNvPicPr preferRelativeResize="0"/>
          <p:nvPr/>
        </p:nvPicPr>
        <p:blipFill rotWithShape="1">
          <a:blip r:embed="rId8">
            <a:alphaModFix/>
          </a:blip>
          <a:srcRect/>
          <a:stretch/>
        </p:blipFill>
        <p:spPr>
          <a:xfrm>
            <a:off x="736923" y="1727300"/>
            <a:ext cx="4219565" cy="4902451"/>
          </a:xfrm>
          <a:prstGeom prst="rect">
            <a:avLst/>
          </a:prstGeom>
          <a:noFill/>
          <a:ln>
            <a:noFill/>
          </a:ln>
        </p:spPr>
      </p:pic>
      <p:pic>
        <p:nvPicPr>
          <p:cNvPr id="268" name="Google Shape;268;g642320f223_0_38"/>
          <p:cNvPicPr preferRelativeResize="0"/>
          <p:nvPr/>
        </p:nvPicPr>
        <p:blipFill rotWithShape="1">
          <a:blip r:embed="rId9">
            <a:alphaModFix/>
          </a:blip>
          <a:srcRect/>
          <a:stretch/>
        </p:blipFill>
        <p:spPr>
          <a:xfrm>
            <a:off x="5777723" y="4171300"/>
            <a:ext cx="1296900" cy="788325"/>
          </a:xfrm>
          <a:prstGeom prst="rect">
            <a:avLst/>
          </a:prstGeom>
          <a:noFill/>
          <a:ln>
            <a:noFill/>
          </a:ln>
        </p:spPr>
      </p:pic>
      <p:sp>
        <p:nvSpPr>
          <p:cNvPr id="269" name="Google Shape;269;g642320f223_0_38"/>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10</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pic>
        <p:nvPicPr>
          <p:cNvPr id="274" name="Google Shape;274;p37"/>
          <p:cNvPicPr preferRelativeResize="0"/>
          <p:nvPr/>
        </p:nvPicPr>
        <p:blipFill rotWithShape="1">
          <a:blip r:embed="rId3">
            <a:alphaModFix/>
          </a:blip>
          <a:srcRect/>
          <a:stretch/>
        </p:blipFill>
        <p:spPr>
          <a:xfrm>
            <a:off x="3567471" y="1215750"/>
            <a:ext cx="5426589" cy="5077050"/>
          </a:xfrm>
          <a:prstGeom prst="rect">
            <a:avLst/>
          </a:prstGeom>
          <a:noFill/>
          <a:ln>
            <a:noFill/>
          </a:ln>
        </p:spPr>
      </p:pic>
      <p:pic>
        <p:nvPicPr>
          <p:cNvPr id="275" name="Google Shape;275;p37"/>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76" name="Google Shape;276;p37"/>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11</a:t>
            </a:r>
            <a:endParaRPr sz="1200" b="0" i="0" u="none" strike="noStrike" cap="none" dirty="0">
              <a:solidFill>
                <a:schemeClr val="dk1"/>
              </a:solidFill>
              <a:latin typeface="Arial"/>
              <a:ea typeface="Arial"/>
              <a:cs typeface="Arial"/>
              <a:sym typeface="Arial"/>
            </a:endParaRPr>
          </a:p>
        </p:txBody>
      </p:sp>
      <p:sp>
        <p:nvSpPr>
          <p:cNvPr id="277" name="Google Shape;277;p37"/>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278" name="Google Shape;278;p37"/>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79" name="Google Shape;279;p37"/>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80" name="Google Shape;280;p37"/>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81" name="Google Shape;281;p37"/>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2" name="Google Shape;282;p37"/>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83" name="Google Shape;283;p37"/>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84" name="Google Shape;284;p37"/>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85" name="Google Shape;285;p37"/>
          <p:cNvPicPr preferRelativeResize="0"/>
          <p:nvPr/>
        </p:nvPicPr>
        <p:blipFill rotWithShape="1">
          <a:blip r:embed="rId9">
            <a:alphaModFix/>
          </a:blip>
          <a:srcRect/>
          <a:stretch/>
        </p:blipFill>
        <p:spPr>
          <a:xfrm>
            <a:off x="3600" y="2678523"/>
            <a:ext cx="4125523" cy="2026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9"/>
        <p:cNvGrpSpPr/>
        <p:nvPr/>
      </p:nvGrpSpPr>
      <p:grpSpPr>
        <a:xfrm>
          <a:off x="0" y="0"/>
          <a:ext cx="0" cy="0"/>
          <a:chOff x="0" y="0"/>
          <a:chExt cx="0" cy="0"/>
        </a:xfrm>
      </p:grpSpPr>
      <p:pic>
        <p:nvPicPr>
          <p:cNvPr id="290" name="Google Shape;290;p38"/>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91" name="Google Shape;291;p38"/>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12</a:t>
            </a:r>
            <a:endParaRPr sz="1200" b="0" i="0" u="none" strike="noStrike" cap="none" dirty="0">
              <a:solidFill>
                <a:schemeClr val="dk1"/>
              </a:solidFill>
              <a:latin typeface="Arial"/>
              <a:ea typeface="Arial"/>
              <a:cs typeface="Arial"/>
              <a:sym typeface="Arial"/>
            </a:endParaRPr>
          </a:p>
        </p:txBody>
      </p:sp>
      <p:sp>
        <p:nvSpPr>
          <p:cNvPr id="292" name="Google Shape;292;p3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293" name="Google Shape;293;p3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94" name="Google Shape;294;p3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95" name="Google Shape;295;p3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96" name="Google Shape;296;p38"/>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97" name="Google Shape;297;p38"/>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98" name="Google Shape;298;p38"/>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99" name="Google Shape;299;p3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00" name="Google Shape;300;p38"/>
          <p:cNvPicPr preferRelativeResize="0"/>
          <p:nvPr/>
        </p:nvPicPr>
        <p:blipFill rotWithShape="1">
          <a:blip r:embed="rId8">
            <a:alphaModFix/>
          </a:blip>
          <a:srcRect/>
          <a:stretch/>
        </p:blipFill>
        <p:spPr>
          <a:xfrm>
            <a:off x="1257985" y="2579097"/>
            <a:ext cx="6307630" cy="4050663"/>
          </a:xfrm>
          <a:prstGeom prst="rect">
            <a:avLst/>
          </a:prstGeom>
          <a:noFill/>
          <a:ln>
            <a:noFill/>
          </a:ln>
        </p:spPr>
      </p:pic>
      <p:sp>
        <p:nvSpPr>
          <p:cNvPr id="301" name="Google Shape;301;p38"/>
          <p:cNvSpPr/>
          <p:nvPr/>
        </p:nvSpPr>
        <p:spPr>
          <a:xfrm>
            <a:off x="2910421" y="1743458"/>
            <a:ext cx="3410429" cy="80308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3000" b="1" i="0" u="none" strike="noStrike" cap="none">
                <a:solidFill>
                  <a:schemeClr val="dk1"/>
                </a:solidFill>
                <a:latin typeface="Calibri"/>
                <a:ea typeface="Calibri"/>
                <a:cs typeface="Calibri"/>
                <a:sym typeface="Calibri"/>
              </a:rPr>
              <a:t>Divide and Conquer</a:t>
            </a:r>
            <a:endParaRPr sz="3000" b="1"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5"/>
        <p:cNvGrpSpPr/>
        <p:nvPr/>
      </p:nvGrpSpPr>
      <p:grpSpPr>
        <a:xfrm>
          <a:off x="0" y="0"/>
          <a:ext cx="0" cy="0"/>
          <a:chOff x="0" y="0"/>
          <a:chExt cx="0" cy="0"/>
        </a:xfrm>
      </p:grpSpPr>
      <p:pic>
        <p:nvPicPr>
          <p:cNvPr id="306" name="Google Shape;306;g7295b0383e_0_0"/>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07" name="Google Shape;307;g7295b0383e_0_0"/>
          <p:cNvSpPr/>
          <p:nvPr/>
        </p:nvSpPr>
        <p:spPr>
          <a:xfrm>
            <a:off x="8486610" y="413617"/>
            <a:ext cx="560700" cy="27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13</a:t>
            </a:r>
            <a:endParaRPr sz="1200" b="0" i="0" u="none" strike="noStrike" cap="none" dirty="0">
              <a:solidFill>
                <a:schemeClr val="dk1"/>
              </a:solidFill>
              <a:latin typeface="Arial"/>
              <a:ea typeface="Arial"/>
              <a:cs typeface="Arial"/>
              <a:sym typeface="Arial"/>
            </a:endParaRPr>
          </a:p>
        </p:txBody>
      </p:sp>
      <p:sp>
        <p:nvSpPr>
          <p:cNvPr id="308" name="Google Shape;308;g7295b0383e_0_0"/>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09" name="Google Shape;309;g7295b0383e_0_0"/>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10" name="Google Shape;310;g7295b0383e_0_0"/>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11" name="Google Shape;311;g7295b0383e_0_0"/>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12" name="Google Shape;312;g7295b0383e_0_0"/>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13" name="Google Shape;313;g7295b0383e_0_0"/>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14" name="Google Shape;314;g7295b0383e_0_0"/>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15" name="Google Shape;315;g7295b0383e_0_0"/>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16" name="Google Shape;316;g7295b0383e_0_0"/>
          <p:cNvPicPr preferRelativeResize="0"/>
          <p:nvPr/>
        </p:nvPicPr>
        <p:blipFill rotWithShape="1">
          <a:blip r:embed="rId8">
            <a:alphaModFix/>
          </a:blip>
          <a:srcRect/>
          <a:stretch/>
        </p:blipFill>
        <p:spPr>
          <a:xfrm>
            <a:off x="805400" y="1853698"/>
            <a:ext cx="7681201" cy="1795209"/>
          </a:xfrm>
          <a:prstGeom prst="rect">
            <a:avLst/>
          </a:prstGeom>
          <a:noFill/>
          <a:ln>
            <a:noFill/>
          </a:ln>
        </p:spPr>
      </p:pic>
      <p:pic>
        <p:nvPicPr>
          <p:cNvPr id="317" name="Google Shape;317;g7295b0383e_0_0"/>
          <p:cNvPicPr preferRelativeResize="0"/>
          <p:nvPr/>
        </p:nvPicPr>
        <p:blipFill rotWithShape="1">
          <a:blip r:embed="rId9">
            <a:alphaModFix/>
          </a:blip>
          <a:srcRect/>
          <a:stretch/>
        </p:blipFill>
        <p:spPr>
          <a:xfrm>
            <a:off x="2094063" y="3816430"/>
            <a:ext cx="5317487" cy="25854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1"/>
        <p:cNvGrpSpPr/>
        <p:nvPr/>
      </p:nvGrpSpPr>
      <p:grpSpPr>
        <a:xfrm>
          <a:off x="0" y="0"/>
          <a:ext cx="0" cy="0"/>
          <a:chOff x="0" y="0"/>
          <a:chExt cx="0" cy="0"/>
        </a:xfrm>
      </p:grpSpPr>
      <p:pic>
        <p:nvPicPr>
          <p:cNvPr id="322" name="Google Shape;322;g7295b0383e_0_66"/>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23" name="Google Shape;323;g7295b0383e_0_66"/>
          <p:cNvSpPr/>
          <p:nvPr/>
        </p:nvSpPr>
        <p:spPr>
          <a:xfrm>
            <a:off x="8486610" y="413617"/>
            <a:ext cx="560700" cy="27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14</a:t>
            </a:r>
            <a:endParaRPr sz="1200" b="0" i="0" u="none" strike="noStrike" cap="none" dirty="0">
              <a:solidFill>
                <a:schemeClr val="dk1"/>
              </a:solidFill>
              <a:latin typeface="Arial"/>
              <a:ea typeface="Arial"/>
              <a:cs typeface="Arial"/>
              <a:sym typeface="Arial"/>
            </a:endParaRPr>
          </a:p>
        </p:txBody>
      </p:sp>
      <p:sp>
        <p:nvSpPr>
          <p:cNvPr id="324" name="Google Shape;324;g7295b0383e_0_66"/>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25" name="Google Shape;325;g7295b0383e_0_66"/>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26" name="Google Shape;326;g7295b0383e_0_66"/>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27" name="Google Shape;327;g7295b0383e_0_66"/>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28" name="Google Shape;328;g7295b0383e_0_66"/>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9" name="Google Shape;329;g7295b0383e_0_66"/>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30" name="Google Shape;330;g7295b0383e_0_66"/>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31" name="Google Shape;331;g7295b0383e_0_66"/>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32" name="Google Shape;332;g7295b0383e_0_66"/>
          <p:cNvPicPr preferRelativeResize="0"/>
          <p:nvPr/>
        </p:nvPicPr>
        <p:blipFill rotWithShape="1">
          <a:blip r:embed="rId8">
            <a:alphaModFix/>
          </a:blip>
          <a:srcRect/>
          <a:stretch/>
        </p:blipFill>
        <p:spPr>
          <a:xfrm>
            <a:off x="1189763" y="1697750"/>
            <a:ext cx="6764477" cy="4771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6"/>
        <p:cNvGrpSpPr/>
        <p:nvPr/>
      </p:nvGrpSpPr>
      <p:grpSpPr>
        <a:xfrm>
          <a:off x="0" y="0"/>
          <a:ext cx="0" cy="0"/>
          <a:chOff x="0" y="0"/>
          <a:chExt cx="0" cy="0"/>
        </a:xfrm>
      </p:grpSpPr>
      <p:pic>
        <p:nvPicPr>
          <p:cNvPr id="337" name="Google Shape;337;g7295b0383e_0_131"/>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38" name="Google Shape;338;g7295b0383e_0_131"/>
          <p:cNvSpPr/>
          <p:nvPr/>
        </p:nvSpPr>
        <p:spPr>
          <a:xfrm>
            <a:off x="8486610" y="413617"/>
            <a:ext cx="560700" cy="27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15</a:t>
            </a:r>
            <a:endParaRPr sz="1200" b="0" i="0" u="none" strike="noStrike" cap="none">
              <a:solidFill>
                <a:schemeClr val="dk1"/>
              </a:solidFill>
              <a:latin typeface="Arial"/>
              <a:ea typeface="Arial"/>
              <a:cs typeface="Arial"/>
              <a:sym typeface="Arial"/>
            </a:endParaRPr>
          </a:p>
        </p:txBody>
      </p:sp>
      <p:sp>
        <p:nvSpPr>
          <p:cNvPr id="339" name="Google Shape;339;g7295b0383e_0_131"/>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pic>
        <p:nvPicPr>
          <p:cNvPr id="340" name="Google Shape;340;g7295b0383e_0_131"/>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41" name="Google Shape;341;g7295b0383e_0_13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42" name="Google Shape;342;g7295b0383e_0_13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43" name="Google Shape;343;g7295b0383e_0_131"/>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44" name="Google Shape;344;g7295b0383e_0_131"/>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45" name="Google Shape;345;g7295b0383e_0_131"/>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46" name="Google Shape;346;g7295b0383e_0_131"/>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47" name="Google Shape;347;g7295b0383e_0_131"/>
          <p:cNvPicPr preferRelativeResize="0"/>
          <p:nvPr/>
        </p:nvPicPr>
        <p:blipFill rotWithShape="1">
          <a:blip r:embed="rId8">
            <a:alphaModFix/>
          </a:blip>
          <a:srcRect l="-1719" b="-5008"/>
          <a:stretch/>
        </p:blipFill>
        <p:spPr>
          <a:xfrm>
            <a:off x="0" y="1933800"/>
            <a:ext cx="9047301" cy="375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351"/>
        <p:cNvGrpSpPr/>
        <p:nvPr/>
      </p:nvGrpSpPr>
      <p:grpSpPr>
        <a:xfrm>
          <a:off x="0" y="0"/>
          <a:ext cx="0" cy="0"/>
          <a:chOff x="0" y="0"/>
          <a:chExt cx="0" cy="0"/>
        </a:xfrm>
      </p:grpSpPr>
      <p:pic>
        <p:nvPicPr>
          <p:cNvPr id="352" name="Google Shape;352;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353" name="Google Shape;353;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356" name="Google Shape;356;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357" name="Google Shape;357;p4"/>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
        <p:nvSpPr>
          <p:cNvPr id="8" name="Google Shape;121;p1">
            <a:extLst>
              <a:ext uri="{FF2B5EF4-FFF2-40B4-BE49-F238E27FC236}">
                <a16:creationId xmlns:a16="http://schemas.microsoft.com/office/drawing/2014/main" id="{09413980-AD99-4245-A2B5-63299217F2E1}"/>
              </a:ext>
            </a:extLst>
          </p:cNvPr>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13 занятие</a:t>
            </a:r>
            <a:endParaRPr sz="1400" b="0" i="0" u="none" strike="noStrike" cap="none" dirty="0">
              <a:solidFill>
                <a:schemeClr val="dk1"/>
              </a:solidFill>
              <a:latin typeface="Arial"/>
              <a:ea typeface="Arial"/>
              <a:cs typeface="Arial"/>
              <a:sym typeface="Arial"/>
            </a:endParaRPr>
          </a:p>
        </p:txBody>
      </p:sp>
      <p:sp>
        <p:nvSpPr>
          <p:cNvPr id="9" name="Google Shape;122;p1">
            <a:extLst>
              <a:ext uri="{FF2B5EF4-FFF2-40B4-BE49-F238E27FC236}">
                <a16:creationId xmlns:a16="http://schemas.microsoft.com/office/drawing/2014/main" id="{7E1C154F-EA8F-4123-91A5-4B9BE7E45DE6}"/>
              </a:ext>
            </a:extLst>
          </p:cNvPr>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dirty="0">
                <a:solidFill>
                  <a:srgbClr val="000000"/>
                </a:solidFill>
                <a:latin typeface="Calibri"/>
                <a:ea typeface="Calibri"/>
                <a:cs typeface="Calibri"/>
                <a:sym typeface="Calibri"/>
              </a:rPr>
              <a:t>2020</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2"/>
        <p:cNvGrpSpPr/>
        <p:nvPr/>
      </p:nvGrpSpPr>
      <p:grpSpPr>
        <a:xfrm>
          <a:off x="0" y="0"/>
          <a:ext cx="0" cy="0"/>
          <a:chOff x="0" y="0"/>
          <a:chExt cx="0" cy="0"/>
        </a:xfrm>
      </p:grpSpPr>
      <p:pic>
        <p:nvPicPr>
          <p:cNvPr id="363" name="Google Shape;363;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64" name="Google Shape;364;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17</a:t>
            </a:r>
            <a:endParaRPr sz="1200" b="0" i="0" u="none" strike="noStrike" cap="none" dirty="0">
              <a:solidFill>
                <a:schemeClr val="dk1"/>
              </a:solidFill>
              <a:latin typeface="Arial"/>
              <a:ea typeface="Arial"/>
              <a:cs typeface="Arial"/>
              <a:sym typeface="Arial"/>
            </a:endParaRPr>
          </a:p>
        </p:txBody>
      </p:sp>
      <p:sp>
        <p:nvSpPr>
          <p:cNvPr id="365" name="Google Shape;365;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66" name="Google Shape;366;g642320f223_0_5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67" name="Google Shape;367;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68" name="Google Shape;368;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69" name="Google Shape;369;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70" name="Google Shape;370;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71" name="Google Shape;371;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72" name="Google Shape;372;g642320f223_0_58"/>
          <p:cNvSpPr/>
          <p:nvPr/>
        </p:nvSpPr>
        <p:spPr>
          <a:xfrm>
            <a:off x="1670056" y="2077455"/>
            <a:ext cx="5732820" cy="188972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chemeClr val="dk1"/>
                </a:solidFill>
                <a:latin typeface="Calibri"/>
                <a:ea typeface="Calibri"/>
                <a:cs typeface="Calibri"/>
                <a:sym typeface="Calibri"/>
              </a:rPr>
              <a:t>Задание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a:solidFill>
                  <a:schemeClr val="dk1"/>
                </a:solidFill>
                <a:latin typeface="Calibri"/>
                <a:ea typeface="Calibri"/>
                <a:cs typeface="Calibri"/>
                <a:sym typeface="Calibri"/>
              </a:rPr>
              <a:t>Написать программу для подсчёта факториала числа </a:t>
            </a:r>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a:solidFill>
                  <a:schemeClr val="dk1"/>
                </a:solidFill>
                <a:latin typeface="Calibri"/>
                <a:ea typeface="Calibri"/>
                <a:cs typeface="Calibri"/>
                <a:sym typeface="Calibri"/>
              </a:rPr>
              <a:t>(итерационно, т е с помощью циклов)</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g642320f223_0_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74" name="Google Shape;374;g642320f223_0_5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375" name="Google Shape;375;g642320f223_0_58"/>
          <p:cNvSpPr txBox="1"/>
          <p:nvPr/>
        </p:nvSpPr>
        <p:spPr>
          <a:xfrm>
            <a:off x="2696208" y="3733080"/>
            <a:ext cx="4458600" cy="2577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ru-RU" sz="3000" b="0" i="0" u="none" strike="noStrike" cap="none">
                <a:solidFill>
                  <a:srgbClr val="000000"/>
                </a:solidFill>
                <a:latin typeface="Calibri"/>
                <a:ea typeface="Calibri"/>
                <a:cs typeface="Calibri"/>
                <a:sym typeface="Calibri"/>
              </a:rPr>
              <a:t>1! = 1;</a:t>
            </a:r>
            <a:endParaRPr/>
          </a:p>
          <a:p>
            <a:pPr marL="0" marR="0" lvl="0" indent="0" algn="l" rtl="0">
              <a:lnSpc>
                <a:spcPct val="100000"/>
              </a:lnSpc>
              <a:spcBef>
                <a:spcPts val="0"/>
              </a:spcBef>
              <a:spcAft>
                <a:spcPts val="0"/>
              </a:spcAft>
              <a:buNone/>
            </a:pPr>
            <a:r>
              <a:rPr lang="ru-RU" sz="3000" b="0" i="0" u="none" strike="noStrike" cap="none">
                <a:solidFill>
                  <a:srgbClr val="000000"/>
                </a:solidFill>
                <a:latin typeface="Calibri"/>
                <a:ea typeface="Calibri"/>
                <a:cs typeface="Calibri"/>
                <a:sym typeface="Calibri"/>
              </a:rPr>
              <a:t>2! = 2 * 1;</a:t>
            </a:r>
            <a:endParaRPr/>
          </a:p>
          <a:p>
            <a:pPr marL="0" marR="0" lvl="0" indent="0" algn="l" rtl="0">
              <a:lnSpc>
                <a:spcPct val="100000"/>
              </a:lnSpc>
              <a:spcBef>
                <a:spcPts val="0"/>
              </a:spcBef>
              <a:spcAft>
                <a:spcPts val="0"/>
              </a:spcAft>
              <a:buNone/>
            </a:pPr>
            <a:r>
              <a:rPr lang="ru-RU" sz="3000" b="0" i="0" u="none" strike="noStrike" cap="none">
                <a:solidFill>
                  <a:srgbClr val="000000"/>
                </a:solidFill>
                <a:latin typeface="Calibri"/>
                <a:ea typeface="Calibri"/>
                <a:cs typeface="Calibri"/>
                <a:sym typeface="Calibri"/>
              </a:rPr>
              <a:t>3! = 3 * 2 * 1;</a:t>
            </a:r>
            <a:endParaRPr/>
          </a:p>
          <a:p>
            <a:pPr marL="0" marR="0" lvl="0" indent="0" algn="l" rtl="0">
              <a:lnSpc>
                <a:spcPct val="100000"/>
              </a:lnSpc>
              <a:spcBef>
                <a:spcPts val="0"/>
              </a:spcBef>
              <a:spcAft>
                <a:spcPts val="0"/>
              </a:spcAft>
              <a:buNone/>
            </a:pPr>
            <a:r>
              <a:rPr lang="ru-RU" sz="3000" b="0" i="0" u="none" strike="noStrike" cap="none">
                <a:solidFill>
                  <a:srgbClr val="000000"/>
                </a:solidFill>
                <a:latin typeface="Calibri"/>
                <a:ea typeface="Calibri"/>
                <a:cs typeface="Calibri"/>
                <a:sym typeface="Calibri"/>
              </a:rPr>
              <a:t>4! = 4 * 3 * 2 * 1; </a:t>
            </a:r>
            <a:endParaRPr/>
          </a:p>
          <a:p>
            <a:pPr marL="0" marR="0" lvl="0" indent="0" algn="l" rtl="0">
              <a:lnSpc>
                <a:spcPct val="100000"/>
              </a:lnSpc>
              <a:spcBef>
                <a:spcPts val="0"/>
              </a:spcBef>
              <a:spcAft>
                <a:spcPts val="0"/>
              </a:spcAft>
              <a:buNone/>
            </a:pPr>
            <a:endParaRPr sz="3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ru-RU" sz="3000" b="0" i="0" u="none" strike="noStrike" cap="none">
                <a:solidFill>
                  <a:srgbClr val="000000"/>
                </a:solidFill>
                <a:latin typeface="Calibri"/>
                <a:ea typeface="Calibri"/>
                <a:cs typeface="Calibri"/>
                <a:sym typeface="Calibri"/>
              </a:rPr>
              <a:t>0! = 1 (по определению)</a:t>
            </a:r>
            <a:endParaRPr sz="30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0"/>
        <p:cNvGrpSpPr/>
        <p:nvPr/>
      </p:nvGrpSpPr>
      <p:grpSpPr>
        <a:xfrm>
          <a:off x="0" y="0"/>
          <a:ext cx="0" cy="0"/>
          <a:chOff x="0" y="0"/>
          <a:chExt cx="0" cy="0"/>
        </a:xfrm>
      </p:grpSpPr>
      <p:pic>
        <p:nvPicPr>
          <p:cNvPr id="381" name="Google Shape;381;p5"/>
          <p:cNvPicPr preferRelativeResize="0"/>
          <p:nvPr/>
        </p:nvPicPr>
        <p:blipFill rotWithShape="1">
          <a:blip r:embed="rId3">
            <a:alphaModFix/>
          </a:blip>
          <a:srcRect/>
          <a:stretch/>
        </p:blipFill>
        <p:spPr>
          <a:xfrm>
            <a:off x="2986075" y="2923983"/>
            <a:ext cx="6000000" cy="3761905"/>
          </a:xfrm>
          <a:prstGeom prst="rect">
            <a:avLst/>
          </a:prstGeom>
          <a:noFill/>
          <a:ln>
            <a:noFill/>
          </a:ln>
        </p:spPr>
      </p:pic>
      <p:pic>
        <p:nvPicPr>
          <p:cNvPr id="382" name="Google Shape;382;p5"/>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383" name="Google Shape;383;p5"/>
          <p:cNvSpPr/>
          <p:nvPr/>
        </p:nvSpPr>
        <p:spPr>
          <a:xfrm>
            <a:off x="8506080" y="419040"/>
            <a:ext cx="40112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18</a:t>
            </a:r>
            <a:endParaRPr sz="1200" b="0" i="0" u="none" strike="noStrike" cap="none" dirty="0">
              <a:solidFill>
                <a:schemeClr val="dk1"/>
              </a:solidFill>
              <a:latin typeface="Arial"/>
              <a:ea typeface="Arial"/>
              <a:cs typeface="Arial"/>
              <a:sym typeface="Arial"/>
            </a:endParaRPr>
          </a:p>
        </p:txBody>
      </p:sp>
      <p:sp>
        <p:nvSpPr>
          <p:cNvPr id="384" name="Google Shape;384;p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85" name="Google Shape;385;p5"/>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86" name="Google Shape;386;p5"/>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87" name="Google Shape;387;p5"/>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88" name="Google Shape;388;p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89" name="Google Shape;389;p5"/>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390" name="Google Shape;390;p5"/>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391" name="Google Shape;391;p5"/>
          <p:cNvSpPr/>
          <p:nvPr/>
        </p:nvSpPr>
        <p:spPr>
          <a:xfrm>
            <a:off x="643680" y="1629418"/>
            <a:ext cx="2248118" cy="300937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chemeClr val="dk1"/>
                </a:solidFill>
                <a:latin typeface="Calibri"/>
                <a:ea typeface="Calibri"/>
                <a:cs typeface="Calibri"/>
                <a:sym typeface="Calibri"/>
              </a:rPr>
              <a:t>Задание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a:solidFill>
                  <a:schemeClr val="dk1"/>
                </a:solidFill>
                <a:latin typeface="Calibri"/>
                <a:ea typeface="Calibri"/>
                <a:cs typeface="Calibri"/>
                <a:sym typeface="Calibri"/>
              </a:rPr>
              <a:t>Вывести n-ое число Фибоначчи</a:t>
            </a:r>
            <a:endParaRPr/>
          </a:p>
        </p:txBody>
      </p:sp>
      <p:sp>
        <p:nvSpPr>
          <p:cNvPr id="392" name="Google Shape;392;p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93" name="Google Shape;393;p5"/>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94" name="Google Shape;394;p5"/>
          <p:cNvPicPr preferRelativeResize="0"/>
          <p:nvPr/>
        </p:nvPicPr>
        <p:blipFill rotWithShape="1">
          <a:blip r:embed="rId9">
            <a:alphaModFix/>
          </a:blip>
          <a:srcRect/>
          <a:stretch/>
        </p:blipFill>
        <p:spPr>
          <a:xfrm>
            <a:off x="411307" y="3039974"/>
            <a:ext cx="2712864" cy="3347936"/>
          </a:xfrm>
          <a:prstGeom prst="rect">
            <a:avLst/>
          </a:prstGeom>
          <a:noFill/>
          <a:ln>
            <a:noFill/>
          </a:ln>
        </p:spPr>
      </p:pic>
      <p:pic>
        <p:nvPicPr>
          <p:cNvPr id="395" name="Google Shape;395;p5"/>
          <p:cNvPicPr preferRelativeResize="0"/>
          <p:nvPr/>
        </p:nvPicPr>
        <p:blipFill rotWithShape="1">
          <a:blip r:embed="rId10">
            <a:alphaModFix/>
          </a:blip>
          <a:srcRect/>
          <a:stretch/>
        </p:blipFill>
        <p:spPr>
          <a:xfrm>
            <a:off x="3547695" y="654775"/>
            <a:ext cx="3482640" cy="21940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26"/>
        <p:cNvGrpSpPr/>
        <p:nvPr/>
      </p:nvGrpSpPr>
      <p:grpSpPr>
        <a:xfrm>
          <a:off x="0" y="0"/>
          <a:ext cx="0" cy="0"/>
          <a:chOff x="0" y="0"/>
          <a:chExt cx="0" cy="0"/>
        </a:xfrm>
      </p:grpSpPr>
      <p:pic>
        <p:nvPicPr>
          <p:cNvPr id="127" name="Google Shape;127;p2"/>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128" name="Google Shape;128;p2"/>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31" name="Google Shape;131;p2"/>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132" name="Google Shape;132;p2"/>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
        <p:nvSpPr>
          <p:cNvPr id="8" name="Google Shape;121;p1">
            <a:extLst>
              <a:ext uri="{FF2B5EF4-FFF2-40B4-BE49-F238E27FC236}">
                <a16:creationId xmlns:a16="http://schemas.microsoft.com/office/drawing/2014/main" id="{353D7C12-6E77-44A8-B503-310D8972BE7A}"/>
              </a:ext>
            </a:extLst>
          </p:cNvPr>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13 занятие</a:t>
            </a:r>
            <a:endParaRPr sz="1400" b="0" i="0" u="none" strike="noStrike" cap="none" dirty="0">
              <a:solidFill>
                <a:schemeClr val="dk1"/>
              </a:solidFill>
              <a:latin typeface="Arial"/>
              <a:ea typeface="Arial"/>
              <a:cs typeface="Arial"/>
              <a:sym typeface="Arial"/>
            </a:endParaRPr>
          </a:p>
        </p:txBody>
      </p:sp>
      <p:sp>
        <p:nvSpPr>
          <p:cNvPr id="9" name="Google Shape;122;p1">
            <a:extLst>
              <a:ext uri="{FF2B5EF4-FFF2-40B4-BE49-F238E27FC236}">
                <a16:creationId xmlns:a16="http://schemas.microsoft.com/office/drawing/2014/main" id="{9D3AFA63-2EEE-43F5-8E93-B9313E912994}"/>
              </a:ext>
            </a:extLst>
          </p:cNvPr>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dirty="0">
                <a:solidFill>
                  <a:srgbClr val="000000"/>
                </a:solidFill>
                <a:latin typeface="Calibri"/>
                <a:ea typeface="Calibri"/>
                <a:cs typeface="Calibri"/>
                <a:sym typeface="Calibri"/>
              </a:rPr>
              <a:t>2020</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
        <p:cNvGrpSpPr/>
        <p:nvPr/>
      </p:nvGrpSpPr>
      <p:grpSpPr>
        <a:xfrm>
          <a:off x="0" y="0"/>
          <a:ext cx="0" cy="0"/>
          <a:chOff x="0" y="0"/>
          <a:chExt cx="0" cy="0"/>
        </a:xfrm>
      </p:grpSpPr>
      <p:pic>
        <p:nvPicPr>
          <p:cNvPr id="137" name="Google Shape;137;p32"/>
          <p:cNvPicPr preferRelativeResize="0"/>
          <p:nvPr/>
        </p:nvPicPr>
        <p:blipFill rotWithShape="1">
          <a:blip r:embed="rId3">
            <a:alphaModFix/>
          </a:blip>
          <a:srcRect/>
          <a:stretch/>
        </p:blipFill>
        <p:spPr>
          <a:xfrm>
            <a:off x="1656075" y="2368970"/>
            <a:ext cx="6300743" cy="4260790"/>
          </a:xfrm>
          <a:prstGeom prst="rect">
            <a:avLst/>
          </a:prstGeom>
          <a:noFill/>
          <a:ln>
            <a:noFill/>
          </a:ln>
        </p:spPr>
      </p:pic>
      <p:pic>
        <p:nvPicPr>
          <p:cNvPr id="138" name="Google Shape;138;p32"/>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139" name="Google Shape;139;p32"/>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3</a:t>
            </a:r>
            <a:endParaRPr sz="1200" b="0" i="0" u="none" strike="noStrike" cap="none" dirty="0">
              <a:solidFill>
                <a:schemeClr val="dk1"/>
              </a:solidFill>
              <a:latin typeface="Arial"/>
              <a:ea typeface="Arial"/>
              <a:cs typeface="Arial"/>
              <a:sym typeface="Arial"/>
            </a:endParaRPr>
          </a:p>
        </p:txBody>
      </p:sp>
      <p:sp>
        <p:nvSpPr>
          <p:cNvPr id="140" name="Google Shape;140;p3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41" name="Google Shape;141;p32"/>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42" name="Google Shape;142;p32"/>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43" name="Google Shape;143;p32"/>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44" name="Google Shape;144;p32"/>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45" name="Google Shape;145;p3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46" name="Google Shape;146;p32"/>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147" name="Google Shape;147;p32"/>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148" name="Google Shape;148;p32"/>
          <p:cNvSpPr/>
          <p:nvPr/>
        </p:nvSpPr>
        <p:spPr>
          <a:xfrm>
            <a:off x="1145694" y="1905243"/>
            <a:ext cx="7693746" cy="561713"/>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800" b="1" i="0" u="none" strike="noStrike" cap="none">
                <a:solidFill>
                  <a:srgbClr val="000000"/>
                </a:solidFill>
                <a:latin typeface="Calibri"/>
                <a:ea typeface="Calibri"/>
                <a:cs typeface="Calibri"/>
                <a:sym typeface="Calibri"/>
              </a:rPr>
              <a:t>“In order to understand recursion, one must first understand recursion.”</a:t>
            </a:r>
            <a:endParaRPr sz="1800" b="1" i="0" u="none" strike="noStrike" cap="none">
              <a:solidFill>
                <a:schemeClr val="dk1"/>
              </a:solidFill>
              <a:latin typeface="Calibri"/>
              <a:ea typeface="Calibri"/>
              <a:cs typeface="Calibri"/>
              <a:sym typeface="Calibri"/>
            </a:endParaRPr>
          </a:p>
        </p:txBody>
      </p:sp>
      <p:sp>
        <p:nvSpPr>
          <p:cNvPr id="149" name="Google Shape;149;p32"/>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pic>
        <p:nvPicPr>
          <p:cNvPr id="154" name="Google Shape;154;p33"/>
          <p:cNvPicPr preferRelativeResize="0"/>
          <p:nvPr/>
        </p:nvPicPr>
        <p:blipFill rotWithShape="1">
          <a:blip r:embed="rId3">
            <a:alphaModFix/>
          </a:blip>
          <a:srcRect/>
          <a:stretch/>
        </p:blipFill>
        <p:spPr>
          <a:xfrm>
            <a:off x="166241" y="1927733"/>
            <a:ext cx="4521758" cy="4114800"/>
          </a:xfrm>
          <a:prstGeom prst="rect">
            <a:avLst/>
          </a:prstGeom>
          <a:noFill/>
          <a:ln>
            <a:noFill/>
          </a:ln>
        </p:spPr>
      </p:pic>
      <p:pic>
        <p:nvPicPr>
          <p:cNvPr id="155" name="Google Shape;155;p3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156" name="Google Shape;156;p3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4</a:t>
            </a:r>
            <a:endParaRPr sz="1200" b="0" i="0" u="none" strike="noStrike" cap="none" dirty="0">
              <a:solidFill>
                <a:schemeClr val="dk1"/>
              </a:solidFill>
              <a:latin typeface="Arial"/>
              <a:ea typeface="Arial"/>
              <a:cs typeface="Arial"/>
              <a:sym typeface="Arial"/>
            </a:endParaRPr>
          </a:p>
        </p:txBody>
      </p:sp>
      <p:sp>
        <p:nvSpPr>
          <p:cNvPr id="157" name="Google Shape;157;p3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58" name="Google Shape;158;p3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59" name="Google Shape;159;p3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60" name="Google Shape;160;p3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61" name="Google Shape;161;p3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62" name="Google Shape;162;p3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3" name="Google Shape;163;p3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164" name="Google Shape;164;p3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165" name="Google Shape;165;p3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166" name="Google Shape;166;p33"/>
          <p:cNvPicPr preferRelativeResize="0"/>
          <p:nvPr/>
        </p:nvPicPr>
        <p:blipFill rotWithShape="1">
          <a:blip r:embed="rId9">
            <a:alphaModFix/>
          </a:blip>
          <a:srcRect/>
          <a:stretch/>
        </p:blipFill>
        <p:spPr>
          <a:xfrm>
            <a:off x="4466675" y="2240040"/>
            <a:ext cx="4413856" cy="35310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pic>
        <p:nvPicPr>
          <p:cNvPr id="171" name="Google Shape;171;p34"/>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72" name="Google Shape;172;p34"/>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5</a:t>
            </a:r>
            <a:endParaRPr sz="1200" b="0" i="0" u="none" strike="noStrike" cap="none" dirty="0">
              <a:solidFill>
                <a:schemeClr val="dk1"/>
              </a:solidFill>
              <a:latin typeface="Arial"/>
              <a:ea typeface="Arial"/>
              <a:cs typeface="Arial"/>
              <a:sym typeface="Arial"/>
            </a:endParaRPr>
          </a:p>
        </p:txBody>
      </p:sp>
      <p:sp>
        <p:nvSpPr>
          <p:cNvPr id="173" name="Google Shape;173;p34"/>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74" name="Google Shape;174;p34"/>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75" name="Google Shape;175;p3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76" name="Google Shape;176;p3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77" name="Google Shape;177;p3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78" name="Google Shape;178;p34"/>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79" name="Google Shape;179;p34"/>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80" name="Google Shape;180;p34"/>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81" name="Google Shape;181;p34"/>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182" name="Google Shape;182;p34"/>
          <p:cNvPicPr preferRelativeResize="0"/>
          <p:nvPr/>
        </p:nvPicPr>
        <p:blipFill rotWithShape="1">
          <a:blip r:embed="rId8">
            <a:alphaModFix/>
          </a:blip>
          <a:srcRect/>
          <a:stretch/>
        </p:blipFill>
        <p:spPr>
          <a:xfrm>
            <a:off x="781505" y="1697760"/>
            <a:ext cx="7461720" cy="4416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
        <p:cNvGrpSpPr/>
        <p:nvPr/>
      </p:nvGrpSpPr>
      <p:grpSpPr>
        <a:xfrm>
          <a:off x="0" y="0"/>
          <a:ext cx="0" cy="0"/>
          <a:chOff x="0" y="0"/>
          <a:chExt cx="0" cy="0"/>
        </a:xfrm>
      </p:grpSpPr>
      <p:pic>
        <p:nvPicPr>
          <p:cNvPr id="187" name="Google Shape;18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88" name="Google Shape;18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6</a:t>
            </a:r>
            <a:endParaRPr sz="1200" b="0" i="0" u="none" strike="noStrike" cap="none" dirty="0">
              <a:solidFill>
                <a:schemeClr val="dk1"/>
              </a:solidFill>
              <a:latin typeface="Arial"/>
              <a:ea typeface="Arial"/>
              <a:cs typeface="Arial"/>
              <a:sym typeface="Arial"/>
            </a:endParaRPr>
          </a:p>
        </p:txBody>
      </p:sp>
      <p:sp>
        <p:nvSpPr>
          <p:cNvPr id="189" name="Google Shape;18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90" name="Google Shape;19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91" name="Google Shape;19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92" name="Google Shape;19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93" name="Google Shape;19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94" name="Google Shape;19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95" name="Google Shape;19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96" name="Google Shape;19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97" name="Google Shape;197;p3"/>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b="0" i="0" u="none" strike="noStrike" cap="none">
                <a:solidFill>
                  <a:schemeClr val="dk1"/>
                </a:solidFill>
                <a:latin typeface="Calibri"/>
                <a:ea typeface="Calibri"/>
                <a:cs typeface="Calibri"/>
                <a:sym typeface="Calibri"/>
              </a:rPr>
              <a:t>Рекурсивная функция в языке С++ (и не только), это функция, которая вызывает саму себя.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b="0" i="0" u="none" strike="noStrike" cap="none">
                <a:solidFill>
                  <a:schemeClr val="dk1"/>
                </a:solidFill>
                <a:latin typeface="Calibri"/>
                <a:ea typeface="Calibri"/>
                <a:cs typeface="Calibri"/>
                <a:sym typeface="Calibri"/>
              </a:rPr>
              <a:t>Для избегания бесконечного вызова рекурсии, необходимо включить завершающее условие в функцию</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b="0" i="0" u="none" strike="noStrike" cap="none">
                <a:solidFill>
                  <a:schemeClr val="dk1"/>
                </a:solidFill>
                <a:latin typeface="Calibri"/>
                <a:ea typeface="Calibri"/>
                <a:cs typeface="Calibri"/>
                <a:sym typeface="Calibri"/>
              </a:rPr>
              <a:t>БЕСКОНЕЧНОСТЬ - НЕ ПРЕДЕЛ</a:t>
            </a:r>
            <a:endParaRPr sz="1800" b="0" i="0" u="none" strike="noStrike" cap="none">
              <a:solidFill>
                <a:schemeClr val="dk1"/>
              </a:solidFill>
              <a:latin typeface="Calibri"/>
              <a:ea typeface="Calibri"/>
              <a:cs typeface="Calibri"/>
              <a:sym typeface="Calibri"/>
            </a:endParaRPr>
          </a:p>
          <a:p>
            <a:pPr marL="1371600" marR="0" lvl="0" indent="0" algn="l"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199" name="Google Shape;199;p3"/>
          <p:cNvPicPr preferRelativeResize="0"/>
          <p:nvPr/>
        </p:nvPicPr>
        <p:blipFill rotWithShape="1">
          <a:blip r:embed="rId8">
            <a:alphaModFix/>
          </a:blip>
          <a:srcRect/>
          <a:stretch/>
        </p:blipFill>
        <p:spPr>
          <a:xfrm>
            <a:off x="4271755" y="3005224"/>
            <a:ext cx="4608725" cy="3269326"/>
          </a:xfrm>
          <a:prstGeom prst="rect">
            <a:avLst/>
          </a:prstGeom>
          <a:noFill/>
          <a:ln>
            <a:noFill/>
          </a:ln>
        </p:spPr>
      </p:pic>
      <p:pic>
        <p:nvPicPr>
          <p:cNvPr id="200" name="Google Shape;200;p3"/>
          <p:cNvPicPr preferRelativeResize="0"/>
          <p:nvPr/>
        </p:nvPicPr>
        <p:blipFill rotWithShape="1">
          <a:blip r:embed="rId9">
            <a:alphaModFix/>
          </a:blip>
          <a:srcRect/>
          <a:stretch/>
        </p:blipFill>
        <p:spPr>
          <a:xfrm>
            <a:off x="805550" y="4284750"/>
            <a:ext cx="3105150" cy="148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4"/>
        <p:cNvGrpSpPr/>
        <p:nvPr/>
      </p:nvGrpSpPr>
      <p:grpSpPr>
        <a:xfrm>
          <a:off x="0" y="0"/>
          <a:ext cx="0" cy="0"/>
          <a:chOff x="0" y="0"/>
          <a:chExt cx="0" cy="0"/>
        </a:xfrm>
      </p:grpSpPr>
      <p:pic>
        <p:nvPicPr>
          <p:cNvPr id="205" name="Google Shape;205;p35"/>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06" name="Google Shape;206;p35"/>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7</a:t>
            </a:r>
            <a:endParaRPr sz="1200" b="0" i="0" u="none" strike="noStrike" cap="none" dirty="0">
              <a:solidFill>
                <a:schemeClr val="dk1"/>
              </a:solidFill>
              <a:latin typeface="Arial"/>
              <a:ea typeface="Arial"/>
              <a:cs typeface="Arial"/>
              <a:sym typeface="Arial"/>
            </a:endParaRPr>
          </a:p>
        </p:txBody>
      </p:sp>
      <p:sp>
        <p:nvSpPr>
          <p:cNvPr id="207" name="Google Shape;207;p3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08" name="Google Shape;208;p3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09" name="Google Shape;209;p35"/>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10" name="Google Shape;210;p35"/>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11" name="Google Shape;211;p35"/>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12" name="Google Shape;212;p3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13" name="Google Shape;213;p35"/>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14" name="Google Shape;214;p35"/>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15" name="Google Shape;215;p35"/>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16" name="Google Shape;216;p35"/>
          <p:cNvPicPr preferRelativeResize="0"/>
          <p:nvPr/>
        </p:nvPicPr>
        <p:blipFill rotWithShape="1">
          <a:blip r:embed="rId8">
            <a:alphaModFix/>
          </a:blip>
          <a:srcRect/>
          <a:stretch/>
        </p:blipFill>
        <p:spPr>
          <a:xfrm>
            <a:off x="800827" y="1683093"/>
            <a:ext cx="7221946" cy="40246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
        <p:cNvGrpSpPr/>
        <p:nvPr/>
      </p:nvGrpSpPr>
      <p:grpSpPr>
        <a:xfrm>
          <a:off x="0" y="0"/>
          <a:ext cx="0" cy="0"/>
          <a:chOff x="0" y="0"/>
          <a:chExt cx="0" cy="0"/>
        </a:xfrm>
      </p:grpSpPr>
      <p:pic>
        <p:nvPicPr>
          <p:cNvPr id="221" name="Google Shape;221;p36"/>
          <p:cNvPicPr preferRelativeResize="0"/>
          <p:nvPr/>
        </p:nvPicPr>
        <p:blipFill rotWithShape="1">
          <a:blip r:embed="rId3">
            <a:alphaModFix/>
          </a:blip>
          <a:srcRect/>
          <a:stretch/>
        </p:blipFill>
        <p:spPr>
          <a:xfrm>
            <a:off x="6729978" y="3930508"/>
            <a:ext cx="2414022" cy="2166808"/>
          </a:xfrm>
          <a:prstGeom prst="rect">
            <a:avLst/>
          </a:prstGeom>
          <a:noFill/>
          <a:ln>
            <a:noFill/>
          </a:ln>
        </p:spPr>
      </p:pic>
      <p:pic>
        <p:nvPicPr>
          <p:cNvPr id="222" name="Google Shape;222;p36"/>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23" name="Google Shape;223;p36"/>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8</a:t>
            </a:r>
            <a:endParaRPr sz="1200" b="0" i="0" u="none" strike="noStrike" cap="none" dirty="0">
              <a:solidFill>
                <a:schemeClr val="dk1"/>
              </a:solidFill>
              <a:latin typeface="Arial"/>
              <a:ea typeface="Arial"/>
              <a:cs typeface="Arial"/>
              <a:sym typeface="Arial"/>
            </a:endParaRPr>
          </a:p>
        </p:txBody>
      </p:sp>
      <p:sp>
        <p:nvSpPr>
          <p:cNvPr id="224" name="Google Shape;224;p36"/>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25" name="Google Shape;225;p36"/>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26" name="Google Shape;226;p36"/>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27" name="Google Shape;227;p36"/>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28" name="Google Shape;228;p36"/>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29" name="Google Shape;229;p36"/>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30" name="Google Shape;230;p36"/>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31" name="Google Shape;231;p36"/>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32" name="Google Shape;232;p36"/>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33" name="Google Shape;233;p36"/>
          <p:cNvSpPr/>
          <p:nvPr/>
        </p:nvSpPr>
        <p:spPr>
          <a:xfrm>
            <a:off x="853291" y="1608300"/>
            <a:ext cx="7731051"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ru-RU" sz="1800" b="1" i="0" u="none" strike="noStrike" cap="none">
                <a:solidFill>
                  <a:srgbClr val="222222"/>
                </a:solidFill>
                <a:latin typeface="Calibri"/>
                <a:ea typeface="Calibri"/>
                <a:cs typeface="Calibri"/>
                <a:sym typeface="Calibri"/>
              </a:rPr>
              <a:t>Стек вызовов</a:t>
            </a:r>
            <a:endParaRPr sz="18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None/>
            </a:pPr>
            <a:br>
              <a:rPr lang="ru-RU" sz="1800" b="0" i="0" u="none" strike="noStrike" cap="none">
                <a:solidFill>
                  <a:srgbClr val="000000"/>
                </a:solidFill>
                <a:latin typeface="Calibri"/>
                <a:ea typeface="Calibri"/>
                <a:cs typeface="Calibri"/>
                <a:sym typeface="Calibri"/>
              </a:rPr>
            </a:br>
            <a:r>
              <a:rPr lang="ru-RU" sz="1800" b="0" i="0" u="none" strike="noStrike" cap="none">
                <a:solidFill>
                  <a:srgbClr val="222222"/>
                </a:solidFill>
                <a:latin typeface="Calibri"/>
                <a:ea typeface="Calibri"/>
                <a:cs typeface="Calibri"/>
                <a:sym typeface="Calibri"/>
              </a:rPr>
              <a:t>Рекурсивные функции используют так называемый «Стек вызовов». Когда программа вызывает функцию, функция отправляется на верх стека вызовов. Это похоже на стопку книг, вы добавляете одну вещь за одни раз. Затем, когда вы готовы снять что-то обратно, вы всегда снимаете верхний элемент.</a:t>
            </a:r>
            <a:endParaRPr sz="1800" b="0" i="0" u="none" strike="noStrike" cap="none">
              <a:solidFill>
                <a:srgbClr val="222222"/>
              </a:solidFill>
              <a:latin typeface="Calibri"/>
              <a:ea typeface="Calibri"/>
              <a:cs typeface="Calibri"/>
              <a:sym typeface="Calibri"/>
            </a:endParaRPr>
          </a:p>
        </p:txBody>
      </p:sp>
      <p:pic>
        <p:nvPicPr>
          <p:cNvPr id="234" name="Google Shape;234;p36"/>
          <p:cNvPicPr preferRelativeResize="0"/>
          <p:nvPr/>
        </p:nvPicPr>
        <p:blipFill rotWithShape="1">
          <a:blip r:embed="rId9">
            <a:alphaModFix/>
          </a:blip>
          <a:srcRect/>
          <a:stretch/>
        </p:blipFill>
        <p:spPr>
          <a:xfrm>
            <a:off x="238047" y="3695400"/>
            <a:ext cx="6537419" cy="3037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8"/>
        <p:cNvGrpSpPr/>
        <p:nvPr/>
      </p:nvGrpSpPr>
      <p:grpSpPr>
        <a:xfrm>
          <a:off x="0" y="0"/>
          <a:ext cx="0" cy="0"/>
          <a:chOff x="0" y="0"/>
          <a:chExt cx="0" cy="0"/>
        </a:xfrm>
      </p:grpSpPr>
      <p:pic>
        <p:nvPicPr>
          <p:cNvPr id="239" name="Google Shape;239;g642320f223_0_1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40" name="Google Shape;240;g642320f223_0_1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41" name="Google Shape;241;g642320f223_0_1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2" name="Google Shape;242;g642320f223_0_1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3" name="Google Shape;243;g642320f223_0_1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4" name="Google Shape;244;g642320f223_0_1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5" name="Google Shape;245;g642320f223_0_1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6" name="Google Shape;246;g642320f223_0_1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47" name="Google Shape;247;g642320f223_0_1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48" name="Google Shape;248;g642320f223_0_19"/>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b="0" i="0" u="none" strike="noStrike" cap="none">
                <a:solidFill>
                  <a:schemeClr val="dk1"/>
                </a:solidFill>
                <a:latin typeface="Calibri"/>
                <a:ea typeface="Calibri"/>
                <a:cs typeface="Calibri"/>
                <a:sym typeface="Calibri"/>
              </a:rPr>
              <a:t>Для демонстрации работы рекурсии рассмотрим, создадим программу для подсчёта </a:t>
            </a:r>
            <a:r>
              <a:rPr lang="ru-RU" sz="1800" b="1" i="0" u="none" strike="noStrike" cap="none">
                <a:solidFill>
                  <a:schemeClr val="dk1"/>
                </a:solidFill>
                <a:latin typeface="Calibri"/>
                <a:ea typeface="Calibri"/>
                <a:cs typeface="Calibri"/>
                <a:sym typeface="Calibri"/>
              </a:rPr>
              <a:t>факториала.</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b="0" i="0" u="none" strike="noStrike" cap="none">
                <a:solidFill>
                  <a:schemeClr val="dk1"/>
                </a:solidFill>
                <a:latin typeface="Calibri"/>
                <a:ea typeface="Calibri"/>
                <a:cs typeface="Calibri"/>
                <a:sym typeface="Calibri"/>
              </a:rPr>
              <a:t>В математике, термин факториал означает умножение всех положительных целых чисел, которые меньше, либо равны специальному неотрицательному (n)</a:t>
            </a:r>
            <a:endParaRPr sz="1800" b="0" i="0" u="none" strike="noStrike" cap="none">
              <a:solidFill>
                <a:schemeClr val="dk1"/>
              </a:solidFill>
              <a:latin typeface="Calibri"/>
              <a:ea typeface="Calibri"/>
              <a:cs typeface="Calibri"/>
              <a:sym typeface="Calibri"/>
            </a:endParaRPr>
          </a:p>
        </p:txBody>
      </p:sp>
      <p:sp>
        <p:nvSpPr>
          <p:cNvPr id="249" name="Google Shape;249;g642320f223_0_19"/>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50" name="Google Shape;250;g642320f223_0_19"/>
          <p:cNvSpPr txBox="1">
            <a:spLocks noGrp="1"/>
          </p:cNvSpPr>
          <p:nvPr>
            <p:ph type="subTitle" idx="4294967295"/>
          </p:nvPr>
        </p:nvSpPr>
        <p:spPr>
          <a:xfrm>
            <a:off x="7014500" y="3563200"/>
            <a:ext cx="868500" cy="11712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1000"/>
              </a:spcBef>
              <a:spcAft>
                <a:spcPts val="0"/>
              </a:spcAft>
              <a:buClr>
                <a:schemeClr val="dk1"/>
              </a:buClr>
              <a:buSzPts val="2800"/>
              <a:buFont typeface="Arial"/>
              <a:buNone/>
            </a:pPr>
            <a:r>
              <a:rPr lang="ru-RU" sz="7000" b="0" i="0" u="none" strike="noStrike" cap="none">
                <a:solidFill>
                  <a:schemeClr val="dk1"/>
                </a:solidFill>
                <a:latin typeface="Arial"/>
                <a:ea typeface="Arial"/>
                <a:cs typeface="Arial"/>
                <a:sym typeface="Arial"/>
              </a:rPr>
              <a:t>n! </a:t>
            </a:r>
            <a:endParaRPr sz="7000" b="0" i="0" u="none" strike="noStrike" cap="none">
              <a:solidFill>
                <a:schemeClr val="dk1"/>
              </a:solidFill>
              <a:latin typeface="Arial"/>
              <a:ea typeface="Arial"/>
              <a:cs typeface="Arial"/>
              <a:sym typeface="Arial"/>
            </a:endParaRPr>
          </a:p>
        </p:txBody>
      </p:sp>
      <p:sp>
        <p:nvSpPr>
          <p:cNvPr id="251" name="Google Shape;251;g642320f223_0_19"/>
          <p:cNvSpPr txBox="1">
            <a:spLocks noGrp="1"/>
          </p:cNvSpPr>
          <p:nvPr>
            <p:ph type="title"/>
          </p:nvPr>
        </p:nvSpPr>
        <p:spPr>
          <a:xfrm>
            <a:off x="941150" y="3695350"/>
            <a:ext cx="4458600" cy="2577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ru-RU" sz="3000">
                <a:latin typeface="Calibri"/>
                <a:ea typeface="Calibri"/>
                <a:cs typeface="Calibri"/>
                <a:sym typeface="Calibri"/>
              </a:rPr>
              <a:t>1! = 1;</a:t>
            </a:r>
            <a:endParaRPr sz="3000">
              <a:latin typeface="Calibri"/>
              <a:ea typeface="Calibri"/>
              <a:cs typeface="Calibri"/>
              <a:sym typeface="Calibri"/>
            </a:endParaRPr>
          </a:p>
          <a:p>
            <a:pPr marL="0" lvl="0" indent="0" algn="l" rtl="0">
              <a:lnSpc>
                <a:spcPct val="90000"/>
              </a:lnSpc>
              <a:spcBef>
                <a:spcPts val="0"/>
              </a:spcBef>
              <a:spcAft>
                <a:spcPts val="0"/>
              </a:spcAft>
              <a:buSzPts val="1800"/>
              <a:buNone/>
            </a:pPr>
            <a:r>
              <a:rPr lang="ru-RU" sz="3000">
                <a:latin typeface="Calibri"/>
                <a:ea typeface="Calibri"/>
                <a:cs typeface="Calibri"/>
                <a:sym typeface="Calibri"/>
              </a:rPr>
              <a:t>2! = 2 * 1;</a:t>
            </a:r>
            <a:endParaRPr sz="3000">
              <a:latin typeface="Calibri"/>
              <a:ea typeface="Calibri"/>
              <a:cs typeface="Calibri"/>
              <a:sym typeface="Calibri"/>
            </a:endParaRPr>
          </a:p>
          <a:p>
            <a:pPr marL="0" lvl="0" indent="0" algn="l" rtl="0">
              <a:lnSpc>
                <a:spcPct val="90000"/>
              </a:lnSpc>
              <a:spcBef>
                <a:spcPts val="0"/>
              </a:spcBef>
              <a:spcAft>
                <a:spcPts val="0"/>
              </a:spcAft>
              <a:buSzPts val="1800"/>
              <a:buNone/>
            </a:pPr>
            <a:r>
              <a:rPr lang="ru-RU" sz="3000">
                <a:latin typeface="Calibri"/>
                <a:ea typeface="Calibri"/>
                <a:cs typeface="Calibri"/>
                <a:sym typeface="Calibri"/>
              </a:rPr>
              <a:t>3! = 3 * 2 * 1;</a:t>
            </a:r>
            <a:endParaRPr sz="3000">
              <a:latin typeface="Calibri"/>
              <a:ea typeface="Calibri"/>
              <a:cs typeface="Calibri"/>
              <a:sym typeface="Calibri"/>
            </a:endParaRPr>
          </a:p>
          <a:p>
            <a:pPr marL="0" lvl="0" indent="0" algn="l" rtl="0">
              <a:lnSpc>
                <a:spcPct val="90000"/>
              </a:lnSpc>
              <a:spcBef>
                <a:spcPts val="0"/>
              </a:spcBef>
              <a:spcAft>
                <a:spcPts val="0"/>
              </a:spcAft>
              <a:buSzPts val="1800"/>
              <a:buNone/>
            </a:pPr>
            <a:r>
              <a:rPr lang="ru-RU" sz="3000">
                <a:latin typeface="Calibri"/>
                <a:ea typeface="Calibri"/>
                <a:cs typeface="Calibri"/>
                <a:sym typeface="Calibri"/>
              </a:rPr>
              <a:t>4! = 4 * 3 * 2 * 1; </a:t>
            </a:r>
            <a:endParaRPr sz="3000">
              <a:latin typeface="Calibri"/>
              <a:ea typeface="Calibri"/>
              <a:cs typeface="Calibri"/>
              <a:sym typeface="Calibri"/>
            </a:endParaRPr>
          </a:p>
          <a:p>
            <a:pPr marL="0" lvl="0" indent="0" algn="l" rtl="0">
              <a:lnSpc>
                <a:spcPct val="90000"/>
              </a:lnSpc>
              <a:spcBef>
                <a:spcPts val="0"/>
              </a:spcBef>
              <a:spcAft>
                <a:spcPts val="0"/>
              </a:spcAft>
              <a:buSzPts val="1800"/>
              <a:buNone/>
            </a:pPr>
            <a:endParaRPr sz="3000">
              <a:latin typeface="Calibri"/>
              <a:ea typeface="Calibri"/>
              <a:cs typeface="Calibri"/>
              <a:sym typeface="Calibri"/>
            </a:endParaRPr>
          </a:p>
          <a:p>
            <a:pPr marL="0" lvl="0" indent="0" algn="l" rtl="0">
              <a:lnSpc>
                <a:spcPct val="90000"/>
              </a:lnSpc>
              <a:spcBef>
                <a:spcPts val="0"/>
              </a:spcBef>
              <a:spcAft>
                <a:spcPts val="0"/>
              </a:spcAft>
              <a:buSzPts val="1800"/>
              <a:buNone/>
            </a:pPr>
            <a:r>
              <a:rPr lang="ru-RU" sz="3000">
                <a:latin typeface="Calibri"/>
                <a:ea typeface="Calibri"/>
                <a:cs typeface="Calibri"/>
                <a:sym typeface="Calibri"/>
              </a:rPr>
              <a:t>0! = 1 (по определению)</a:t>
            </a:r>
            <a:endParaRPr sz="3000">
              <a:latin typeface="Calibri"/>
              <a:ea typeface="Calibri"/>
              <a:cs typeface="Calibri"/>
              <a:sym typeface="Calibri"/>
            </a:endParaRPr>
          </a:p>
        </p:txBody>
      </p:sp>
      <p:sp>
        <p:nvSpPr>
          <p:cNvPr id="252" name="Google Shape;252;g642320f223_0_19"/>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9</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445</Words>
  <Application>Microsoft Office PowerPoint</Application>
  <PresentationFormat>Экран (4:3)</PresentationFormat>
  <Paragraphs>125</Paragraphs>
  <Slides>18</Slides>
  <Notes>18</Notes>
  <HiddenSlides>0</HiddenSlides>
  <MMClips>0</MMClips>
  <ScaleCrop>false</ScaleCrop>
  <HeadingPairs>
    <vt:vector size="6" baseType="variant">
      <vt:variant>
        <vt:lpstr>Использованные шрифты</vt:lpstr>
      </vt:variant>
      <vt:variant>
        <vt:i4>2</vt:i4>
      </vt:variant>
      <vt:variant>
        <vt:lpstr>Тема</vt:lpstr>
      </vt:variant>
      <vt:variant>
        <vt:i4>2</vt:i4>
      </vt:variant>
      <vt:variant>
        <vt:lpstr>Заголовки слайдов</vt:lpstr>
      </vt:variant>
      <vt:variant>
        <vt:i4>18</vt:i4>
      </vt:variant>
    </vt:vector>
  </HeadingPairs>
  <TitlesOfParts>
    <vt:vector size="22" baseType="lpstr">
      <vt:lpstr>Arial</vt:lpstr>
      <vt:lpstr>Calibri</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 = 1; 2! = 2 * 1; 3! = 3 * 2 * 1; 4! = 4 * 3 * 2 * 1;   0! = 1 (по определению)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Приёмко</dc:creator>
  <cp:lastModifiedBy>Kirill Priyomko</cp:lastModifiedBy>
  <cp:revision>2</cp:revision>
  <dcterms:created xsi:type="dcterms:W3CDTF">2012-07-30T23:42:41Z</dcterms:created>
  <dcterms:modified xsi:type="dcterms:W3CDTF">2020-04-29T08:34:45Z</dcterms:modified>
</cp:coreProperties>
</file>