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6" r:id="rId18"/>
    <p:sldId id="277" r:id="rId19"/>
    <p:sldId id="278" r:id="rId20"/>
    <p:sldId id="279" r:id="rId21"/>
    <p:sldId id="280" r:id="rId22"/>
    <p:sldId id="281" r:id="rId23"/>
    <p:sldId id="282" r:id="rId24"/>
    <p:sldId id="283" r:id="rId25"/>
    <p:sldId id="284" r:id="rId26"/>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9AA0A6"/>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3" roundtripDataSignature="AMtx7mjq4h1TizXUI7dakZU82kyExOlW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6E1F86-D4F1-4CBE-944A-63DDDD17D790}">
  <a:tblStyle styleId="{E16E1F86-D4F1-4CBE-944A-63DDDD17D790}"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480"/>
      </p:cViewPr>
      <p:guideLst>
        <p:guide orient="horz"/>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ru-R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7fe87d9a8e_0_0: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 name="Google Shape;62;g7fe87d9a8e_0_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83f4807863_0_8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g83f4807863_0_84: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g83f4807863_0_84: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3f4807863_0_9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g83f4807863_0_99: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g83f4807863_0_99: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83f4807863_0_12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g83f4807863_0_129: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9" name="Google Shape;239;g83f4807863_0_129: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3f4807863_0_15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g83f4807863_0_159: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g83f4807863_0_159: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3f4807863_0_18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83f4807863_0_189: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g83f4807863_0_189: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83f4807863_0_17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g83f4807863_0_174: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1" name="Google Shape;291;g83f4807863_0_174: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7fe87d9a8e_0_122: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7" name="Google Shape;377;g7fe87d9a8e_0_12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83f4807863_0_26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g83f4807863_0_264: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8" name="Google Shape;388;g83f4807863_0_264: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83f4807863_0_26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g83f4807863_0_264: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8" name="Google Shape;388;g83f4807863_0_264: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18</a:t>
            </a:fld>
            <a:endParaRPr/>
          </a:p>
        </p:txBody>
      </p:sp>
    </p:spTree>
    <p:extLst>
      <p:ext uri="{BB962C8B-B14F-4D97-AF65-F5344CB8AC3E}">
        <p14:creationId xmlns:p14="http://schemas.microsoft.com/office/powerpoint/2010/main" val="16520961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83f4807863_0_26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g83f4807863_0_264: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8" name="Google Shape;388;g83f4807863_0_264: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19</a:t>
            </a:fld>
            <a:endParaRPr/>
          </a:p>
        </p:txBody>
      </p:sp>
    </p:spTree>
    <p:extLst>
      <p:ext uri="{BB962C8B-B14F-4D97-AF65-F5344CB8AC3E}">
        <p14:creationId xmlns:p14="http://schemas.microsoft.com/office/powerpoint/2010/main" val="2262398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7fe87d9a8e_0_62: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 name="Google Shape;74;g7fe87d9a8e_0_6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83f4807863_0_26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g83f4807863_0_264: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8" name="Google Shape;388;g83f4807863_0_264: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20</a:t>
            </a:fld>
            <a:endParaRPr/>
          </a:p>
        </p:txBody>
      </p:sp>
    </p:spTree>
    <p:extLst>
      <p:ext uri="{BB962C8B-B14F-4D97-AF65-F5344CB8AC3E}">
        <p14:creationId xmlns:p14="http://schemas.microsoft.com/office/powerpoint/2010/main" val="219404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83f4807863_0_26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g83f4807863_0_264: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8" name="Google Shape;388;g83f4807863_0_264: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21</a:t>
            </a:fld>
            <a:endParaRPr/>
          </a:p>
        </p:txBody>
      </p:sp>
    </p:spTree>
    <p:extLst>
      <p:ext uri="{BB962C8B-B14F-4D97-AF65-F5344CB8AC3E}">
        <p14:creationId xmlns:p14="http://schemas.microsoft.com/office/powerpoint/2010/main" val="103495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83f4807863_0_26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g83f4807863_0_264: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8" name="Google Shape;388;g83f4807863_0_264: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22</a:t>
            </a:fld>
            <a:endParaRPr/>
          </a:p>
        </p:txBody>
      </p:sp>
    </p:spTree>
    <p:extLst>
      <p:ext uri="{BB962C8B-B14F-4D97-AF65-F5344CB8AC3E}">
        <p14:creationId xmlns:p14="http://schemas.microsoft.com/office/powerpoint/2010/main" val="36890143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83f4807863_0_26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g83f4807863_0_264: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8" name="Google Shape;388;g83f4807863_0_264: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23</a:t>
            </a:fld>
            <a:endParaRPr/>
          </a:p>
        </p:txBody>
      </p:sp>
    </p:spTree>
    <p:extLst>
      <p:ext uri="{BB962C8B-B14F-4D97-AF65-F5344CB8AC3E}">
        <p14:creationId xmlns:p14="http://schemas.microsoft.com/office/powerpoint/2010/main" val="41363398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83f4807863_0_26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g83f4807863_0_264: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8" name="Google Shape;388;g83f4807863_0_264: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24</a:t>
            </a:fld>
            <a:endParaRPr/>
          </a:p>
        </p:txBody>
      </p:sp>
    </p:spTree>
    <p:extLst>
      <p:ext uri="{BB962C8B-B14F-4D97-AF65-F5344CB8AC3E}">
        <p14:creationId xmlns:p14="http://schemas.microsoft.com/office/powerpoint/2010/main" val="21324000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83f4807863_0_26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g83f4807863_0_264: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8" name="Google Shape;388;g83f4807863_0_264: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25</a:t>
            </a:fld>
            <a:endParaRPr/>
          </a:p>
        </p:txBody>
      </p:sp>
    </p:spTree>
    <p:extLst>
      <p:ext uri="{BB962C8B-B14F-4D97-AF65-F5344CB8AC3E}">
        <p14:creationId xmlns:p14="http://schemas.microsoft.com/office/powerpoint/2010/main" val="2595458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83f4807863_0_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 name="Google Shape;84;g83f4807863_0_7: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g83f4807863_0_7: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3f4807863_0_11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g83f4807863_0_114: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g83f4807863_0_114: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3f4807863_0_14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g83f4807863_0_144: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g83f4807863_0_144: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292f05ff9_0_1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g7292f05ff9_0_19: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g7292f05ff9_0_19: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3f4807863_0_5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g83f4807863_0_53: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g83f4807863_0_53: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3f4807863_0_3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83f4807863_0_33: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g83f4807863_0_33: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3f4807863_0_6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g83f4807863_0_69:notes"/>
          <p:cNvSpPr txBox="1">
            <a:spLocks noGrp="1"/>
          </p:cNvSpPr>
          <p:nvPr>
            <p:ph type="body" idx="1"/>
          </p:nvPr>
        </p:nvSpPr>
        <p:spPr>
          <a:xfrm>
            <a:off x="755650" y="5145088"/>
            <a:ext cx="6048300" cy="4209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g83f4807863_0_69:notes"/>
          <p:cNvSpPr txBox="1">
            <a:spLocks noGrp="1"/>
          </p:cNvSpPr>
          <p:nvPr>
            <p:ph type="sldNum" idx="12"/>
          </p:nvPr>
        </p:nvSpPr>
        <p:spPr>
          <a:xfrm>
            <a:off x="4281488" y="10155238"/>
            <a:ext cx="3276600" cy="536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u-RU"/>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2"/>
        <p:cNvGrpSpPr/>
        <p:nvPr/>
      </p:nvGrpSpPr>
      <p:grpSpPr>
        <a:xfrm>
          <a:off x="0" y="0"/>
          <a:ext cx="0" cy="0"/>
          <a:chOff x="0" y="0"/>
          <a:chExt cx="0" cy="0"/>
        </a:xfrm>
      </p:grpSpPr>
      <p:sp>
        <p:nvSpPr>
          <p:cNvPr id="43" name="Google Shape;43;p18"/>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8"/>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8"/>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6"/>
        <p:cNvGrpSpPr/>
        <p:nvPr/>
      </p:nvGrpSpPr>
      <p:grpSpPr>
        <a:xfrm>
          <a:off x="0" y="0"/>
          <a:ext cx="0" cy="0"/>
          <a:chOff x="0" y="0"/>
          <a:chExt cx="0" cy="0"/>
        </a:xfrm>
      </p:grpSpPr>
      <p:sp>
        <p:nvSpPr>
          <p:cNvPr id="47" name="Google Shape;47;p19"/>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9"/>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9"/>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9"/>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9"/>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2"/>
        <p:cNvGrpSpPr/>
        <p:nvPr/>
      </p:nvGrpSpPr>
      <p:grpSpPr>
        <a:xfrm>
          <a:off x="0" y="0"/>
          <a:ext cx="0" cy="0"/>
          <a:chOff x="0" y="0"/>
          <a:chExt cx="0" cy="0"/>
        </a:xfrm>
      </p:grpSpPr>
      <p:sp>
        <p:nvSpPr>
          <p:cNvPr id="53" name="Google Shape;53;p20"/>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0"/>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0"/>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0"/>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0"/>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20"/>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0"/>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3"/>
        <p:cNvGrpSpPr/>
        <p:nvPr/>
      </p:nvGrpSpPr>
      <p:grpSpPr>
        <a:xfrm>
          <a:off x="0" y="0"/>
          <a:ext cx="0" cy="0"/>
          <a:chOff x="0" y="0"/>
          <a:chExt cx="0" cy="0"/>
        </a:xfrm>
      </p:grpSpPr>
      <p:sp>
        <p:nvSpPr>
          <p:cNvPr id="14" name="Google Shape;14;p14"/>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5"/>
        <p:cNvGrpSpPr/>
        <p:nvPr/>
      </p:nvGrpSpPr>
      <p:grpSpPr>
        <a:xfrm>
          <a:off x="0" y="0"/>
          <a:ext cx="0" cy="0"/>
          <a:chOff x="0" y="0"/>
          <a:chExt cx="0" cy="0"/>
        </a:xfrm>
      </p:grpSpPr>
      <p:sp>
        <p:nvSpPr>
          <p:cNvPr id="16" name="Google Shape;16;p10"/>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rm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
        <p:cNvGrpSpPr/>
        <p:nvPr/>
      </p:nvGrpSpPr>
      <p:grpSpPr>
        <a:xfrm>
          <a:off x="0" y="0"/>
          <a:ext cx="0" cy="0"/>
          <a:chOff x="0" y="0"/>
          <a:chExt cx="0" cy="0"/>
        </a:xfrm>
      </p:grpSpPr>
      <p:sp>
        <p:nvSpPr>
          <p:cNvPr id="19" name="Google Shape;19;p11"/>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1"/>
        <p:cNvGrpSpPr/>
        <p:nvPr/>
      </p:nvGrpSpPr>
      <p:grpSpPr>
        <a:xfrm>
          <a:off x="0" y="0"/>
          <a:ext cx="0" cy="0"/>
          <a:chOff x="0" y="0"/>
          <a:chExt cx="0" cy="0"/>
        </a:xfrm>
      </p:grpSpPr>
      <p:sp>
        <p:nvSpPr>
          <p:cNvPr id="22" name="Google Shape;22;p12"/>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2"/>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2"/>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3"/>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15"/>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5"/>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6"/>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6"/>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6"/>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7"/>
        <p:cNvGrpSpPr/>
        <p:nvPr/>
      </p:nvGrpSpPr>
      <p:grpSpPr>
        <a:xfrm>
          <a:off x="0" y="0"/>
          <a:ext cx="0" cy="0"/>
          <a:chOff x="0" y="0"/>
          <a:chExt cx="0" cy="0"/>
        </a:xfrm>
      </p:grpSpPr>
      <p:sp>
        <p:nvSpPr>
          <p:cNvPr id="38" name="Google Shape;38;p17"/>
          <p:cNvSpPr txBox="1">
            <a:spLocks noGrp="1"/>
          </p:cNvSpPr>
          <p:nvPr>
            <p:ph type="title"/>
          </p:nvPr>
        </p:nvSpPr>
        <p:spPr>
          <a:xfrm>
            <a:off x="457200" y="221040"/>
            <a:ext cx="8229240" cy="125028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7"/>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7"/>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7.jpg"/><Relationship Id="rId7"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22.png"/></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1.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E500"/>
        </a:solidFill>
        <a:effectLst/>
      </p:bgPr>
    </p:bg>
    <p:spTree>
      <p:nvGrpSpPr>
        <p:cNvPr id="1" name="Shape 63"/>
        <p:cNvGrpSpPr/>
        <p:nvPr/>
      </p:nvGrpSpPr>
      <p:grpSpPr>
        <a:xfrm>
          <a:off x="0" y="0"/>
          <a:ext cx="0" cy="0"/>
          <a:chOff x="0" y="0"/>
          <a:chExt cx="0" cy="0"/>
        </a:xfrm>
      </p:grpSpPr>
      <p:pic>
        <p:nvPicPr>
          <p:cNvPr id="64" name="Google Shape;64;g7fe87d9a8e_0_0"/>
          <p:cNvPicPr preferRelativeResize="0"/>
          <p:nvPr/>
        </p:nvPicPr>
        <p:blipFill rotWithShape="1">
          <a:blip r:embed="rId3">
            <a:alphaModFix/>
          </a:blip>
          <a:srcRect/>
          <a:stretch/>
        </p:blipFill>
        <p:spPr>
          <a:xfrm>
            <a:off x="3829680" y="5519160"/>
            <a:ext cx="1514521" cy="723961"/>
          </a:xfrm>
          <a:prstGeom prst="rect">
            <a:avLst/>
          </a:prstGeom>
          <a:noFill/>
          <a:ln>
            <a:noFill/>
          </a:ln>
        </p:spPr>
      </p:pic>
      <p:sp>
        <p:nvSpPr>
          <p:cNvPr id="65" name="Google Shape;65;g7fe87d9a8e_0_0"/>
          <p:cNvSpPr/>
          <p:nvPr/>
        </p:nvSpPr>
        <p:spPr>
          <a:xfrm>
            <a:off x="935513" y="4011891"/>
            <a:ext cx="7233000" cy="808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ru-RU" sz="2400" b="0" i="0" u="none" strike="noStrike" cap="none">
                <a:solidFill>
                  <a:schemeClr val="dk1"/>
                </a:solidFill>
                <a:latin typeface="Calibri"/>
                <a:ea typeface="Calibri"/>
                <a:cs typeface="Calibri"/>
                <a:sym typeface="Calibri"/>
              </a:rPr>
              <a:t>QT. </a:t>
            </a:r>
            <a:r>
              <a:rPr lang="ru-RU" sz="2400">
                <a:solidFill>
                  <a:schemeClr val="dk1"/>
                </a:solidFill>
                <a:latin typeface="Calibri"/>
                <a:ea typeface="Calibri"/>
                <a:cs typeface="Calibri"/>
                <a:sym typeface="Calibri"/>
              </a:rPr>
              <a:t>SQL.</a:t>
            </a:r>
            <a:endParaRPr sz="2400" b="0" i="0" u="none" strike="noStrike" cap="none">
              <a:solidFill>
                <a:schemeClr val="dk1"/>
              </a:solidFill>
              <a:latin typeface="Calibri"/>
              <a:ea typeface="Calibri"/>
              <a:cs typeface="Calibri"/>
              <a:sym typeface="Calibri"/>
            </a:endParaRPr>
          </a:p>
        </p:txBody>
      </p:sp>
      <p:sp>
        <p:nvSpPr>
          <p:cNvPr id="66" name="Google Shape;66;g7fe87d9a8e_0_0"/>
          <p:cNvSpPr/>
          <p:nvPr/>
        </p:nvSpPr>
        <p:spPr>
          <a:xfrm>
            <a:off x="3941280" y="2167200"/>
            <a:ext cx="1222800" cy="381300"/>
          </a:xfrm>
          <a:prstGeom prst="rect">
            <a:avLst/>
          </a:prstGeom>
          <a:solidFill>
            <a:srgbClr val="CF2366"/>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9-11 классы</a:t>
            </a:r>
            <a:endParaRPr sz="1200" b="0" i="0" u="none" strike="noStrike" cap="none">
              <a:solidFill>
                <a:schemeClr val="dk1"/>
              </a:solidFill>
              <a:latin typeface="Arial"/>
              <a:ea typeface="Arial"/>
              <a:cs typeface="Arial"/>
              <a:sym typeface="Arial"/>
            </a:endParaRPr>
          </a:p>
        </p:txBody>
      </p:sp>
      <p:pic>
        <p:nvPicPr>
          <p:cNvPr id="67" name="Google Shape;67;g7fe87d9a8e_0_0"/>
          <p:cNvPicPr preferRelativeResize="0"/>
          <p:nvPr/>
        </p:nvPicPr>
        <p:blipFill rotWithShape="1">
          <a:blip r:embed="rId4">
            <a:alphaModFix/>
          </a:blip>
          <a:srcRect/>
          <a:stretch/>
        </p:blipFill>
        <p:spPr>
          <a:xfrm>
            <a:off x="3879360" y="566280"/>
            <a:ext cx="1345321" cy="1343160"/>
          </a:xfrm>
          <a:prstGeom prst="rect">
            <a:avLst/>
          </a:prstGeom>
          <a:noFill/>
          <a:ln>
            <a:noFill/>
          </a:ln>
        </p:spPr>
      </p:pic>
      <p:sp>
        <p:nvSpPr>
          <p:cNvPr id="68" name="Google Shape;68;g7fe87d9a8e_0_0"/>
          <p:cNvSpPr/>
          <p:nvPr/>
        </p:nvSpPr>
        <p:spPr>
          <a:xfrm>
            <a:off x="3430080" y="2674440"/>
            <a:ext cx="2330700" cy="638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ru-RU" sz="1800" b="0" i="0" u="none" strike="noStrike" cap="none">
                <a:solidFill>
                  <a:srgbClr val="000000"/>
                </a:solidFill>
                <a:latin typeface="Calibri"/>
                <a:ea typeface="Calibri"/>
                <a:cs typeface="Calibri"/>
                <a:sym typeface="Calibri"/>
              </a:rPr>
              <a:t>Программирование на C++</a:t>
            </a:r>
            <a:endParaRPr sz="1800" b="0" i="0" u="none" strike="noStrike" cap="none">
              <a:solidFill>
                <a:schemeClr val="dk1"/>
              </a:solidFill>
              <a:latin typeface="Arial"/>
              <a:ea typeface="Arial"/>
              <a:cs typeface="Arial"/>
              <a:sym typeface="Arial"/>
            </a:endParaRPr>
          </a:p>
        </p:txBody>
      </p:sp>
      <p:sp>
        <p:nvSpPr>
          <p:cNvPr id="69" name="Google Shape;69;g7fe87d9a8e_0_0"/>
          <p:cNvSpPr/>
          <p:nvPr/>
        </p:nvSpPr>
        <p:spPr>
          <a:xfrm>
            <a:off x="3296160" y="3391560"/>
            <a:ext cx="2598000" cy="303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sz="1400" b="0" i="0" u="none" strike="noStrike" cap="none">
                <a:solidFill>
                  <a:srgbClr val="000000"/>
                </a:solidFill>
                <a:latin typeface="Calibri"/>
                <a:ea typeface="Calibri"/>
                <a:cs typeface="Calibri"/>
                <a:sym typeface="Calibri"/>
              </a:rPr>
              <a:t>Презентация занятия</a:t>
            </a:r>
            <a:endParaRPr sz="1400" b="0" i="0" u="none" strike="noStrike" cap="none">
              <a:solidFill>
                <a:schemeClr val="dk1"/>
              </a:solidFill>
              <a:latin typeface="Arial"/>
              <a:ea typeface="Arial"/>
              <a:cs typeface="Arial"/>
              <a:sym typeface="Arial"/>
            </a:endParaRPr>
          </a:p>
        </p:txBody>
      </p:sp>
      <p:sp>
        <p:nvSpPr>
          <p:cNvPr id="70" name="Google Shape;70;g7fe87d9a8e_0_0"/>
          <p:cNvSpPr/>
          <p:nvPr/>
        </p:nvSpPr>
        <p:spPr>
          <a:xfrm>
            <a:off x="3391560" y="4778640"/>
            <a:ext cx="2330700" cy="303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sz="1400" b="0" i="0" u="none" strike="noStrike" cap="none" dirty="0">
                <a:solidFill>
                  <a:srgbClr val="000000"/>
                </a:solidFill>
                <a:latin typeface="Calibri"/>
                <a:ea typeface="Calibri"/>
                <a:cs typeface="Calibri"/>
                <a:sym typeface="Calibri"/>
              </a:rPr>
              <a:t> </a:t>
            </a:r>
            <a:r>
              <a:rPr lang="en-US" sz="1400" b="0" i="0" u="none" strike="noStrike" cap="none" dirty="0">
                <a:solidFill>
                  <a:srgbClr val="000000"/>
                </a:solidFill>
                <a:latin typeface="Calibri"/>
                <a:ea typeface="Calibri"/>
                <a:cs typeface="Calibri"/>
                <a:sym typeface="Calibri"/>
              </a:rPr>
              <a:t>23 </a:t>
            </a:r>
            <a:r>
              <a:rPr lang="ru-RU" sz="1400" b="0" i="0" u="none" strike="noStrike" cap="none" dirty="0">
                <a:solidFill>
                  <a:srgbClr val="000000"/>
                </a:solidFill>
                <a:latin typeface="Calibri"/>
                <a:ea typeface="Calibri"/>
                <a:cs typeface="Calibri"/>
                <a:sym typeface="Calibri"/>
              </a:rPr>
              <a:t>занятие</a:t>
            </a:r>
            <a:endParaRPr sz="1400" b="0" i="0" u="none" strike="noStrike" cap="none" dirty="0">
              <a:solidFill>
                <a:schemeClr val="dk1"/>
              </a:solidFill>
              <a:latin typeface="Arial"/>
              <a:ea typeface="Arial"/>
              <a:cs typeface="Arial"/>
              <a:sym typeface="Arial"/>
            </a:endParaRPr>
          </a:p>
        </p:txBody>
      </p:sp>
      <p:sp>
        <p:nvSpPr>
          <p:cNvPr id="71" name="Google Shape;71;g7fe87d9a8e_0_0"/>
          <p:cNvSpPr/>
          <p:nvPr/>
        </p:nvSpPr>
        <p:spPr>
          <a:xfrm>
            <a:off x="3941280" y="6452280"/>
            <a:ext cx="1222800" cy="247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2020</a:t>
            </a: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pic>
        <p:nvPicPr>
          <p:cNvPr id="208" name="Google Shape;208;g83f4807863_0_84"/>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209" name="Google Shape;209;g83f4807863_0_84"/>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a:solidFill>
                  <a:schemeClr val="dk1"/>
                </a:solidFill>
                <a:latin typeface="Arial"/>
                <a:ea typeface="Arial"/>
                <a:cs typeface="Arial"/>
                <a:sym typeface="Arial"/>
              </a:rPr>
              <a:t>1</a:t>
            </a:r>
            <a:r>
              <a:rPr lang="en-US" sz="1200" b="0" i="0" u="none" strike="noStrike" cap="none" dirty="0">
                <a:solidFill>
                  <a:schemeClr val="dk1"/>
                </a:solidFill>
                <a:latin typeface="Arial"/>
                <a:ea typeface="Arial"/>
                <a:cs typeface="Arial"/>
                <a:sym typeface="Arial"/>
              </a:rPr>
              <a:t>0</a:t>
            </a:r>
            <a:endParaRPr sz="1200" b="0" i="0" u="none" strike="noStrike" cap="none" dirty="0">
              <a:solidFill>
                <a:schemeClr val="dk1"/>
              </a:solidFill>
              <a:latin typeface="Arial"/>
              <a:ea typeface="Arial"/>
              <a:cs typeface="Arial"/>
              <a:sym typeface="Arial"/>
            </a:endParaRPr>
          </a:p>
        </p:txBody>
      </p:sp>
      <p:pic>
        <p:nvPicPr>
          <p:cNvPr id="210" name="Google Shape;210;g83f4807863_0_84"/>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11" name="Google Shape;211;g83f4807863_0_84"/>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12" name="Google Shape;212;g83f4807863_0_84"/>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13" name="Google Shape;213;g83f4807863_0_84"/>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14" name="Google Shape;214;g83f4807863_0_84"/>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215" name="Google Shape;215;g83f4807863_0_84"/>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217" name="Google Shape;217;g83f4807863_0_84"/>
          <p:cNvSpPr txBox="1"/>
          <p:nvPr/>
        </p:nvSpPr>
        <p:spPr>
          <a:xfrm>
            <a:off x="881050" y="1939800"/>
            <a:ext cx="7958400" cy="444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ru-RU" sz="1600" b="1" i="0" u="none" strike="noStrike" cap="none">
                <a:solidFill>
                  <a:srgbClr val="000000"/>
                </a:solidFill>
                <a:latin typeface="Arial"/>
                <a:ea typeface="Arial"/>
                <a:cs typeface="Arial"/>
                <a:sym typeface="Arial"/>
              </a:rPr>
              <a:t>Реляционные </a:t>
            </a:r>
            <a:r>
              <a:rPr lang="ru-RU" sz="1600" b="0" i="0" u="none" strike="noStrike" cap="none">
                <a:solidFill>
                  <a:srgbClr val="000000"/>
                </a:solidFill>
                <a:latin typeface="Arial"/>
                <a:ea typeface="Arial"/>
                <a:cs typeface="Arial"/>
                <a:sym typeface="Arial"/>
              </a:rPr>
              <a:t>базы данных характеризуются наличием некоторых типов таблиц и ключей, позволяющих определить отношения между таблицами. Для того чтобы понять принципы разработки реляционных баз данных,  требуется дать определения различных типов реляционных ключей и таблиц:</a:t>
            </a:r>
            <a:endParaRPr sz="16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457200" marR="0" lvl="0" indent="-330200" algn="l" rtl="0">
              <a:lnSpc>
                <a:spcPct val="100000"/>
              </a:lnSpc>
              <a:spcBef>
                <a:spcPts val="0"/>
              </a:spcBef>
              <a:spcAft>
                <a:spcPts val="0"/>
              </a:spcAft>
              <a:buClr>
                <a:srgbClr val="000000"/>
              </a:buClr>
              <a:buSzPts val="1600"/>
              <a:buFont typeface="Arial"/>
              <a:buChar char="●"/>
            </a:pPr>
            <a:r>
              <a:rPr lang="ru-RU" sz="1600" b="0" i="0" u="none" strike="noStrike" cap="none">
                <a:solidFill>
                  <a:srgbClr val="000000"/>
                </a:solidFill>
                <a:latin typeface="Arial"/>
                <a:ea typeface="Arial"/>
                <a:cs typeface="Arial"/>
                <a:sym typeface="Arial"/>
              </a:rPr>
              <a:t>Базовая таблица. В реляционной базе данных базовой таблицей называется таблица, которая включает один или несколько столбцов свойств объекта и содержит первичный ключ, который однозначно определяет этот объект.</a:t>
            </a:r>
            <a:endParaRPr sz="16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457200" marR="0" lvl="0" indent="-330200" algn="l" rtl="0">
              <a:lnSpc>
                <a:spcPct val="100000"/>
              </a:lnSpc>
              <a:spcBef>
                <a:spcPts val="0"/>
              </a:spcBef>
              <a:spcAft>
                <a:spcPts val="0"/>
              </a:spcAft>
              <a:buClr>
                <a:srgbClr val="000000"/>
              </a:buClr>
              <a:buSzPts val="1600"/>
              <a:buFont typeface="Arial"/>
              <a:buChar char="●"/>
            </a:pPr>
            <a:r>
              <a:rPr lang="ru-RU" sz="1600" b="0" i="0" u="none" strike="noStrike" cap="none">
                <a:solidFill>
                  <a:srgbClr val="000000"/>
                </a:solidFill>
                <a:latin typeface="Arial"/>
                <a:ea typeface="Arial"/>
                <a:cs typeface="Arial"/>
                <a:sym typeface="Arial"/>
              </a:rPr>
              <a:t>Промежуточная таблица. Таблица, не являющаяся базовой (т. к. она не объединяет свойства объекта или не содержит поле первичного ключа), которая используется для обеспечения связей между другими таблицами, называется таблицей отношений. </a:t>
            </a: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p:txBody>
      </p:sp>
      <p:sp>
        <p:nvSpPr>
          <p:cNvPr id="12" name="Google Shape;95;g83f4807863_0_7">
            <a:extLst>
              <a:ext uri="{FF2B5EF4-FFF2-40B4-BE49-F238E27FC236}">
                <a16:creationId xmlns:a16="http://schemas.microsoft.com/office/drawing/2014/main" id="{F77B839F-2342-4AC8-A7B0-9DB34B5B5341}"/>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a:t>
            </a:r>
            <a:r>
              <a:rPr lang="en-US" sz="2000" b="1" i="0" u="none" strike="noStrike" cap="none" dirty="0">
                <a:solidFill>
                  <a:srgbClr val="000000"/>
                </a:solidFill>
                <a:latin typeface="Calibri"/>
                <a:ea typeface="Calibri"/>
                <a:cs typeface="Calibri"/>
                <a:sym typeface="Calibri"/>
              </a:rPr>
              <a:t> Qt. SQL.</a:t>
            </a:r>
            <a:r>
              <a:rPr lang="ru-RU" sz="2000" b="1" i="0" u="none" strike="noStrike" cap="none" dirty="0">
                <a:solidFill>
                  <a:srgbClr val="000000"/>
                </a:solidFill>
                <a:latin typeface="Calibri"/>
                <a:ea typeface="Calibri"/>
                <a:cs typeface="Calibri"/>
                <a:sym typeface="Calibri"/>
              </a:rPr>
              <a:t> </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2"/>
        <p:cNvGrpSpPr/>
        <p:nvPr/>
      </p:nvGrpSpPr>
      <p:grpSpPr>
        <a:xfrm>
          <a:off x="0" y="0"/>
          <a:ext cx="0" cy="0"/>
          <a:chOff x="0" y="0"/>
          <a:chExt cx="0" cy="0"/>
        </a:xfrm>
      </p:grpSpPr>
      <p:pic>
        <p:nvPicPr>
          <p:cNvPr id="223" name="Google Shape;223;g83f4807863_0_99"/>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224" name="Google Shape;224;g83f4807863_0_99"/>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a:solidFill>
                  <a:schemeClr val="dk1"/>
                </a:solidFill>
                <a:latin typeface="Arial"/>
                <a:ea typeface="Arial"/>
                <a:cs typeface="Arial"/>
                <a:sym typeface="Arial"/>
              </a:rPr>
              <a:t>1</a:t>
            </a:r>
            <a:r>
              <a:rPr lang="en-US" sz="1200" b="0" i="0" u="none" strike="noStrike" cap="none" dirty="0">
                <a:solidFill>
                  <a:schemeClr val="dk1"/>
                </a:solidFill>
                <a:latin typeface="Arial"/>
                <a:ea typeface="Arial"/>
                <a:cs typeface="Arial"/>
                <a:sym typeface="Arial"/>
              </a:rPr>
              <a:t>1</a:t>
            </a:r>
            <a:endParaRPr sz="1200" b="0" i="0" u="none" strike="noStrike" cap="none" dirty="0">
              <a:solidFill>
                <a:schemeClr val="dk1"/>
              </a:solidFill>
              <a:latin typeface="Arial"/>
              <a:ea typeface="Arial"/>
              <a:cs typeface="Arial"/>
              <a:sym typeface="Arial"/>
            </a:endParaRPr>
          </a:p>
        </p:txBody>
      </p:sp>
      <p:pic>
        <p:nvPicPr>
          <p:cNvPr id="225" name="Google Shape;225;g83f4807863_0_99"/>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26" name="Google Shape;226;g83f4807863_0_99"/>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27" name="Google Shape;227;g83f4807863_0_99"/>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28" name="Google Shape;228;g83f4807863_0_99"/>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29" name="Google Shape;229;g83f4807863_0_99"/>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230" name="Google Shape;230;g83f4807863_0_99"/>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234" name="Google Shape;234;g83f4807863_0_99"/>
          <p:cNvSpPr txBox="1"/>
          <p:nvPr/>
        </p:nvSpPr>
        <p:spPr>
          <a:xfrm>
            <a:off x="580325" y="1781400"/>
            <a:ext cx="4529400" cy="30000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00000"/>
              </a:lnSpc>
              <a:spcBef>
                <a:spcPts val="0"/>
              </a:spcBef>
              <a:spcAft>
                <a:spcPts val="0"/>
              </a:spcAft>
              <a:buClr>
                <a:schemeClr val="dk1"/>
              </a:buClr>
              <a:buSzPts val="1600"/>
              <a:buFont typeface="Arial"/>
              <a:buChar char="●"/>
            </a:pPr>
            <a:r>
              <a:rPr lang="ru-RU" sz="1600" b="0" i="0" u="none" strike="noStrike" cap="none">
                <a:solidFill>
                  <a:schemeClr val="dk1"/>
                </a:solidFill>
                <a:latin typeface="Arial"/>
                <a:ea typeface="Arial"/>
                <a:cs typeface="Arial"/>
                <a:sym typeface="Arial"/>
              </a:rPr>
              <a:t>Первичный ключ. Первичный ключ состоит из набора значений, которые однозначно определяют запись базовой таблицы. Любому значению первичного ключа должна соответствовать одна и только одна строка таблицы.</a:t>
            </a:r>
            <a:endParaRPr sz="1600" b="0"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a:p>
            <a:pPr marL="457200" marR="0" lvl="0" indent="-330200" algn="l" rtl="0">
              <a:lnSpc>
                <a:spcPct val="100000"/>
              </a:lnSpc>
              <a:spcBef>
                <a:spcPts val="0"/>
              </a:spcBef>
              <a:spcAft>
                <a:spcPts val="0"/>
              </a:spcAft>
              <a:buClr>
                <a:schemeClr val="dk1"/>
              </a:buClr>
              <a:buSzPts val="1600"/>
              <a:buFont typeface="Arial"/>
              <a:buChar char="●"/>
            </a:pPr>
            <a:r>
              <a:rPr lang="ru-RU" sz="1600" b="0" i="0" u="none" strike="noStrike" cap="none">
                <a:solidFill>
                  <a:schemeClr val="dk1"/>
                </a:solidFill>
                <a:latin typeface="Arial"/>
                <a:ea typeface="Arial"/>
                <a:cs typeface="Arial"/>
                <a:sym typeface="Arial"/>
              </a:rPr>
              <a:t>Составные ключи. Если для выполнения условий, накладываемых на значения первичного ключа, заданный ключ включает несколько полей таблицы, то тогда он называется составным.</a:t>
            </a:r>
            <a:endParaRPr sz="1600" b="0"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a:p>
            <a:pPr marL="457200" marR="0" lvl="0" indent="-330200" algn="l" rtl="0">
              <a:lnSpc>
                <a:spcPct val="100000"/>
              </a:lnSpc>
              <a:spcBef>
                <a:spcPts val="0"/>
              </a:spcBef>
              <a:spcAft>
                <a:spcPts val="0"/>
              </a:spcAft>
              <a:buClr>
                <a:schemeClr val="dk1"/>
              </a:buClr>
              <a:buSzPts val="1600"/>
              <a:buFont typeface="Arial"/>
              <a:buChar char="●"/>
            </a:pPr>
            <a:r>
              <a:rPr lang="ru-RU" sz="1600" b="0" i="0" u="none" strike="noStrike" cap="none">
                <a:solidFill>
                  <a:schemeClr val="dk1"/>
                </a:solidFill>
                <a:latin typeface="Arial"/>
                <a:ea typeface="Arial"/>
                <a:cs typeface="Arial"/>
                <a:sym typeface="Arial"/>
              </a:rPr>
              <a:t>Внешние ключи. Внешний ключ — это столбец, значения которого соответствуют значениям первичного ключа другой связанной таблицы. </a:t>
            </a:r>
            <a:endParaRPr sz="1600" b="0" i="0" u="none" strike="noStrike" cap="none">
              <a:solidFill>
                <a:srgbClr val="000000"/>
              </a:solidFill>
              <a:latin typeface="Arial"/>
              <a:ea typeface="Arial"/>
              <a:cs typeface="Arial"/>
              <a:sym typeface="Arial"/>
            </a:endParaRPr>
          </a:p>
        </p:txBody>
      </p:sp>
      <p:pic>
        <p:nvPicPr>
          <p:cNvPr id="235" name="Google Shape;235;g83f4807863_0_99"/>
          <p:cNvPicPr preferRelativeResize="0"/>
          <p:nvPr/>
        </p:nvPicPr>
        <p:blipFill rotWithShape="1">
          <a:blip r:embed="rId8">
            <a:alphaModFix/>
          </a:blip>
          <a:srcRect/>
          <a:stretch/>
        </p:blipFill>
        <p:spPr>
          <a:xfrm>
            <a:off x="5244200" y="2240038"/>
            <a:ext cx="3514324" cy="3514324"/>
          </a:xfrm>
          <a:prstGeom prst="rect">
            <a:avLst/>
          </a:prstGeom>
          <a:noFill/>
          <a:ln>
            <a:noFill/>
          </a:ln>
        </p:spPr>
      </p:pic>
      <p:sp>
        <p:nvSpPr>
          <p:cNvPr id="16" name="Google Shape;95;g83f4807863_0_7">
            <a:extLst>
              <a:ext uri="{FF2B5EF4-FFF2-40B4-BE49-F238E27FC236}">
                <a16:creationId xmlns:a16="http://schemas.microsoft.com/office/drawing/2014/main" id="{CA9E5C2A-B3DC-4E3A-A2ED-92AA90643EE3}"/>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a:t>
            </a:r>
            <a:r>
              <a:rPr lang="en-US" sz="2000" b="1" i="0" u="none" strike="noStrike" cap="none" dirty="0">
                <a:solidFill>
                  <a:srgbClr val="000000"/>
                </a:solidFill>
                <a:latin typeface="Calibri"/>
                <a:ea typeface="Calibri"/>
                <a:cs typeface="Calibri"/>
                <a:sym typeface="Calibri"/>
              </a:rPr>
              <a:t> Qt. SQL.</a:t>
            </a:r>
            <a:r>
              <a:rPr lang="ru-RU" sz="2000" b="1" i="0" u="none" strike="noStrike" cap="none" dirty="0">
                <a:solidFill>
                  <a:srgbClr val="000000"/>
                </a:solidFill>
                <a:latin typeface="Calibri"/>
                <a:ea typeface="Calibri"/>
                <a:cs typeface="Calibri"/>
                <a:sym typeface="Calibri"/>
              </a:rPr>
              <a:t> </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0"/>
        <p:cNvGrpSpPr/>
        <p:nvPr/>
      </p:nvGrpSpPr>
      <p:grpSpPr>
        <a:xfrm>
          <a:off x="0" y="0"/>
          <a:ext cx="0" cy="0"/>
          <a:chOff x="0" y="0"/>
          <a:chExt cx="0" cy="0"/>
        </a:xfrm>
      </p:grpSpPr>
      <p:pic>
        <p:nvPicPr>
          <p:cNvPr id="241" name="Google Shape;241;g83f4807863_0_129"/>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242" name="Google Shape;242;g83f4807863_0_129"/>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a:solidFill>
                  <a:schemeClr val="dk1"/>
                </a:solidFill>
                <a:latin typeface="Arial"/>
                <a:ea typeface="Arial"/>
                <a:cs typeface="Arial"/>
                <a:sym typeface="Arial"/>
              </a:rPr>
              <a:t>1</a:t>
            </a:r>
            <a:r>
              <a:rPr lang="en-US" sz="1200" b="0" i="0" u="none" strike="noStrike" cap="none" dirty="0">
                <a:solidFill>
                  <a:schemeClr val="dk1"/>
                </a:solidFill>
                <a:latin typeface="Arial"/>
                <a:ea typeface="Arial"/>
                <a:cs typeface="Arial"/>
                <a:sym typeface="Arial"/>
              </a:rPr>
              <a:t>2</a:t>
            </a:r>
            <a:endParaRPr sz="1200" b="0" i="0" u="none" strike="noStrike" cap="none" dirty="0">
              <a:solidFill>
                <a:schemeClr val="dk1"/>
              </a:solidFill>
              <a:latin typeface="Arial"/>
              <a:ea typeface="Arial"/>
              <a:cs typeface="Arial"/>
              <a:sym typeface="Arial"/>
            </a:endParaRPr>
          </a:p>
        </p:txBody>
      </p:sp>
      <p:pic>
        <p:nvPicPr>
          <p:cNvPr id="243" name="Google Shape;243;g83f4807863_0_129"/>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44" name="Google Shape;244;g83f4807863_0_129"/>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45" name="Google Shape;245;g83f4807863_0_129"/>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46" name="Google Shape;246;g83f4807863_0_129"/>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47" name="Google Shape;247;g83f4807863_0_129"/>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248" name="Google Shape;248;g83f4807863_0_129"/>
          <p:cNvPicPr preferRelativeResize="0"/>
          <p:nvPr/>
        </p:nvPicPr>
        <p:blipFill rotWithShape="1">
          <a:blip r:embed="rId7">
            <a:alphaModFix/>
          </a:blip>
          <a:srcRect/>
          <a:stretch/>
        </p:blipFill>
        <p:spPr>
          <a:xfrm>
            <a:off x="8653320" y="6401880"/>
            <a:ext cx="227159" cy="215278"/>
          </a:xfrm>
          <a:prstGeom prst="rect">
            <a:avLst/>
          </a:prstGeom>
          <a:noFill/>
          <a:ln>
            <a:noFill/>
          </a:ln>
        </p:spPr>
      </p:pic>
      <p:pic>
        <p:nvPicPr>
          <p:cNvPr id="252" name="Google Shape;252;g83f4807863_0_129"/>
          <p:cNvPicPr preferRelativeResize="0"/>
          <p:nvPr/>
        </p:nvPicPr>
        <p:blipFill rotWithShape="1">
          <a:blip r:embed="rId8">
            <a:alphaModFix/>
          </a:blip>
          <a:srcRect/>
          <a:stretch/>
        </p:blipFill>
        <p:spPr>
          <a:xfrm>
            <a:off x="1462025" y="2216275"/>
            <a:ext cx="6219974" cy="3498725"/>
          </a:xfrm>
          <a:prstGeom prst="rect">
            <a:avLst/>
          </a:prstGeom>
          <a:noFill/>
          <a:ln>
            <a:noFill/>
          </a:ln>
        </p:spPr>
      </p:pic>
      <p:sp>
        <p:nvSpPr>
          <p:cNvPr id="15" name="Google Shape;95;g83f4807863_0_7">
            <a:extLst>
              <a:ext uri="{FF2B5EF4-FFF2-40B4-BE49-F238E27FC236}">
                <a16:creationId xmlns:a16="http://schemas.microsoft.com/office/drawing/2014/main" id="{2D0B78BE-9C3F-491D-B8D8-D08FB6497710}"/>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a:t>
            </a:r>
            <a:r>
              <a:rPr lang="en-US" sz="2000" b="1" i="0" u="none" strike="noStrike" cap="none" dirty="0">
                <a:solidFill>
                  <a:srgbClr val="000000"/>
                </a:solidFill>
                <a:latin typeface="Calibri"/>
                <a:ea typeface="Calibri"/>
                <a:cs typeface="Calibri"/>
                <a:sym typeface="Calibri"/>
              </a:rPr>
              <a:t> Qt. SQL.</a:t>
            </a:r>
            <a:r>
              <a:rPr lang="ru-RU" sz="2000" b="1" i="0" u="none" strike="noStrike" cap="none" dirty="0">
                <a:solidFill>
                  <a:srgbClr val="000000"/>
                </a:solidFill>
                <a:latin typeface="Calibri"/>
                <a:ea typeface="Calibri"/>
                <a:cs typeface="Calibri"/>
                <a:sym typeface="Calibri"/>
              </a:rPr>
              <a:t> </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7"/>
        <p:cNvGrpSpPr/>
        <p:nvPr/>
      </p:nvGrpSpPr>
      <p:grpSpPr>
        <a:xfrm>
          <a:off x="0" y="0"/>
          <a:ext cx="0" cy="0"/>
          <a:chOff x="0" y="0"/>
          <a:chExt cx="0" cy="0"/>
        </a:xfrm>
      </p:grpSpPr>
      <p:pic>
        <p:nvPicPr>
          <p:cNvPr id="258" name="Google Shape;258;g83f4807863_0_159"/>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259" name="Google Shape;259;g83f4807863_0_159"/>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a:solidFill>
                  <a:schemeClr val="dk1"/>
                </a:solidFill>
                <a:latin typeface="Arial"/>
                <a:ea typeface="Arial"/>
                <a:cs typeface="Arial"/>
                <a:sym typeface="Arial"/>
              </a:rPr>
              <a:t>1</a:t>
            </a:r>
            <a:r>
              <a:rPr lang="en-US" sz="1200" b="0" i="0" u="none" strike="noStrike" cap="none" dirty="0">
                <a:solidFill>
                  <a:schemeClr val="dk1"/>
                </a:solidFill>
                <a:latin typeface="Arial"/>
                <a:ea typeface="Arial"/>
                <a:cs typeface="Arial"/>
                <a:sym typeface="Arial"/>
              </a:rPr>
              <a:t>3</a:t>
            </a:r>
            <a:endParaRPr sz="1200" b="0" i="0" u="none" strike="noStrike" cap="none" dirty="0">
              <a:solidFill>
                <a:schemeClr val="dk1"/>
              </a:solidFill>
              <a:latin typeface="Arial"/>
              <a:ea typeface="Arial"/>
              <a:cs typeface="Arial"/>
              <a:sym typeface="Arial"/>
            </a:endParaRPr>
          </a:p>
        </p:txBody>
      </p:sp>
      <p:pic>
        <p:nvPicPr>
          <p:cNvPr id="260" name="Google Shape;260;g83f4807863_0_159"/>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61" name="Google Shape;261;g83f4807863_0_159"/>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62" name="Google Shape;262;g83f4807863_0_159"/>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63" name="Google Shape;263;g83f4807863_0_159"/>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64" name="Google Shape;264;g83f4807863_0_159"/>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265" name="Google Shape;265;g83f4807863_0_159"/>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269" name="Google Shape;269;g83f4807863_0_159"/>
          <p:cNvSpPr txBox="1"/>
          <p:nvPr/>
        </p:nvSpPr>
        <p:spPr>
          <a:xfrm>
            <a:off x="690125" y="1781400"/>
            <a:ext cx="46281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ru-RU" sz="1600" b="0" i="0" u="none" strike="noStrike" cap="none">
                <a:solidFill>
                  <a:srgbClr val="000000"/>
                </a:solidFill>
                <a:latin typeface="Arial"/>
                <a:ea typeface="Arial"/>
                <a:cs typeface="Arial"/>
                <a:sym typeface="Arial"/>
              </a:rPr>
              <a:t>Представление о БД с пользовательской и системной точек зрения различны. Для пользователя БД –  это таблица с нужной ему информацией на мониторе или листке бумаги. С администраторской(системной) БД - набор файлов, внутри которых реализованы таблицы и связи, к которым нужно обеспечить доступ пользователю.</a:t>
            </a: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ru-RU" sz="1600" b="0" i="0" u="none" strike="noStrike" cap="none">
                <a:solidFill>
                  <a:srgbClr val="000000"/>
                </a:solidFill>
                <a:latin typeface="Arial"/>
                <a:ea typeface="Arial"/>
                <a:cs typeface="Arial"/>
                <a:sym typeface="Arial"/>
              </a:rPr>
              <a:t>Современная технология организации доступа к данным централизованная. В ее основе лежит взаимодействия клиентов и сервера. Клиенты – это компьютеры пользователей, которым нужно получить доступ к данным. Сервер БД – высокопроизводительный компьютер, обеспечивающий одновременный доступ к данным тысяч пользователей.</a:t>
            </a:r>
            <a:endParaRPr sz="1600" b="0" i="0" u="none" strike="noStrike" cap="none">
              <a:solidFill>
                <a:srgbClr val="000000"/>
              </a:solidFill>
              <a:latin typeface="Arial"/>
              <a:ea typeface="Arial"/>
              <a:cs typeface="Arial"/>
              <a:sym typeface="Arial"/>
            </a:endParaRPr>
          </a:p>
        </p:txBody>
      </p:sp>
      <p:pic>
        <p:nvPicPr>
          <p:cNvPr id="270" name="Google Shape;270;g83f4807863_0_159"/>
          <p:cNvPicPr preferRelativeResize="0"/>
          <p:nvPr/>
        </p:nvPicPr>
        <p:blipFill rotWithShape="1">
          <a:blip r:embed="rId8">
            <a:alphaModFix/>
          </a:blip>
          <a:srcRect/>
          <a:stretch/>
        </p:blipFill>
        <p:spPr>
          <a:xfrm>
            <a:off x="5318225" y="2240039"/>
            <a:ext cx="3520974" cy="3096250"/>
          </a:xfrm>
          <a:prstGeom prst="rect">
            <a:avLst/>
          </a:prstGeom>
          <a:noFill/>
          <a:ln>
            <a:noFill/>
          </a:ln>
        </p:spPr>
      </p:pic>
      <p:sp>
        <p:nvSpPr>
          <p:cNvPr id="16" name="Google Shape;95;g83f4807863_0_7">
            <a:extLst>
              <a:ext uri="{FF2B5EF4-FFF2-40B4-BE49-F238E27FC236}">
                <a16:creationId xmlns:a16="http://schemas.microsoft.com/office/drawing/2014/main" id="{406D3081-A5B0-4978-BDC0-CAC5F2A05F6E}"/>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a:t>
            </a:r>
            <a:r>
              <a:rPr lang="en-US" sz="2000" b="1" i="0" u="none" strike="noStrike" cap="none" dirty="0">
                <a:solidFill>
                  <a:srgbClr val="000000"/>
                </a:solidFill>
                <a:latin typeface="Calibri"/>
                <a:ea typeface="Calibri"/>
                <a:cs typeface="Calibri"/>
                <a:sym typeface="Calibri"/>
              </a:rPr>
              <a:t> Qt. SQL.</a:t>
            </a:r>
            <a:r>
              <a:rPr lang="ru-RU" sz="2000" b="1" i="0" u="none" strike="noStrike" cap="none" dirty="0">
                <a:solidFill>
                  <a:srgbClr val="000000"/>
                </a:solidFill>
                <a:latin typeface="Calibri"/>
                <a:ea typeface="Calibri"/>
                <a:cs typeface="Calibri"/>
                <a:sym typeface="Calibri"/>
              </a:rPr>
              <a:t> </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5"/>
        <p:cNvGrpSpPr/>
        <p:nvPr/>
      </p:nvGrpSpPr>
      <p:grpSpPr>
        <a:xfrm>
          <a:off x="0" y="0"/>
          <a:ext cx="0" cy="0"/>
          <a:chOff x="0" y="0"/>
          <a:chExt cx="0" cy="0"/>
        </a:xfrm>
      </p:grpSpPr>
      <p:pic>
        <p:nvPicPr>
          <p:cNvPr id="276" name="Google Shape;276;g83f4807863_0_189"/>
          <p:cNvPicPr preferRelativeResize="0"/>
          <p:nvPr/>
        </p:nvPicPr>
        <p:blipFill rotWithShape="1">
          <a:blip r:embed="rId3">
            <a:alphaModFix/>
          </a:blip>
          <a:srcRect/>
          <a:stretch/>
        </p:blipFill>
        <p:spPr>
          <a:xfrm>
            <a:off x="736920" y="3741925"/>
            <a:ext cx="4005225" cy="2646275"/>
          </a:xfrm>
          <a:prstGeom prst="rect">
            <a:avLst/>
          </a:prstGeom>
          <a:noFill/>
          <a:ln>
            <a:noFill/>
          </a:ln>
        </p:spPr>
      </p:pic>
      <p:pic>
        <p:nvPicPr>
          <p:cNvPr id="277" name="Google Shape;277;g83f4807863_0_189"/>
          <p:cNvPicPr preferRelativeResize="0"/>
          <p:nvPr/>
        </p:nvPicPr>
        <p:blipFill rotWithShape="1">
          <a:blip r:embed="rId4">
            <a:alphaModFix/>
          </a:blip>
          <a:srcRect/>
          <a:stretch/>
        </p:blipFill>
        <p:spPr>
          <a:xfrm>
            <a:off x="736920" y="422280"/>
            <a:ext cx="1690198" cy="296640"/>
          </a:xfrm>
          <a:prstGeom prst="rect">
            <a:avLst/>
          </a:prstGeom>
          <a:noFill/>
          <a:ln>
            <a:noFill/>
          </a:ln>
        </p:spPr>
      </p:pic>
      <p:sp>
        <p:nvSpPr>
          <p:cNvPr id="278" name="Google Shape;278;g83f4807863_0_189"/>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a:solidFill>
                  <a:schemeClr val="dk1"/>
                </a:solidFill>
                <a:latin typeface="Arial"/>
                <a:ea typeface="Arial"/>
                <a:cs typeface="Arial"/>
                <a:sym typeface="Arial"/>
              </a:rPr>
              <a:t>1</a:t>
            </a:r>
            <a:r>
              <a:rPr lang="en-US" sz="1200" b="0" i="0" u="none" strike="noStrike" cap="none" dirty="0">
                <a:solidFill>
                  <a:schemeClr val="dk1"/>
                </a:solidFill>
                <a:latin typeface="Arial"/>
                <a:ea typeface="Arial"/>
                <a:cs typeface="Arial"/>
                <a:sym typeface="Arial"/>
              </a:rPr>
              <a:t>4</a:t>
            </a:r>
            <a:endParaRPr sz="1200" b="0" i="0" u="none" strike="noStrike" cap="none" dirty="0">
              <a:solidFill>
                <a:schemeClr val="dk1"/>
              </a:solidFill>
              <a:latin typeface="Arial"/>
              <a:ea typeface="Arial"/>
              <a:cs typeface="Arial"/>
              <a:sym typeface="Arial"/>
            </a:endParaRPr>
          </a:p>
        </p:txBody>
      </p:sp>
      <p:pic>
        <p:nvPicPr>
          <p:cNvPr id="279" name="Google Shape;279;g83f4807863_0_189"/>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280" name="Google Shape;280;g83f4807863_0_189"/>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281" name="Google Shape;281;g83f4807863_0_189"/>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282" name="Google Shape;282;g83f4807863_0_189"/>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83" name="Google Shape;283;g83f4807863_0_189"/>
          <p:cNvPicPr preferRelativeResize="0"/>
          <p:nvPr/>
        </p:nvPicPr>
        <p:blipFill rotWithShape="1">
          <a:blip r:embed="rId7">
            <a:alphaModFix/>
          </a:blip>
          <a:srcRect/>
          <a:stretch/>
        </p:blipFill>
        <p:spPr>
          <a:xfrm>
            <a:off x="7833600" y="6606360"/>
            <a:ext cx="672481" cy="23400"/>
          </a:xfrm>
          <a:prstGeom prst="rect">
            <a:avLst/>
          </a:prstGeom>
          <a:noFill/>
          <a:ln>
            <a:noFill/>
          </a:ln>
        </p:spPr>
      </p:pic>
      <p:pic>
        <p:nvPicPr>
          <p:cNvPr id="284" name="Google Shape;284;g83f4807863_0_189"/>
          <p:cNvPicPr preferRelativeResize="0"/>
          <p:nvPr/>
        </p:nvPicPr>
        <p:blipFill rotWithShape="1">
          <a:blip r:embed="rId8">
            <a:alphaModFix/>
          </a:blip>
          <a:srcRect/>
          <a:stretch/>
        </p:blipFill>
        <p:spPr>
          <a:xfrm>
            <a:off x="8653320" y="6401880"/>
            <a:ext cx="227159" cy="215278"/>
          </a:xfrm>
          <a:prstGeom prst="rect">
            <a:avLst/>
          </a:prstGeom>
          <a:noFill/>
          <a:ln>
            <a:noFill/>
          </a:ln>
        </p:spPr>
      </p:pic>
      <p:sp>
        <p:nvSpPr>
          <p:cNvPr id="286" name="Google Shape;286;g83f4807863_0_189"/>
          <p:cNvSpPr txBox="1"/>
          <p:nvPr/>
        </p:nvSpPr>
        <p:spPr>
          <a:xfrm>
            <a:off x="1106745" y="1804653"/>
            <a:ext cx="36354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ru-RU" sz="1600" b="1" i="0" u="none" strike="noStrike" cap="none" dirty="0">
                <a:solidFill>
                  <a:srgbClr val="000000"/>
                </a:solidFill>
                <a:latin typeface="Arial"/>
                <a:ea typeface="Arial"/>
                <a:cs typeface="Arial"/>
                <a:sym typeface="Arial"/>
              </a:rPr>
              <a:t>SQL</a:t>
            </a:r>
            <a:r>
              <a:rPr lang="ru-RU" sz="1600" b="0" i="0" u="none" strike="noStrike" cap="none" dirty="0">
                <a:solidFill>
                  <a:srgbClr val="000000"/>
                </a:solidFill>
                <a:latin typeface="Arial"/>
                <a:ea typeface="Arial"/>
                <a:cs typeface="Arial"/>
                <a:sym typeface="Arial"/>
              </a:rPr>
              <a:t> это язык запросов к реляционной базе данных (РСУБД).</a:t>
            </a: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ru-RU" sz="1600" b="0" i="0" u="none" strike="noStrike" cap="none" dirty="0">
                <a:solidFill>
                  <a:srgbClr val="000000"/>
                </a:solidFill>
                <a:latin typeface="Arial"/>
                <a:ea typeface="Arial"/>
                <a:cs typeface="Arial"/>
                <a:sym typeface="Arial"/>
              </a:rPr>
              <a:t>На его основе нельзя построить программу или веб сайт, единственную функцию которую он выполняет, это формулирует запрос к БД и на основе запроса производит различные манипуляции внутри БД.</a:t>
            </a:r>
            <a:endParaRPr sz="1600" b="0" i="0" u="none" strike="noStrike" cap="none" dirty="0">
              <a:solidFill>
                <a:srgbClr val="000000"/>
              </a:solidFill>
              <a:latin typeface="Arial"/>
              <a:ea typeface="Arial"/>
              <a:cs typeface="Arial"/>
              <a:sym typeface="Arial"/>
            </a:endParaRPr>
          </a:p>
        </p:txBody>
      </p:sp>
      <p:pic>
        <p:nvPicPr>
          <p:cNvPr id="287" name="Google Shape;287;g83f4807863_0_189"/>
          <p:cNvPicPr preferRelativeResize="0"/>
          <p:nvPr/>
        </p:nvPicPr>
        <p:blipFill rotWithShape="1">
          <a:blip r:embed="rId9">
            <a:alphaModFix/>
          </a:blip>
          <a:srcRect/>
          <a:stretch/>
        </p:blipFill>
        <p:spPr>
          <a:xfrm>
            <a:off x="5506080" y="2123870"/>
            <a:ext cx="3000000" cy="3507675"/>
          </a:xfrm>
          <a:prstGeom prst="rect">
            <a:avLst/>
          </a:prstGeom>
          <a:noFill/>
          <a:ln>
            <a:noFill/>
          </a:ln>
        </p:spPr>
      </p:pic>
      <p:sp>
        <p:nvSpPr>
          <p:cNvPr id="14" name="Google Shape;95;g83f4807863_0_7">
            <a:extLst>
              <a:ext uri="{FF2B5EF4-FFF2-40B4-BE49-F238E27FC236}">
                <a16:creationId xmlns:a16="http://schemas.microsoft.com/office/drawing/2014/main" id="{40BE2B98-CA0A-4407-AE8A-AF15CC5881E9}"/>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a:t>
            </a:r>
            <a:r>
              <a:rPr lang="en-US" sz="2000" b="1" i="0" u="none" strike="noStrike" cap="none" dirty="0">
                <a:solidFill>
                  <a:srgbClr val="000000"/>
                </a:solidFill>
                <a:latin typeface="Calibri"/>
                <a:ea typeface="Calibri"/>
                <a:cs typeface="Calibri"/>
                <a:sym typeface="Calibri"/>
              </a:rPr>
              <a:t> Qt. SQL.</a:t>
            </a:r>
            <a:r>
              <a:rPr lang="ru-RU" sz="2000" b="1" i="0" u="none" strike="noStrike" cap="none" dirty="0">
                <a:solidFill>
                  <a:srgbClr val="000000"/>
                </a:solidFill>
                <a:latin typeface="Calibri"/>
                <a:ea typeface="Calibri"/>
                <a:cs typeface="Calibri"/>
                <a:sym typeface="Calibri"/>
              </a:rPr>
              <a:t> </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2"/>
        <p:cNvGrpSpPr/>
        <p:nvPr/>
      </p:nvGrpSpPr>
      <p:grpSpPr>
        <a:xfrm>
          <a:off x="0" y="0"/>
          <a:ext cx="0" cy="0"/>
          <a:chOff x="0" y="0"/>
          <a:chExt cx="0" cy="0"/>
        </a:xfrm>
      </p:grpSpPr>
      <p:pic>
        <p:nvPicPr>
          <p:cNvPr id="293" name="Google Shape;293;g83f4807863_0_174"/>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294" name="Google Shape;294;g83f4807863_0_174"/>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a:solidFill>
                  <a:schemeClr val="dk1"/>
                </a:solidFill>
                <a:latin typeface="Arial"/>
                <a:ea typeface="Arial"/>
                <a:cs typeface="Arial"/>
                <a:sym typeface="Arial"/>
              </a:rPr>
              <a:t>1</a:t>
            </a:r>
            <a:r>
              <a:rPr lang="en-US" sz="1200" b="0" i="0" u="none" strike="noStrike" cap="none" dirty="0">
                <a:solidFill>
                  <a:schemeClr val="dk1"/>
                </a:solidFill>
                <a:latin typeface="Arial"/>
                <a:ea typeface="Arial"/>
                <a:cs typeface="Arial"/>
                <a:sym typeface="Arial"/>
              </a:rPr>
              <a:t>5</a:t>
            </a:r>
            <a:endParaRPr sz="1200" b="0" i="0" u="none" strike="noStrike" cap="none" dirty="0">
              <a:solidFill>
                <a:schemeClr val="dk1"/>
              </a:solidFill>
              <a:latin typeface="Arial"/>
              <a:ea typeface="Arial"/>
              <a:cs typeface="Arial"/>
              <a:sym typeface="Arial"/>
            </a:endParaRPr>
          </a:p>
        </p:txBody>
      </p:sp>
      <p:pic>
        <p:nvPicPr>
          <p:cNvPr id="295" name="Google Shape;295;g83f4807863_0_174"/>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296" name="Google Shape;296;g83f4807863_0_174"/>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297" name="Google Shape;297;g83f4807863_0_174"/>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298" name="Google Shape;298;g83f4807863_0_174"/>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299" name="Google Shape;299;g83f4807863_0_174"/>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300" name="Google Shape;300;g83f4807863_0_174"/>
          <p:cNvPicPr preferRelativeResize="0"/>
          <p:nvPr/>
        </p:nvPicPr>
        <p:blipFill rotWithShape="1">
          <a:blip r:embed="rId7">
            <a:alphaModFix/>
          </a:blip>
          <a:srcRect/>
          <a:stretch/>
        </p:blipFill>
        <p:spPr>
          <a:xfrm>
            <a:off x="8653320" y="6401880"/>
            <a:ext cx="227159" cy="215278"/>
          </a:xfrm>
          <a:prstGeom prst="rect">
            <a:avLst/>
          </a:prstGeom>
          <a:noFill/>
          <a:ln>
            <a:noFill/>
          </a:ln>
        </p:spPr>
      </p:pic>
      <p:pic>
        <p:nvPicPr>
          <p:cNvPr id="304" name="Google Shape;304;g83f4807863_0_174"/>
          <p:cNvPicPr preferRelativeResize="0"/>
          <p:nvPr/>
        </p:nvPicPr>
        <p:blipFill rotWithShape="1">
          <a:blip r:embed="rId8">
            <a:alphaModFix/>
          </a:blip>
          <a:srcRect/>
          <a:stretch/>
        </p:blipFill>
        <p:spPr>
          <a:xfrm>
            <a:off x="199538" y="2984400"/>
            <a:ext cx="4732475" cy="2200800"/>
          </a:xfrm>
          <a:prstGeom prst="rect">
            <a:avLst/>
          </a:prstGeom>
          <a:noFill/>
          <a:ln>
            <a:noFill/>
          </a:ln>
        </p:spPr>
      </p:pic>
      <p:pic>
        <p:nvPicPr>
          <p:cNvPr id="305" name="Google Shape;305;g83f4807863_0_174"/>
          <p:cNvPicPr preferRelativeResize="0"/>
          <p:nvPr/>
        </p:nvPicPr>
        <p:blipFill rotWithShape="1">
          <a:blip r:embed="rId9">
            <a:alphaModFix/>
          </a:blip>
          <a:srcRect/>
          <a:stretch/>
        </p:blipFill>
        <p:spPr>
          <a:xfrm>
            <a:off x="4918025" y="2757475"/>
            <a:ext cx="3921431" cy="2654650"/>
          </a:xfrm>
          <a:prstGeom prst="rect">
            <a:avLst/>
          </a:prstGeom>
          <a:noFill/>
          <a:ln>
            <a:noFill/>
          </a:ln>
        </p:spPr>
      </p:pic>
      <p:sp>
        <p:nvSpPr>
          <p:cNvPr id="15" name="Google Shape;95;g83f4807863_0_7">
            <a:extLst>
              <a:ext uri="{FF2B5EF4-FFF2-40B4-BE49-F238E27FC236}">
                <a16:creationId xmlns:a16="http://schemas.microsoft.com/office/drawing/2014/main" id="{8A4E18E2-388A-45B4-A44F-99F2DF3408C0}"/>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a:t>
            </a:r>
            <a:r>
              <a:rPr lang="en-US" sz="2000" b="1" i="0" u="none" strike="noStrike" cap="none" dirty="0">
                <a:solidFill>
                  <a:srgbClr val="000000"/>
                </a:solidFill>
                <a:latin typeface="Calibri"/>
                <a:ea typeface="Calibri"/>
                <a:cs typeface="Calibri"/>
                <a:sym typeface="Calibri"/>
              </a:rPr>
              <a:t> Qt. SQL.</a:t>
            </a:r>
            <a:r>
              <a:rPr lang="ru-RU" sz="2000" b="1" i="0" u="none" strike="noStrike" cap="none" dirty="0">
                <a:solidFill>
                  <a:srgbClr val="000000"/>
                </a:solidFill>
                <a:latin typeface="Calibri"/>
                <a:ea typeface="Calibri"/>
                <a:cs typeface="Calibri"/>
                <a:sym typeface="Calibri"/>
              </a:rPr>
              <a:t> </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EE500"/>
        </a:solidFill>
        <a:effectLst/>
      </p:bgPr>
    </p:bg>
    <p:spTree>
      <p:nvGrpSpPr>
        <p:cNvPr id="1" name="Shape 378"/>
        <p:cNvGrpSpPr/>
        <p:nvPr/>
      </p:nvGrpSpPr>
      <p:grpSpPr>
        <a:xfrm>
          <a:off x="0" y="0"/>
          <a:ext cx="0" cy="0"/>
          <a:chOff x="0" y="0"/>
          <a:chExt cx="0" cy="0"/>
        </a:xfrm>
      </p:grpSpPr>
      <p:pic>
        <p:nvPicPr>
          <p:cNvPr id="379" name="Google Shape;379;g7fe87d9a8e_0_122"/>
          <p:cNvPicPr preferRelativeResize="0"/>
          <p:nvPr/>
        </p:nvPicPr>
        <p:blipFill rotWithShape="1">
          <a:blip r:embed="rId3">
            <a:alphaModFix/>
          </a:blip>
          <a:srcRect/>
          <a:stretch/>
        </p:blipFill>
        <p:spPr>
          <a:xfrm>
            <a:off x="3829680" y="5519160"/>
            <a:ext cx="1514521" cy="723961"/>
          </a:xfrm>
          <a:prstGeom prst="rect">
            <a:avLst/>
          </a:prstGeom>
          <a:noFill/>
          <a:ln>
            <a:noFill/>
          </a:ln>
        </p:spPr>
      </p:pic>
      <p:sp>
        <p:nvSpPr>
          <p:cNvPr id="380" name="Google Shape;380;g7fe87d9a8e_0_122"/>
          <p:cNvSpPr/>
          <p:nvPr/>
        </p:nvSpPr>
        <p:spPr>
          <a:xfrm>
            <a:off x="3387420" y="531315"/>
            <a:ext cx="2330700" cy="638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ru-RU" sz="1800" b="0" i="0" u="none" strike="noStrike" cap="none">
                <a:solidFill>
                  <a:srgbClr val="000000"/>
                </a:solidFill>
                <a:latin typeface="Calibri"/>
                <a:ea typeface="Calibri"/>
                <a:cs typeface="Calibri"/>
                <a:sym typeface="Calibri"/>
              </a:rPr>
              <a:t>Программирование на C++</a:t>
            </a:r>
            <a:endParaRPr sz="1800" b="0" i="0" u="none" strike="noStrike" cap="none">
              <a:solidFill>
                <a:schemeClr val="dk1"/>
              </a:solidFill>
              <a:latin typeface="Arial"/>
              <a:ea typeface="Arial"/>
              <a:cs typeface="Arial"/>
              <a:sym typeface="Arial"/>
            </a:endParaRPr>
          </a:p>
        </p:txBody>
      </p:sp>
      <p:sp>
        <p:nvSpPr>
          <p:cNvPr id="382" name="Google Shape;382;g7fe87d9a8e_0_122"/>
          <p:cNvSpPr/>
          <p:nvPr/>
        </p:nvSpPr>
        <p:spPr>
          <a:xfrm>
            <a:off x="3941280" y="6452280"/>
            <a:ext cx="1222800" cy="247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2020</a:t>
            </a:r>
            <a:endParaRPr sz="1400" b="0" i="0" u="none" strike="noStrike" cap="none">
              <a:solidFill>
                <a:srgbClr val="000000"/>
              </a:solidFill>
              <a:latin typeface="Arial"/>
              <a:ea typeface="Arial"/>
              <a:cs typeface="Arial"/>
              <a:sym typeface="Arial"/>
            </a:endParaRPr>
          </a:p>
        </p:txBody>
      </p:sp>
      <p:sp>
        <p:nvSpPr>
          <p:cNvPr id="383" name="Google Shape;383;g7fe87d9a8e_0_122"/>
          <p:cNvSpPr/>
          <p:nvPr/>
        </p:nvSpPr>
        <p:spPr>
          <a:xfrm>
            <a:off x="970380" y="1814355"/>
            <a:ext cx="7233000" cy="42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ru-RU" sz="4000" b="0" i="0" u="none" strike="noStrike" cap="none">
                <a:solidFill>
                  <a:schemeClr val="dk1"/>
                </a:solidFill>
                <a:latin typeface="Arial"/>
                <a:ea typeface="Arial"/>
                <a:cs typeface="Arial"/>
                <a:sym typeface="Arial"/>
              </a:rPr>
              <a:t>Практическая часть</a:t>
            </a:r>
            <a:endParaRPr sz="4000" b="0" i="0" u="none" strike="noStrike" cap="none">
              <a:solidFill>
                <a:schemeClr val="dk1"/>
              </a:solidFill>
              <a:latin typeface="Arial"/>
              <a:ea typeface="Arial"/>
              <a:cs typeface="Arial"/>
              <a:sym typeface="Arial"/>
            </a:endParaRPr>
          </a:p>
        </p:txBody>
      </p:sp>
      <p:sp>
        <p:nvSpPr>
          <p:cNvPr id="384" name="Google Shape;384;g7fe87d9a8e_0_122"/>
          <p:cNvSpPr/>
          <p:nvPr/>
        </p:nvSpPr>
        <p:spPr>
          <a:xfrm>
            <a:off x="935513" y="4011891"/>
            <a:ext cx="7233000" cy="808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ru-RU" sz="2400" b="0" i="0" u="none" strike="noStrike" cap="none">
                <a:solidFill>
                  <a:schemeClr val="dk1"/>
                </a:solidFill>
                <a:latin typeface="Calibri"/>
                <a:ea typeface="Calibri"/>
                <a:cs typeface="Calibri"/>
                <a:sym typeface="Calibri"/>
              </a:rPr>
              <a:t>QT. </a:t>
            </a:r>
            <a:r>
              <a:rPr lang="ru-RU" sz="2400">
                <a:solidFill>
                  <a:schemeClr val="dk1"/>
                </a:solidFill>
                <a:latin typeface="Calibri"/>
                <a:ea typeface="Calibri"/>
                <a:cs typeface="Calibri"/>
                <a:sym typeface="Calibri"/>
              </a:rPr>
              <a:t>SQL.</a:t>
            </a:r>
            <a:endParaRPr sz="2400" b="0" i="0" u="none" strike="noStrike" cap="none">
              <a:solidFill>
                <a:schemeClr val="dk1"/>
              </a:solidFill>
              <a:latin typeface="Calibri"/>
              <a:ea typeface="Calibri"/>
              <a:cs typeface="Calibri"/>
              <a:sym typeface="Calibri"/>
            </a:endParaRPr>
          </a:p>
        </p:txBody>
      </p:sp>
      <p:sp>
        <p:nvSpPr>
          <p:cNvPr id="8" name="Google Shape;70;g7fe87d9a8e_0_0">
            <a:extLst>
              <a:ext uri="{FF2B5EF4-FFF2-40B4-BE49-F238E27FC236}">
                <a16:creationId xmlns:a16="http://schemas.microsoft.com/office/drawing/2014/main" id="{E7A3B2ED-04A1-4481-B528-6AE5CED92BCC}"/>
              </a:ext>
            </a:extLst>
          </p:cNvPr>
          <p:cNvSpPr/>
          <p:nvPr/>
        </p:nvSpPr>
        <p:spPr>
          <a:xfrm>
            <a:off x="3391560" y="4778640"/>
            <a:ext cx="2330700" cy="303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sz="1400" b="0" i="0" u="none" strike="noStrike" cap="none" dirty="0">
                <a:solidFill>
                  <a:srgbClr val="000000"/>
                </a:solidFill>
                <a:latin typeface="Calibri"/>
                <a:ea typeface="Calibri"/>
                <a:cs typeface="Calibri"/>
                <a:sym typeface="Calibri"/>
              </a:rPr>
              <a:t> </a:t>
            </a:r>
            <a:r>
              <a:rPr lang="en-US" sz="1400" b="0" i="0" u="none" strike="noStrike" cap="none" dirty="0">
                <a:solidFill>
                  <a:srgbClr val="000000"/>
                </a:solidFill>
                <a:latin typeface="Calibri"/>
                <a:ea typeface="Calibri"/>
                <a:cs typeface="Calibri"/>
                <a:sym typeface="Calibri"/>
              </a:rPr>
              <a:t>23 </a:t>
            </a:r>
            <a:r>
              <a:rPr lang="ru-RU" sz="1400" b="0" i="0" u="none" strike="noStrike" cap="none" dirty="0">
                <a:solidFill>
                  <a:srgbClr val="000000"/>
                </a:solidFill>
                <a:latin typeface="Calibri"/>
                <a:ea typeface="Calibri"/>
                <a:cs typeface="Calibri"/>
                <a:sym typeface="Calibri"/>
              </a:rPr>
              <a:t>занятие</a:t>
            </a:r>
            <a:endParaRPr sz="1400" b="0" i="0" u="none" strike="noStrike" cap="none" dirty="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9"/>
        <p:cNvGrpSpPr/>
        <p:nvPr/>
      </p:nvGrpSpPr>
      <p:grpSpPr>
        <a:xfrm>
          <a:off x="0" y="0"/>
          <a:ext cx="0" cy="0"/>
          <a:chOff x="0" y="0"/>
          <a:chExt cx="0" cy="0"/>
        </a:xfrm>
      </p:grpSpPr>
      <p:pic>
        <p:nvPicPr>
          <p:cNvPr id="390" name="Google Shape;390;g83f4807863_0_264"/>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391" name="Google Shape;391;g83f4807863_0_264"/>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a:solidFill>
                  <a:schemeClr val="dk1"/>
                </a:solidFill>
                <a:latin typeface="Arial"/>
                <a:ea typeface="Arial"/>
                <a:cs typeface="Arial"/>
                <a:sym typeface="Arial"/>
              </a:rPr>
              <a:t>1</a:t>
            </a:r>
            <a:r>
              <a:rPr lang="en-US" sz="1200" b="0" i="0" u="none" strike="noStrike" cap="none" dirty="0">
                <a:solidFill>
                  <a:schemeClr val="dk1"/>
                </a:solidFill>
                <a:latin typeface="Arial"/>
                <a:ea typeface="Arial"/>
                <a:cs typeface="Arial"/>
                <a:sym typeface="Arial"/>
              </a:rPr>
              <a:t>7</a:t>
            </a:r>
            <a:endParaRPr sz="1200" b="0" i="0" u="none" strike="noStrike" cap="none" dirty="0">
              <a:solidFill>
                <a:schemeClr val="dk1"/>
              </a:solidFill>
              <a:latin typeface="Arial"/>
              <a:ea typeface="Arial"/>
              <a:cs typeface="Arial"/>
              <a:sym typeface="Arial"/>
            </a:endParaRPr>
          </a:p>
        </p:txBody>
      </p:sp>
      <p:pic>
        <p:nvPicPr>
          <p:cNvPr id="392" name="Google Shape;392;g83f4807863_0_264"/>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393" name="Google Shape;393;g83f4807863_0_264"/>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394" name="Google Shape;394;g83f4807863_0_264"/>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395" name="Google Shape;395;g83f4807863_0_264"/>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96" name="Google Shape;396;g83f4807863_0_264"/>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397" name="Google Shape;397;g83f4807863_0_264"/>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13" name="Google Shape;95;g83f4807863_0_7">
            <a:extLst>
              <a:ext uri="{FF2B5EF4-FFF2-40B4-BE49-F238E27FC236}">
                <a16:creationId xmlns:a16="http://schemas.microsoft.com/office/drawing/2014/main" id="{F2F25D0F-4F77-413B-812A-8E57AFB7634E}"/>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a:t>
            </a:r>
            <a:r>
              <a:rPr lang="en-US" sz="2000" b="1" i="0" u="none" strike="noStrike" cap="none" dirty="0">
                <a:solidFill>
                  <a:srgbClr val="000000"/>
                </a:solidFill>
                <a:latin typeface="Calibri"/>
                <a:ea typeface="Calibri"/>
                <a:cs typeface="Calibri"/>
                <a:sym typeface="Calibri"/>
              </a:rPr>
              <a:t> Qt. SQL.</a:t>
            </a:r>
            <a:r>
              <a:rPr lang="ru-RU" sz="2000" b="1" i="0" u="none" strike="noStrike" cap="none" dirty="0">
                <a:solidFill>
                  <a:srgbClr val="000000"/>
                </a:solidFill>
                <a:latin typeface="Calibri"/>
                <a:ea typeface="Calibri"/>
                <a:cs typeface="Calibri"/>
                <a:sym typeface="Calibri"/>
              </a:rPr>
              <a:t> </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pic>
        <p:nvPicPr>
          <p:cNvPr id="2" name="Рисунок 1">
            <a:extLst>
              <a:ext uri="{FF2B5EF4-FFF2-40B4-BE49-F238E27FC236}">
                <a16:creationId xmlns:a16="http://schemas.microsoft.com/office/drawing/2014/main" id="{5CB166AF-8A70-4F4F-8521-8D2B29804C79}"/>
              </a:ext>
            </a:extLst>
          </p:cNvPr>
          <p:cNvPicPr>
            <a:picLocks noChangeAspect="1"/>
          </p:cNvPicPr>
          <p:nvPr/>
        </p:nvPicPr>
        <p:blipFill>
          <a:blip r:embed="rId8"/>
          <a:stretch>
            <a:fillRect/>
          </a:stretch>
        </p:blipFill>
        <p:spPr>
          <a:xfrm>
            <a:off x="2233271" y="1913689"/>
            <a:ext cx="4677458" cy="841058"/>
          </a:xfrm>
          <a:prstGeom prst="rect">
            <a:avLst/>
          </a:prstGeom>
        </p:spPr>
      </p:pic>
      <p:pic>
        <p:nvPicPr>
          <p:cNvPr id="3" name="Рисунок 2">
            <a:extLst>
              <a:ext uri="{FF2B5EF4-FFF2-40B4-BE49-F238E27FC236}">
                <a16:creationId xmlns:a16="http://schemas.microsoft.com/office/drawing/2014/main" id="{33BAAC58-3737-4273-ABAC-484A1AD1B3B8}"/>
              </a:ext>
            </a:extLst>
          </p:cNvPr>
          <p:cNvPicPr>
            <a:picLocks noChangeAspect="1"/>
          </p:cNvPicPr>
          <p:nvPr/>
        </p:nvPicPr>
        <p:blipFill>
          <a:blip r:embed="rId9"/>
          <a:stretch>
            <a:fillRect/>
          </a:stretch>
        </p:blipFill>
        <p:spPr>
          <a:xfrm>
            <a:off x="1850652" y="2815906"/>
            <a:ext cx="5662151" cy="361981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g83f4807863_0_264"/>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391" name="Google Shape;391;g83f4807863_0_264"/>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a:solidFill>
                  <a:schemeClr val="dk1"/>
                </a:solidFill>
                <a:latin typeface="Arial"/>
                <a:ea typeface="Arial"/>
                <a:cs typeface="Arial"/>
                <a:sym typeface="Arial"/>
              </a:rPr>
              <a:t>1</a:t>
            </a:r>
            <a:r>
              <a:rPr lang="en-US" sz="1200" b="0" i="0" u="none" strike="noStrike" cap="none" dirty="0">
                <a:solidFill>
                  <a:schemeClr val="dk1"/>
                </a:solidFill>
                <a:latin typeface="Arial"/>
                <a:ea typeface="Arial"/>
                <a:cs typeface="Arial"/>
                <a:sym typeface="Arial"/>
              </a:rPr>
              <a:t>8</a:t>
            </a:r>
            <a:endParaRPr sz="1200" b="0" i="0" u="none" strike="noStrike" cap="none" dirty="0">
              <a:solidFill>
                <a:schemeClr val="dk1"/>
              </a:solidFill>
              <a:latin typeface="Arial"/>
              <a:ea typeface="Arial"/>
              <a:cs typeface="Arial"/>
              <a:sym typeface="Arial"/>
            </a:endParaRPr>
          </a:p>
        </p:txBody>
      </p:sp>
      <p:pic>
        <p:nvPicPr>
          <p:cNvPr id="392" name="Google Shape;392;g83f4807863_0_264"/>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393" name="Google Shape;393;g83f4807863_0_264"/>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394" name="Google Shape;394;g83f4807863_0_264"/>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395" name="Google Shape;395;g83f4807863_0_264"/>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96" name="Google Shape;396;g83f4807863_0_264"/>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397" name="Google Shape;397;g83f4807863_0_264"/>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13" name="Google Shape;95;g83f4807863_0_7">
            <a:extLst>
              <a:ext uri="{FF2B5EF4-FFF2-40B4-BE49-F238E27FC236}">
                <a16:creationId xmlns:a16="http://schemas.microsoft.com/office/drawing/2014/main" id="{F2F25D0F-4F77-413B-812A-8E57AFB7634E}"/>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a:t>
            </a:r>
            <a:r>
              <a:rPr lang="en-US" sz="2000" b="1" i="0" u="none" strike="noStrike" cap="none" dirty="0">
                <a:solidFill>
                  <a:srgbClr val="000000"/>
                </a:solidFill>
                <a:latin typeface="Calibri"/>
                <a:ea typeface="Calibri"/>
                <a:cs typeface="Calibri"/>
                <a:sym typeface="Calibri"/>
              </a:rPr>
              <a:t> Qt. SQL.</a:t>
            </a:r>
            <a:r>
              <a:rPr lang="ru-RU" sz="2000" b="1" i="0" u="none" strike="noStrike" cap="none" dirty="0">
                <a:solidFill>
                  <a:srgbClr val="000000"/>
                </a:solidFill>
                <a:latin typeface="Calibri"/>
                <a:ea typeface="Calibri"/>
                <a:cs typeface="Calibri"/>
                <a:sym typeface="Calibri"/>
              </a:rPr>
              <a:t> </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pic>
        <p:nvPicPr>
          <p:cNvPr id="2" name="Рисунок 1">
            <a:extLst>
              <a:ext uri="{FF2B5EF4-FFF2-40B4-BE49-F238E27FC236}">
                <a16:creationId xmlns:a16="http://schemas.microsoft.com/office/drawing/2014/main" id="{CF625737-E198-4039-98B2-05ECBF46AFFC}"/>
              </a:ext>
            </a:extLst>
          </p:cNvPr>
          <p:cNvPicPr>
            <a:picLocks noChangeAspect="1"/>
          </p:cNvPicPr>
          <p:nvPr/>
        </p:nvPicPr>
        <p:blipFill>
          <a:blip r:embed="rId8"/>
          <a:stretch>
            <a:fillRect/>
          </a:stretch>
        </p:blipFill>
        <p:spPr>
          <a:xfrm>
            <a:off x="2703570" y="1697760"/>
            <a:ext cx="4094141" cy="4532352"/>
          </a:xfrm>
          <a:prstGeom prst="rect">
            <a:avLst/>
          </a:prstGeom>
        </p:spPr>
      </p:pic>
    </p:spTree>
    <p:extLst>
      <p:ext uri="{BB962C8B-B14F-4D97-AF65-F5344CB8AC3E}">
        <p14:creationId xmlns:p14="http://schemas.microsoft.com/office/powerpoint/2010/main" val="901060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g83f4807863_0_264"/>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391" name="Google Shape;391;g83f4807863_0_264"/>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a:solidFill>
                  <a:schemeClr val="dk1"/>
                </a:solidFill>
                <a:latin typeface="Arial"/>
                <a:ea typeface="Arial"/>
                <a:cs typeface="Arial"/>
                <a:sym typeface="Arial"/>
              </a:rPr>
              <a:t>1</a:t>
            </a:r>
            <a:r>
              <a:rPr lang="en-US" sz="1200" b="0" i="0" u="none" strike="noStrike" cap="none" dirty="0">
                <a:solidFill>
                  <a:schemeClr val="dk1"/>
                </a:solidFill>
                <a:latin typeface="Arial"/>
                <a:ea typeface="Arial"/>
                <a:cs typeface="Arial"/>
                <a:sym typeface="Arial"/>
              </a:rPr>
              <a:t>9</a:t>
            </a:r>
            <a:endParaRPr sz="1200" b="0" i="0" u="none" strike="noStrike" cap="none" dirty="0">
              <a:solidFill>
                <a:schemeClr val="dk1"/>
              </a:solidFill>
              <a:latin typeface="Arial"/>
              <a:ea typeface="Arial"/>
              <a:cs typeface="Arial"/>
              <a:sym typeface="Arial"/>
            </a:endParaRPr>
          </a:p>
        </p:txBody>
      </p:sp>
      <p:pic>
        <p:nvPicPr>
          <p:cNvPr id="392" name="Google Shape;392;g83f4807863_0_264"/>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393" name="Google Shape;393;g83f4807863_0_264"/>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394" name="Google Shape;394;g83f4807863_0_264"/>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395" name="Google Shape;395;g83f4807863_0_264"/>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96" name="Google Shape;396;g83f4807863_0_264"/>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397" name="Google Shape;397;g83f4807863_0_264"/>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13" name="Google Shape;95;g83f4807863_0_7">
            <a:extLst>
              <a:ext uri="{FF2B5EF4-FFF2-40B4-BE49-F238E27FC236}">
                <a16:creationId xmlns:a16="http://schemas.microsoft.com/office/drawing/2014/main" id="{F2F25D0F-4F77-413B-812A-8E57AFB7634E}"/>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a:t>
            </a:r>
            <a:r>
              <a:rPr lang="en-US" sz="2000" b="1" i="0" u="none" strike="noStrike" cap="none" dirty="0">
                <a:solidFill>
                  <a:srgbClr val="000000"/>
                </a:solidFill>
                <a:latin typeface="Calibri"/>
                <a:ea typeface="Calibri"/>
                <a:cs typeface="Calibri"/>
                <a:sym typeface="Calibri"/>
              </a:rPr>
              <a:t> Qt. SQL.</a:t>
            </a:r>
            <a:r>
              <a:rPr lang="ru-RU" sz="2000" b="1" i="0" u="none" strike="noStrike" cap="none" dirty="0">
                <a:solidFill>
                  <a:srgbClr val="000000"/>
                </a:solidFill>
                <a:latin typeface="Calibri"/>
                <a:ea typeface="Calibri"/>
                <a:cs typeface="Calibri"/>
                <a:sym typeface="Calibri"/>
              </a:rPr>
              <a:t> </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pic>
        <p:nvPicPr>
          <p:cNvPr id="2" name="Рисунок 1">
            <a:extLst>
              <a:ext uri="{FF2B5EF4-FFF2-40B4-BE49-F238E27FC236}">
                <a16:creationId xmlns:a16="http://schemas.microsoft.com/office/drawing/2014/main" id="{016BEF09-A9E1-484F-9D4E-32F960967526}"/>
              </a:ext>
            </a:extLst>
          </p:cNvPr>
          <p:cNvPicPr>
            <a:picLocks noChangeAspect="1"/>
          </p:cNvPicPr>
          <p:nvPr/>
        </p:nvPicPr>
        <p:blipFill>
          <a:blip r:embed="rId8"/>
          <a:stretch>
            <a:fillRect/>
          </a:stretch>
        </p:blipFill>
        <p:spPr>
          <a:xfrm>
            <a:off x="3424806" y="0"/>
            <a:ext cx="2895276" cy="6858000"/>
          </a:xfrm>
          <a:prstGeom prst="rect">
            <a:avLst/>
          </a:prstGeom>
        </p:spPr>
      </p:pic>
    </p:spTree>
    <p:extLst>
      <p:ext uri="{BB962C8B-B14F-4D97-AF65-F5344CB8AC3E}">
        <p14:creationId xmlns:p14="http://schemas.microsoft.com/office/powerpoint/2010/main" val="23730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E500"/>
        </a:solidFill>
        <a:effectLst/>
      </p:bgPr>
    </p:bg>
    <p:spTree>
      <p:nvGrpSpPr>
        <p:cNvPr id="1" name="Shape 75"/>
        <p:cNvGrpSpPr/>
        <p:nvPr/>
      </p:nvGrpSpPr>
      <p:grpSpPr>
        <a:xfrm>
          <a:off x="0" y="0"/>
          <a:ext cx="0" cy="0"/>
          <a:chOff x="0" y="0"/>
          <a:chExt cx="0" cy="0"/>
        </a:xfrm>
      </p:grpSpPr>
      <p:pic>
        <p:nvPicPr>
          <p:cNvPr id="76" name="Google Shape;76;g7fe87d9a8e_0_62"/>
          <p:cNvPicPr preferRelativeResize="0"/>
          <p:nvPr/>
        </p:nvPicPr>
        <p:blipFill rotWithShape="1">
          <a:blip r:embed="rId3">
            <a:alphaModFix/>
          </a:blip>
          <a:srcRect/>
          <a:stretch/>
        </p:blipFill>
        <p:spPr>
          <a:xfrm>
            <a:off x="3829680" y="5519160"/>
            <a:ext cx="1514521" cy="723961"/>
          </a:xfrm>
          <a:prstGeom prst="rect">
            <a:avLst/>
          </a:prstGeom>
          <a:noFill/>
          <a:ln>
            <a:noFill/>
          </a:ln>
        </p:spPr>
      </p:pic>
      <p:sp>
        <p:nvSpPr>
          <p:cNvPr id="77" name="Google Shape;77;g7fe87d9a8e_0_62"/>
          <p:cNvSpPr/>
          <p:nvPr/>
        </p:nvSpPr>
        <p:spPr>
          <a:xfrm>
            <a:off x="3387420" y="531315"/>
            <a:ext cx="2330700" cy="6387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ru-RU" sz="1800" b="0" i="0" u="none" strike="noStrike" cap="none">
                <a:solidFill>
                  <a:srgbClr val="000000"/>
                </a:solidFill>
                <a:latin typeface="Calibri"/>
                <a:ea typeface="Calibri"/>
                <a:cs typeface="Calibri"/>
                <a:sym typeface="Calibri"/>
              </a:rPr>
              <a:t>Программирование на C++</a:t>
            </a:r>
            <a:endParaRPr sz="1800" b="0" i="0" u="none" strike="noStrike" cap="none">
              <a:solidFill>
                <a:schemeClr val="dk1"/>
              </a:solidFill>
              <a:latin typeface="Arial"/>
              <a:ea typeface="Arial"/>
              <a:cs typeface="Arial"/>
              <a:sym typeface="Arial"/>
            </a:endParaRPr>
          </a:p>
        </p:txBody>
      </p:sp>
      <p:sp>
        <p:nvSpPr>
          <p:cNvPr id="79" name="Google Shape;79;g7fe87d9a8e_0_62"/>
          <p:cNvSpPr/>
          <p:nvPr/>
        </p:nvSpPr>
        <p:spPr>
          <a:xfrm>
            <a:off x="3941280" y="6452280"/>
            <a:ext cx="1222800" cy="2472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ru-RU" sz="1200" b="0" i="0" u="none" strike="noStrike" cap="none">
                <a:solidFill>
                  <a:srgbClr val="000000"/>
                </a:solidFill>
                <a:latin typeface="Calibri"/>
                <a:ea typeface="Calibri"/>
                <a:cs typeface="Calibri"/>
                <a:sym typeface="Calibri"/>
              </a:rPr>
              <a:t>2020</a:t>
            </a:r>
            <a:endParaRPr sz="1200" b="0" i="0" u="none" strike="noStrike" cap="none">
              <a:solidFill>
                <a:schemeClr val="dk1"/>
              </a:solidFill>
              <a:latin typeface="Arial"/>
              <a:ea typeface="Arial"/>
              <a:cs typeface="Arial"/>
              <a:sym typeface="Arial"/>
            </a:endParaRPr>
          </a:p>
        </p:txBody>
      </p:sp>
      <p:sp>
        <p:nvSpPr>
          <p:cNvPr id="80" name="Google Shape;80;g7fe87d9a8e_0_62"/>
          <p:cNvSpPr/>
          <p:nvPr/>
        </p:nvSpPr>
        <p:spPr>
          <a:xfrm>
            <a:off x="970380" y="1814355"/>
            <a:ext cx="7233000" cy="4260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ru-RU" sz="4000" b="0" i="0" u="none" strike="noStrike" cap="none">
                <a:solidFill>
                  <a:schemeClr val="dk1"/>
                </a:solidFill>
                <a:latin typeface="Arial"/>
                <a:ea typeface="Arial"/>
                <a:cs typeface="Arial"/>
                <a:sym typeface="Arial"/>
              </a:rPr>
              <a:t>Теоретическая часть</a:t>
            </a:r>
            <a:endParaRPr sz="4000" b="0" i="0" u="none" strike="noStrike" cap="none">
              <a:solidFill>
                <a:schemeClr val="dk1"/>
              </a:solidFill>
              <a:latin typeface="Arial"/>
              <a:ea typeface="Arial"/>
              <a:cs typeface="Arial"/>
              <a:sym typeface="Arial"/>
            </a:endParaRPr>
          </a:p>
        </p:txBody>
      </p:sp>
      <p:sp>
        <p:nvSpPr>
          <p:cNvPr id="81" name="Google Shape;81;g7fe87d9a8e_0_62"/>
          <p:cNvSpPr/>
          <p:nvPr/>
        </p:nvSpPr>
        <p:spPr>
          <a:xfrm>
            <a:off x="935513" y="4011891"/>
            <a:ext cx="7233000" cy="8085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ru-RU" sz="2400" b="0" i="0" u="none" strike="noStrike" cap="none" dirty="0">
                <a:solidFill>
                  <a:schemeClr val="dk1"/>
                </a:solidFill>
                <a:latin typeface="Calibri"/>
                <a:ea typeface="Calibri"/>
                <a:cs typeface="Calibri"/>
                <a:sym typeface="Calibri"/>
              </a:rPr>
              <a:t>QT. </a:t>
            </a:r>
            <a:r>
              <a:rPr lang="ru-RU" sz="2400" dirty="0">
                <a:solidFill>
                  <a:schemeClr val="dk1"/>
                </a:solidFill>
                <a:latin typeface="Calibri"/>
                <a:ea typeface="Calibri"/>
                <a:cs typeface="Calibri"/>
                <a:sym typeface="Calibri"/>
              </a:rPr>
              <a:t>SQL.</a:t>
            </a:r>
            <a:endParaRPr sz="2400" b="0" i="0" u="none" strike="noStrike" cap="none" dirty="0">
              <a:solidFill>
                <a:schemeClr val="dk1"/>
              </a:solidFill>
              <a:latin typeface="Calibri"/>
              <a:ea typeface="Calibri"/>
              <a:cs typeface="Calibri"/>
              <a:sym typeface="Calibri"/>
            </a:endParaRPr>
          </a:p>
        </p:txBody>
      </p:sp>
      <p:sp>
        <p:nvSpPr>
          <p:cNvPr id="8" name="Google Shape;70;g7fe87d9a8e_0_0">
            <a:extLst>
              <a:ext uri="{FF2B5EF4-FFF2-40B4-BE49-F238E27FC236}">
                <a16:creationId xmlns:a16="http://schemas.microsoft.com/office/drawing/2014/main" id="{38C44B78-AE95-4A81-9BDD-B11F45197B17}"/>
              </a:ext>
            </a:extLst>
          </p:cNvPr>
          <p:cNvSpPr/>
          <p:nvPr/>
        </p:nvSpPr>
        <p:spPr>
          <a:xfrm>
            <a:off x="3391560" y="4778640"/>
            <a:ext cx="2330700" cy="3039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ru-RU" sz="1400" b="0" i="0" u="none" strike="noStrike" cap="none" dirty="0">
                <a:solidFill>
                  <a:srgbClr val="000000"/>
                </a:solidFill>
                <a:latin typeface="Calibri"/>
                <a:ea typeface="Calibri"/>
                <a:cs typeface="Calibri"/>
                <a:sym typeface="Calibri"/>
              </a:rPr>
              <a:t> </a:t>
            </a:r>
            <a:r>
              <a:rPr lang="en-US" sz="1400" b="0" i="0" u="none" strike="noStrike" cap="none" dirty="0">
                <a:solidFill>
                  <a:srgbClr val="000000"/>
                </a:solidFill>
                <a:latin typeface="Calibri"/>
                <a:ea typeface="Calibri"/>
                <a:cs typeface="Calibri"/>
                <a:sym typeface="Calibri"/>
              </a:rPr>
              <a:t>23 </a:t>
            </a:r>
            <a:r>
              <a:rPr lang="ru-RU" sz="1400" b="0" i="0" u="none" strike="noStrike" cap="none" dirty="0">
                <a:solidFill>
                  <a:srgbClr val="000000"/>
                </a:solidFill>
                <a:latin typeface="Calibri"/>
                <a:ea typeface="Calibri"/>
                <a:cs typeface="Calibri"/>
                <a:sym typeface="Calibri"/>
              </a:rPr>
              <a:t>занятие</a:t>
            </a:r>
            <a:endParaRPr sz="1400" b="0" i="0" u="none" strike="noStrike" cap="none" dirty="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g83f4807863_0_264"/>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391" name="Google Shape;391;g83f4807863_0_264"/>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a:solidFill>
                  <a:schemeClr val="dk1"/>
                </a:solidFill>
              </a:rPr>
              <a:t>20</a:t>
            </a:r>
            <a:endParaRPr sz="1200" b="0" i="0" u="none" strike="noStrike" cap="none" dirty="0">
              <a:solidFill>
                <a:schemeClr val="dk1"/>
              </a:solidFill>
              <a:latin typeface="Arial"/>
              <a:ea typeface="Arial"/>
              <a:cs typeface="Arial"/>
              <a:sym typeface="Arial"/>
            </a:endParaRPr>
          </a:p>
        </p:txBody>
      </p:sp>
      <p:pic>
        <p:nvPicPr>
          <p:cNvPr id="392" name="Google Shape;392;g83f4807863_0_264"/>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393" name="Google Shape;393;g83f4807863_0_264"/>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394" name="Google Shape;394;g83f4807863_0_264"/>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395" name="Google Shape;395;g83f4807863_0_264"/>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96" name="Google Shape;396;g83f4807863_0_264"/>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397" name="Google Shape;397;g83f4807863_0_264"/>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13" name="Google Shape;95;g83f4807863_0_7">
            <a:extLst>
              <a:ext uri="{FF2B5EF4-FFF2-40B4-BE49-F238E27FC236}">
                <a16:creationId xmlns:a16="http://schemas.microsoft.com/office/drawing/2014/main" id="{F2F25D0F-4F77-413B-812A-8E57AFB7634E}"/>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a:t>
            </a:r>
            <a:r>
              <a:rPr lang="en-US" sz="2000" b="1" i="0" u="none" strike="noStrike" cap="none" dirty="0">
                <a:solidFill>
                  <a:srgbClr val="000000"/>
                </a:solidFill>
                <a:latin typeface="Calibri"/>
                <a:ea typeface="Calibri"/>
                <a:cs typeface="Calibri"/>
                <a:sym typeface="Calibri"/>
              </a:rPr>
              <a:t> Qt. SQL.</a:t>
            </a:r>
            <a:r>
              <a:rPr lang="ru-RU" sz="2000" b="1" i="0" u="none" strike="noStrike" cap="none" dirty="0">
                <a:solidFill>
                  <a:srgbClr val="000000"/>
                </a:solidFill>
                <a:latin typeface="Calibri"/>
                <a:ea typeface="Calibri"/>
                <a:cs typeface="Calibri"/>
                <a:sym typeface="Calibri"/>
              </a:rPr>
              <a:t> </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pic>
        <p:nvPicPr>
          <p:cNvPr id="2" name="Рисунок 1">
            <a:extLst>
              <a:ext uri="{FF2B5EF4-FFF2-40B4-BE49-F238E27FC236}">
                <a16:creationId xmlns:a16="http://schemas.microsoft.com/office/drawing/2014/main" id="{19B916A3-D03A-434B-AC5F-45A487118C0C}"/>
              </a:ext>
            </a:extLst>
          </p:cNvPr>
          <p:cNvPicPr>
            <a:picLocks noChangeAspect="1"/>
          </p:cNvPicPr>
          <p:nvPr/>
        </p:nvPicPr>
        <p:blipFill>
          <a:blip r:embed="rId8"/>
          <a:stretch>
            <a:fillRect/>
          </a:stretch>
        </p:blipFill>
        <p:spPr>
          <a:xfrm>
            <a:off x="643680" y="2216280"/>
            <a:ext cx="8303831" cy="3082860"/>
          </a:xfrm>
          <a:prstGeom prst="rect">
            <a:avLst/>
          </a:prstGeom>
        </p:spPr>
      </p:pic>
    </p:spTree>
    <p:extLst>
      <p:ext uri="{BB962C8B-B14F-4D97-AF65-F5344CB8AC3E}">
        <p14:creationId xmlns:p14="http://schemas.microsoft.com/office/powerpoint/2010/main" val="4257145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g83f4807863_0_264"/>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391" name="Google Shape;391;g83f4807863_0_264"/>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a:solidFill>
                  <a:schemeClr val="dk1"/>
                </a:solidFill>
              </a:rPr>
              <a:t>21</a:t>
            </a:r>
            <a:endParaRPr sz="1200" b="0" i="0" u="none" strike="noStrike" cap="none" dirty="0">
              <a:solidFill>
                <a:schemeClr val="dk1"/>
              </a:solidFill>
              <a:latin typeface="Arial"/>
              <a:ea typeface="Arial"/>
              <a:cs typeface="Arial"/>
              <a:sym typeface="Arial"/>
            </a:endParaRPr>
          </a:p>
        </p:txBody>
      </p:sp>
      <p:pic>
        <p:nvPicPr>
          <p:cNvPr id="392" name="Google Shape;392;g83f4807863_0_264"/>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393" name="Google Shape;393;g83f4807863_0_264"/>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394" name="Google Shape;394;g83f4807863_0_264"/>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395" name="Google Shape;395;g83f4807863_0_264"/>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96" name="Google Shape;396;g83f4807863_0_264"/>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397" name="Google Shape;397;g83f4807863_0_264"/>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13" name="Google Shape;95;g83f4807863_0_7">
            <a:extLst>
              <a:ext uri="{FF2B5EF4-FFF2-40B4-BE49-F238E27FC236}">
                <a16:creationId xmlns:a16="http://schemas.microsoft.com/office/drawing/2014/main" id="{F2F25D0F-4F77-413B-812A-8E57AFB7634E}"/>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a:t>
            </a:r>
            <a:r>
              <a:rPr lang="en-US" sz="2000" b="1" i="0" u="none" strike="noStrike" cap="none" dirty="0">
                <a:solidFill>
                  <a:srgbClr val="000000"/>
                </a:solidFill>
                <a:latin typeface="Calibri"/>
                <a:ea typeface="Calibri"/>
                <a:cs typeface="Calibri"/>
                <a:sym typeface="Calibri"/>
              </a:rPr>
              <a:t> Qt. SQL.</a:t>
            </a:r>
            <a:r>
              <a:rPr lang="ru-RU" sz="2000" b="1" i="0" u="none" strike="noStrike" cap="none" dirty="0">
                <a:solidFill>
                  <a:srgbClr val="000000"/>
                </a:solidFill>
                <a:latin typeface="Calibri"/>
                <a:ea typeface="Calibri"/>
                <a:cs typeface="Calibri"/>
                <a:sym typeface="Calibri"/>
              </a:rPr>
              <a:t> </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pic>
        <p:nvPicPr>
          <p:cNvPr id="2" name="Рисунок 1">
            <a:extLst>
              <a:ext uri="{FF2B5EF4-FFF2-40B4-BE49-F238E27FC236}">
                <a16:creationId xmlns:a16="http://schemas.microsoft.com/office/drawing/2014/main" id="{98367BBC-481B-4999-924D-AD72775719B4}"/>
              </a:ext>
            </a:extLst>
          </p:cNvPr>
          <p:cNvPicPr>
            <a:picLocks noChangeAspect="1"/>
          </p:cNvPicPr>
          <p:nvPr/>
        </p:nvPicPr>
        <p:blipFill>
          <a:blip r:embed="rId8"/>
          <a:stretch>
            <a:fillRect/>
          </a:stretch>
        </p:blipFill>
        <p:spPr>
          <a:xfrm>
            <a:off x="1549811" y="1970568"/>
            <a:ext cx="5833728" cy="2916863"/>
          </a:xfrm>
          <a:prstGeom prst="rect">
            <a:avLst/>
          </a:prstGeom>
        </p:spPr>
      </p:pic>
    </p:spTree>
    <p:extLst>
      <p:ext uri="{BB962C8B-B14F-4D97-AF65-F5344CB8AC3E}">
        <p14:creationId xmlns:p14="http://schemas.microsoft.com/office/powerpoint/2010/main" val="2564799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g83f4807863_0_264"/>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391" name="Google Shape;391;g83f4807863_0_264"/>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a:solidFill>
                  <a:schemeClr val="dk1"/>
                </a:solidFill>
              </a:rPr>
              <a:t>22</a:t>
            </a:r>
            <a:endParaRPr sz="1200" b="0" i="0" u="none" strike="noStrike" cap="none" dirty="0">
              <a:solidFill>
                <a:schemeClr val="dk1"/>
              </a:solidFill>
              <a:latin typeface="Arial"/>
              <a:ea typeface="Arial"/>
              <a:cs typeface="Arial"/>
              <a:sym typeface="Arial"/>
            </a:endParaRPr>
          </a:p>
        </p:txBody>
      </p:sp>
      <p:pic>
        <p:nvPicPr>
          <p:cNvPr id="392" name="Google Shape;392;g83f4807863_0_264"/>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393" name="Google Shape;393;g83f4807863_0_264"/>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394" name="Google Shape;394;g83f4807863_0_264"/>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395" name="Google Shape;395;g83f4807863_0_264"/>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96" name="Google Shape;396;g83f4807863_0_264"/>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397" name="Google Shape;397;g83f4807863_0_264"/>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13" name="Google Shape;95;g83f4807863_0_7">
            <a:extLst>
              <a:ext uri="{FF2B5EF4-FFF2-40B4-BE49-F238E27FC236}">
                <a16:creationId xmlns:a16="http://schemas.microsoft.com/office/drawing/2014/main" id="{F2F25D0F-4F77-413B-812A-8E57AFB7634E}"/>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a:t>
            </a:r>
            <a:r>
              <a:rPr lang="en-US" sz="2000" b="1" i="0" u="none" strike="noStrike" cap="none" dirty="0">
                <a:solidFill>
                  <a:srgbClr val="000000"/>
                </a:solidFill>
                <a:latin typeface="Calibri"/>
                <a:ea typeface="Calibri"/>
                <a:cs typeface="Calibri"/>
                <a:sym typeface="Calibri"/>
              </a:rPr>
              <a:t> Qt. SQL.</a:t>
            </a:r>
            <a:r>
              <a:rPr lang="ru-RU" sz="2000" b="1" i="0" u="none" strike="noStrike" cap="none" dirty="0">
                <a:solidFill>
                  <a:srgbClr val="000000"/>
                </a:solidFill>
                <a:latin typeface="Calibri"/>
                <a:ea typeface="Calibri"/>
                <a:cs typeface="Calibri"/>
                <a:sym typeface="Calibri"/>
              </a:rPr>
              <a:t> </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pic>
        <p:nvPicPr>
          <p:cNvPr id="2" name="Рисунок 1">
            <a:extLst>
              <a:ext uri="{FF2B5EF4-FFF2-40B4-BE49-F238E27FC236}">
                <a16:creationId xmlns:a16="http://schemas.microsoft.com/office/drawing/2014/main" id="{6D0D593E-6B03-4C0B-8FD1-FED4967737D7}"/>
              </a:ext>
            </a:extLst>
          </p:cNvPr>
          <p:cNvPicPr>
            <a:picLocks noChangeAspect="1"/>
          </p:cNvPicPr>
          <p:nvPr/>
        </p:nvPicPr>
        <p:blipFill>
          <a:blip r:embed="rId8"/>
          <a:stretch>
            <a:fillRect/>
          </a:stretch>
        </p:blipFill>
        <p:spPr>
          <a:xfrm>
            <a:off x="387637" y="2469924"/>
            <a:ext cx="8379262" cy="2684904"/>
          </a:xfrm>
          <a:prstGeom prst="rect">
            <a:avLst/>
          </a:prstGeom>
        </p:spPr>
      </p:pic>
    </p:spTree>
    <p:extLst>
      <p:ext uri="{BB962C8B-B14F-4D97-AF65-F5344CB8AC3E}">
        <p14:creationId xmlns:p14="http://schemas.microsoft.com/office/powerpoint/2010/main" val="3558367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g83f4807863_0_264"/>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391" name="Google Shape;391;g83f4807863_0_264"/>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a:solidFill>
                  <a:schemeClr val="dk1"/>
                </a:solidFill>
              </a:rPr>
              <a:t>23</a:t>
            </a:r>
            <a:endParaRPr sz="1200" b="0" i="0" u="none" strike="noStrike" cap="none" dirty="0">
              <a:solidFill>
                <a:schemeClr val="dk1"/>
              </a:solidFill>
              <a:latin typeface="Arial"/>
              <a:ea typeface="Arial"/>
              <a:cs typeface="Arial"/>
              <a:sym typeface="Arial"/>
            </a:endParaRPr>
          </a:p>
        </p:txBody>
      </p:sp>
      <p:pic>
        <p:nvPicPr>
          <p:cNvPr id="392" name="Google Shape;392;g83f4807863_0_264"/>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393" name="Google Shape;393;g83f4807863_0_264"/>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394" name="Google Shape;394;g83f4807863_0_264"/>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395" name="Google Shape;395;g83f4807863_0_264"/>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96" name="Google Shape;396;g83f4807863_0_264"/>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397" name="Google Shape;397;g83f4807863_0_264"/>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13" name="Google Shape;95;g83f4807863_0_7">
            <a:extLst>
              <a:ext uri="{FF2B5EF4-FFF2-40B4-BE49-F238E27FC236}">
                <a16:creationId xmlns:a16="http://schemas.microsoft.com/office/drawing/2014/main" id="{F2F25D0F-4F77-413B-812A-8E57AFB7634E}"/>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a:t>
            </a:r>
            <a:r>
              <a:rPr lang="en-US" sz="2000" b="1" i="0" u="none" strike="noStrike" cap="none" dirty="0">
                <a:solidFill>
                  <a:srgbClr val="000000"/>
                </a:solidFill>
                <a:latin typeface="Calibri"/>
                <a:ea typeface="Calibri"/>
                <a:cs typeface="Calibri"/>
                <a:sym typeface="Calibri"/>
              </a:rPr>
              <a:t> Qt. SQL.</a:t>
            </a:r>
            <a:r>
              <a:rPr lang="ru-RU" sz="2000" b="1" i="0" u="none" strike="noStrike" cap="none" dirty="0">
                <a:solidFill>
                  <a:srgbClr val="000000"/>
                </a:solidFill>
                <a:latin typeface="Calibri"/>
                <a:ea typeface="Calibri"/>
                <a:cs typeface="Calibri"/>
                <a:sym typeface="Calibri"/>
              </a:rPr>
              <a:t> </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pic>
        <p:nvPicPr>
          <p:cNvPr id="2" name="Рисунок 1">
            <a:extLst>
              <a:ext uri="{FF2B5EF4-FFF2-40B4-BE49-F238E27FC236}">
                <a16:creationId xmlns:a16="http://schemas.microsoft.com/office/drawing/2014/main" id="{0577771D-0554-417E-847D-627A15747DB1}"/>
              </a:ext>
            </a:extLst>
          </p:cNvPr>
          <p:cNvPicPr>
            <a:picLocks noChangeAspect="1"/>
          </p:cNvPicPr>
          <p:nvPr/>
        </p:nvPicPr>
        <p:blipFill>
          <a:blip r:embed="rId8"/>
          <a:stretch>
            <a:fillRect/>
          </a:stretch>
        </p:blipFill>
        <p:spPr>
          <a:xfrm>
            <a:off x="838373" y="2679141"/>
            <a:ext cx="7404852" cy="1499717"/>
          </a:xfrm>
          <a:prstGeom prst="rect">
            <a:avLst/>
          </a:prstGeom>
        </p:spPr>
      </p:pic>
    </p:spTree>
    <p:extLst>
      <p:ext uri="{BB962C8B-B14F-4D97-AF65-F5344CB8AC3E}">
        <p14:creationId xmlns:p14="http://schemas.microsoft.com/office/powerpoint/2010/main" val="308650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g83f4807863_0_264"/>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391" name="Google Shape;391;g83f4807863_0_264"/>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a:solidFill>
                  <a:schemeClr val="dk1"/>
                </a:solidFill>
              </a:rPr>
              <a:t>24</a:t>
            </a:r>
            <a:endParaRPr sz="1200" b="0" i="0" u="none" strike="noStrike" cap="none" dirty="0">
              <a:solidFill>
                <a:schemeClr val="dk1"/>
              </a:solidFill>
              <a:latin typeface="Arial"/>
              <a:ea typeface="Arial"/>
              <a:cs typeface="Arial"/>
              <a:sym typeface="Arial"/>
            </a:endParaRPr>
          </a:p>
        </p:txBody>
      </p:sp>
      <p:pic>
        <p:nvPicPr>
          <p:cNvPr id="392" name="Google Shape;392;g83f4807863_0_264"/>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393" name="Google Shape;393;g83f4807863_0_264"/>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394" name="Google Shape;394;g83f4807863_0_264"/>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395" name="Google Shape;395;g83f4807863_0_264"/>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96" name="Google Shape;396;g83f4807863_0_264"/>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397" name="Google Shape;397;g83f4807863_0_264"/>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13" name="Google Shape;95;g83f4807863_0_7">
            <a:extLst>
              <a:ext uri="{FF2B5EF4-FFF2-40B4-BE49-F238E27FC236}">
                <a16:creationId xmlns:a16="http://schemas.microsoft.com/office/drawing/2014/main" id="{F2F25D0F-4F77-413B-812A-8E57AFB7634E}"/>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a:t>
            </a:r>
            <a:r>
              <a:rPr lang="en-US" sz="2000" b="1" i="0" u="none" strike="noStrike" cap="none" dirty="0">
                <a:solidFill>
                  <a:srgbClr val="000000"/>
                </a:solidFill>
                <a:latin typeface="Calibri"/>
                <a:ea typeface="Calibri"/>
                <a:cs typeface="Calibri"/>
                <a:sym typeface="Calibri"/>
              </a:rPr>
              <a:t> Qt. SQL.</a:t>
            </a:r>
            <a:r>
              <a:rPr lang="ru-RU" sz="2000" b="1" i="0" u="none" strike="noStrike" cap="none" dirty="0">
                <a:solidFill>
                  <a:srgbClr val="000000"/>
                </a:solidFill>
                <a:latin typeface="Calibri"/>
                <a:ea typeface="Calibri"/>
                <a:cs typeface="Calibri"/>
                <a:sym typeface="Calibri"/>
              </a:rPr>
              <a:t> </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pic>
        <p:nvPicPr>
          <p:cNvPr id="2" name="Рисунок 1">
            <a:extLst>
              <a:ext uri="{FF2B5EF4-FFF2-40B4-BE49-F238E27FC236}">
                <a16:creationId xmlns:a16="http://schemas.microsoft.com/office/drawing/2014/main" id="{80889F7B-48D8-402C-8C56-20675EC9C73D}"/>
              </a:ext>
            </a:extLst>
          </p:cNvPr>
          <p:cNvPicPr>
            <a:picLocks noChangeAspect="1"/>
          </p:cNvPicPr>
          <p:nvPr/>
        </p:nvPicPr>
        <p:blipFill>
          <a:blip r:embed="rId8"/>
          <a:stretch>
            <a:fillRect/>
          </a:stretch>
        </p:blipFill>
        <p:spPr>
          <a:xfrm>
            <a:off x="846408" y="2712400"/>
            <a:ext cx="7993032" cy="2172524"/>
          </a:xfrm>
          <a:prstGeom prst="rect">
            <a:avLst/>
          </a:prstGeom>
        </p:spPr>
      </p:pic>
    </p:spTree>
    <p:extLst>
      <p:ext uri="{BB962C8B-B14F-4D97-AF65-F5344CB8AC3E}">
        <p14:creationId xmlns:p14="http://schemas.microsoft.com/office/powerpoint/2010/main" val="224546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g83f4807863_0_264"/>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391" name="Google Shape;391;g83f4807863_0_264"/>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a:solidFill>
                  <a:schemeClr val="dk1"/>
                </a:solidFill>
              </a:rPr>
              <a:t>25</a:t>
            </a:r>
            <a:endParaRPr sz="1200" b="0" i="0" u="none" strike="noStrike" cap="none" dirty="0">
              <a:solidFill>
                <a:schemeClr val="dk1"/>
              </a:solidFill>
              <a:latin typeface="Arial"/>
              <a:ea typeface="Arial"/>
              <a:cs typeface="Arial"/>
              <a:sym typeface="Arial"/>
            </a:endParaRPr>
          </a:p>
        </p:txBody>
      </p:sp>
      <p:pic>
        <p:nvPicPr>
          <p:cNvPr id="392" name="Google Shape;392;g83f4807863_0_264"/>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393" name="Google Shape;393;g83f4807863_0_264"/>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394" name="Google Shape;394;g83f4807863_0_264"/>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395" name="Google Shape;395;g83f4807863_0_264"/>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396" name="Google Shape;396;g83f4807863_0_264"/>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397" name="Google Shape;397;g83f4807863_0_264"/>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13" name="Google Shape;95;g83f4807863_0_7">
            <a:extLst>
              <a:ext uri="{FF2B5EF4-FFF2-40B4-BE49-F238E27FC236}">
                <a16:creationId xmlns:a16="http://schemas.microsoft.com/office/drawing/2014/main" id="{F2F25D0F-4F77-413B-812A-8E57AFB7634E}"/>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a:t>
            </a:r>
            <a:r>
              <a:rPr lang="en-US" sz="2000" b="1" i="0" u="none" strike="noStrike" cap="none" dirty="0">
                <a:solidFill>
                  <a:srgbClr val="000000"/>
                </a:solidFill>
                <a:latin typeface="Calibri"/>
                <a:ea typeface="Calibri"/>
                <a:cs typeface="Calibri"/>
                <a:sym typeface="Calibri"/>
              </a:rPr>
              <a:t> Qt. SQL.</a:t>
            </a:r>
            <a:r>
              <a:rPr lang="ru-RU" sz="2000" b="1" i="0" u="none" strike="noStrike" cap="none" dirty="0">
                <a:solidFill>
                  <a:srgbClr val="000000"/>
                </a:solidFill>
                <a:latin typeface="Calibri"/>
                <a:ea typeface="Calibri"/>
                <a:cs typeface="Calibri"/>
                <a:sym typeface="Calibri"/>
              </a:rPr>
              <a:t> </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pic>
        <p:nvPicPr>
          <p:cNvPr id="2" name="Рисунок 1">
            <a:extLst>
              <a:ext uri="{FF2B5EF4-FFF2-40B4-BE49-F238E27FC236}">
                <a16:creationId xmlns:a16="http://schemas.microsoft.com/office/drawing/2014/main" id="{2F20A5A1-5282-4966-AA34-5BE5C4626261}"/>
              </a:ext>
            </a:extLst>
          </p:cNvPr>
          <p:cNvPicPr>
            <a:picLocks noChangeAspect="1"/>
          </p:cNvPicPr>
          <p:nvPr/>
        </p:nvPicPr>
        <p:blipFill>
          <a:blip r:embed="rId8"/>
          <a:stretch>
            <a:fillRect/>
          </a:stretch>
        </p:blipFill>
        <p:spPr>
          <a:xfrm>
            <a:off x="863822" y="2636466"/>
            <a:ext cx="7975618" cy="1898957"/>
          </a:xfrm>
          <a:prstGeom prst="rect">
            <a:avLst/>
          </a:prstGeom>
        </p:spPr>
      </p:pic>
    </p:spTree>
    <p:extLst>
      <p:ext uri="{BB962C8B-B14F-4D97-AF65-F5344CB8AC3E}">
        <p14:creationId xmlns:p14="http://schemas.microsoft.com/office/powerpoint/2010/main" val="642501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6"/>
        <p:cNvGrpSpPr/>
        <p:nvPr/>
      </p:nvGrpSpPr>
      <p:grpSpPr>
        <a:xfrm>
          <a:off x="0" y="0"/>
          <a:ext cx="0" cy="0"/>
          <a:chOff x="0" y="0"/>
          <a:chExt cx="0" cy="0"/>
        </a:xfrm>
      </p:grpSpPr>
      <p:pic>
        <p:nvPicPr>
          <p:cNvPr id="87" name="Google Shape;87;g83f4807863_0_7"/>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88" name="Google Shape;88;g83f4807863_0_7"/>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a:solidFill>
                  <a:schemeClr val="dk1"/>
                </a:solidFill>
              </a:rPr>
              <a:t>3</a:t>
            </a:r>
            <a:endParaRPr sz="1200" b="0" i="0" u="none" strike="noStrike" cap="none">
              <a:solidFill>
                <a:schemeClr val="dk1"/>
              </a:solidFill>
              <a:latin typeface="Arial"/>
              <a:ea typeface="Arial"/>
              <a:cs typeface="Arial"/>
              <a:sym typeface="Arial"/>
            </a:endParaRPr>
          </a:p>
        </p:txBody>
      </p:sp>
      <p:pic>
        <p:nvPicPr>
          <p:cNvPr id="89" name="Google Shape;89;g83f4807863_0_7"/>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90" name="Google Shape;90;g83f4807863_0_7"/>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91" name="Google Shape;91;g83f4807863_0_7"/>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92" name="Google Shape;92;g83f4807863_0_7"/>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93" name="Google Shape;93;g83f4807863_0_7"/>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94" name="Google Shape;94;g83f4807863_0_7"/>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95" name="Google Shape;95;g83f4807863_0_7"/>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a:t>
            </a:r>
            <a:r>
              <a:rPr lang="en-US" sz="2000" b="1" i="0" u="none" strike="noStrike" cap="none" dirty="0">
                <a:solidFill>
                  <a:srgbClr val="000000"/>
                </a:solidFill>
                <a:latin typeface="Calibri"/>
                <a:ea typeface="Calibri"/>
                <a:cs typeface="Calibri"/>
                <a:sym typeface="Calibri"/>
              </a:rPr>
              <a:t> Qt. SQL.</a:t>
            </a:r>
            <a:r>
              <a:rPr lang="ru-RU" sz="2000" b="1" i="0" u="none" strike="noStrike" cap="none" dirty="0">
                <a:solidFill>
                  <a:srgbClr val="000000"/>
                </a:solidFill>
                <a:latin typeface="Calibri"/>
                <a:ea typeface="Calibri"/>
                <a:cs typeface="Calibri"/>
                <a:sym typeface="Calibri"/>
              </a:rPr>
              <a:t> </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graphicFrame>
        <p:nvGraphicFramePr>
          <p:cNvPr id="97" name="Google Shape;97;g83f4807863_0_7"/>
          <p:cNvGraphicFramePr/>
          <p:nvPr/>
        </p:nvGraphicFramePr>
        <p:xfrm>
          <a:off x="842625" y="2586275"/>
          <a:ext cx="4565925" cy="1889730"/>
        </p:xfrm>
        <a:graphic>
          <a:graphicData uri="http://schemas.openxmlformats.org/drawingml/2006/table">
            <a:tbl>
              <a:tblPr>
                <a:noFill/>
                <a:tableStyleId>{E16E1F86-D4F1-4CBE-944A-63DDDD17D790}</a:tableStyleId>
              </a:tblPr>
              <a:tblGrid>
                <a:gridCol w="4565925">
                  <a:extLst>
                    <a:ext uri="{9D8B030D-6E8A-4147-A177-3AD203B41FA5}">
                      <a16:colId xmlns:a16="http://schemas.microsoft.com/office/drawing/2014/main" val="20000"/>
                    </a:ext>
                  </a:extLst>
                </a:gridCol>
              </a:tblGrid>
              <a:tr h="800100">
                <a:tc>
                  <a:txBody>
                    <a:bodyPr/>
                    <a:lstStyle/>
                    <a:p>
                      <a:pPr marL="0" marR="0" lvl="0" indent="0" algn="l" rtl="0">
                        <a:lnSpc>
                          <a:spcPct val="100000"/>
                        </a:lnSpc>
                        <a:spcBef>
                          <a:spcPts val="0"/>
                        </a:spcBef>
                        <a:spcAft>
                          <a:spcPts val="0"/>
                        </a:spcAft>
                        <a:buClr>
                          <a:srgbClr val="000000"/>
                        </a:buClr>
                        <a:buSzPts val="1600"/>
                        <a:buFont typeface="Arial"/>
                        <a:buNone/>
                      </a:pPr>
                      <a:endParaRPr sz="1600" u="none" strike="noStrike" cap="none" dirty="0"/>
                    </a:p>
                    <a:p>
                      <a:pPr marL="0" marR="0" lvl="0" indent="0" algn="l" rtl="0">
                        <a:lnSpc>
                          <a:spcPct val="100000"/>
                        </a:lnSpc>
                        <a:spcBef>
                          <a:spcPts val="0"/>
                        </a:spcBef>
                        <a:spcAft>
                          <a:spcPts val="0"/>
                        </a:spcAft>
                        <a:buClr>
                          <a:srgbClr val="000000"/>
                        </a:buClr>
                        <a:buSzPts val="1600"/>
                        <a:buFont typeface="Arial"/>
                        <a:buNone/>
                      </a:pPr>
                      <a:r>
                        <a:rPr lang="ru-RU" sz="1600" u="none" strike="noStrike" cap="none" dirty="0"/>
                        <a:t>База данных (БД) — это организованная структура, предназначенная для хранения информации. Обычно БД представляются в виде совокупности взаимосвязанных файлов или таблиц, предназначенных для решения конкретной задачи.</a:t>
                      </a:r>
                      <a:endParaRPr sz="1600" u="none" strike="noStrike" cap="none" dirty="0"/>
                    </a:p>
                  </a:txBody>
                  <a:tcPr marL="91425" marR="91425" marT="91425" marB="91425"/>
                </a:tc>
                <a:extLst>
                  <a:ext uri="{0D108BD9-81ED-4DB2-BD59-A6C34878D82A}">
                    <a16:rowId xmlns:a16="http://schemas.microsoft.com/office/drawing/2014/main" val="10000"/>
                  </a:ext>
                </a:extLst>
              </a:tr>
            </a:tbl>
          </a:graphicData>
        </a:graphic>
      </p:graphicFrame>
      <p:pic>
        <p:nvPicPr>
          <p:cNvPr id="99" name="Google Shape;99;g83f4807863_0_7"/>
          <p:cNvPicPr preferRelativeResize="0"/>
          <p:nvPr/>
        </p:nvPicPr>
        <p:blipFill rotWithShape="1">
          <a:blip r:embed="rId8">
            <a:alphaModFix/>
          </a:blip>
          <a:srcRect/>
          <a:stretch/>
        </p:blipFill>
        <p:spPr>
          <a:xfrm>
            <a:off x="5697712" y="1866587"/>
            <a:ext cx="3124825" cy="3124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
        <p:cNvGrpSpPr/>
        <p:nvPr/>
      </p:nvGrpSpPr>
      <p:grpSpPr>
        <a:xfrm>
          <a:off x="0" y="0"/>
          <a:ext cx="0" cy="0"/>
          <a:chOff x="0" y="0"/>
          <a:chExt cx="0" cy="0"/>
        </a:xfrm>
      </p:grpSpPr>
      <p:pic>
        <p:nvPicPr>
          <p:cNvPr id="105" name="Google Shape;105;g83f4807863_0_114"/>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106" name="Google Shape;106;g83f4807863_0_114"/>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a:solidFill>
                  <a:schemeClr val="dk1"/>
                </a:solidFill>
              </a:rPr>
              <a:t>4</a:t>
            </a:r>
            <a:endParaRPr sz="1200" b="0" i="0" u="none" strike="noStrike" cap="none">
              <a:solidFill>
                <a:schemeClr val="dk1"/>
              </a:solidFill>
              <a:latin typeface="Arial"/>
              <a:ea typeface="Arial"/>
              <a:cs typeface="Arial"/>
              <a:sym typeface="Arial"/>
            </a:endParaRPr>
          </a:p>
        </p:txBody>
      </p:sp>
      <p:pic>
        <p:nvPicPr>
          <p:cNvPr id="107" name="Google Shape;107;g83f4807863_0_114"/>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108" name="Google Shape;108;g83f4807863_0_114"/>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09" name="Google Shape;109;g83f4807863_0_114"/>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10" name="Google Shape;110;g83f4807863_0_114"/>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11" name="Google Shape;111;g83f4807863_0_114"/>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112" name="Google Shape;112;g83f4807863_0_114"/>
          <p:cNvPicPr preferRelativeResize="0"/>
          <p:nvPr/>
        </p:nvPicPr>
        <p:blipFill rotWithShape="1">
          <a:blip r:embed="rId7">
            <a:alphaModFix/>
          </a:blip>
          <a:srcRect/>
          <a:stretch/>
        </p:blipFill>
        <p:spPr>
          <a:xfrm>
            <a:off x="8653320" y="6401880"/>
            <a:ext cx="227159" cy="215278"/>
          </a:xfrm>
          <a:prstGeom prst="rect">
            <a:avLst/>
          </a:prstGeom>
          <a:noFill/>
          <a:ln>
            <a:noFill/>
          </a:ln>
        </p:spPr>
      </p:pic>
      <p:pic>
        <p:nvPicPr>
          <p:cNvPr id="116" name="Google Shape;116;g83f4807863_0_114"/>
          <p:cNvPicPr preferRelativeResize="0"/>
          <p:nvPr/>
        </p:nvPicPr>
        <p:blipFill rotWithShape="1">
          <a:blip r:embed="rId8">
            <a:alphaModFix/>
          </a:blip>
          <a:srcRect/>
          <a:stretch/>
        </p:blipFill>
        <p:spPr>
          <a:xfrm>
            <a:off x="947975" y="1781400"/>
            <a:ext cx="7248060" cy="4533250"/>
          </a:xfrm>
          <a:prstGeom prst="rect">
            <a:avLst/>
          </a:prstGeom>
          <a:noFill/>
          <a:ln>
            <a:noFill/>
          </a:ln>
        </p:spPr>
      </p:pic>
      <p:sp>
        <p:nvSpPr>
          <p:cNvPr id="14" name="Google Shape;95;g83f4807863_0_7">
            <a:extLst>
              <a:ext uri="{FF2B5EF4-FFF2-40B4-BE49-F238E27FC236}">
                <a16:creationId xmlns:a16="http://schemas.microsoft.com/office/drawing/2014/main" id="{3E700E7A-F8A6-4BC3-AA07-221EE990AD8D}"/>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a:t>
            </a:r>
            <a:r>
              <a:rPr lang="en-US" sz="2000" b="1" i="0" u="none" strike="noStrike" cap="none" dirty="0">
                <a:solidFill>
                  <a:srgbClr val="000000"/>
                </a:solidFill>
                <a:latin typeface="Calibri"/>
                <a:ea typeface="Calibri"/>
                <a:cs typeface="Calibri"/>
                <a:sym typeface="Calibri"/>
              </a:rPr>
              <a:t> Qt. SQL.</a:t>
            </a:r>
            <a:r>
              <a:rPr lang="ru-RU" sz="2000" b="1" i="0" u="none" strike="noStrike" cap="none" dirty="0">
                <a:solidFill>
                  <a:srgbClr val="000000"/>
                </a:solidFill>
                <a:latin typeface="Calibri"/>
                <a:ea typeface="Calibri"/>
                <a:cs typeface="Calibri"/>
                <a:sym typeface="Calibri"/>
              </a:rPr>
              <a:t> </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1"/>
        <p:cNvGrpSpPr/>
        <p:nvPr/>
      </p:nvGrpSpPr>
      <p:grpSpPr>
        <a:xfrm>
          <a:off x="0" y="0"/>
          <a:ext cx="0" cy="0"/>
          <a:chOff x="0" y="0"/>
          <a:chExt cx="0" cy="0"/>
        </a:xfrm>
      </p:grpSpPr>
      <p:pic>
        <p:nvPicPr>
          <p:cNvPr id="122" name="Google Shape;122;g83f4807863_0_144"/>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123" name="Google Shape;123;g83f4807863_0_144"/>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a:solidFill>
                  <a:schemeClr val="dk1"/>
                </a:solidFill>
              </a:rPr>
              <a:t>5</a:t>
            </a:r>
            <a:endParaRPr sz="1200" b="0" i="0" u="none" strike="noStrike" cap="none">
              <a:solidFill>
                <a:schemeClr val="dk1"/>
              </a:solidFill>
              <a:latin typeface="Arial"/>
              <a:ea typeface="Arial"/>
              <a:cs typeface="Arial"/>
              <a:sym typeface="Arial"/>
            </a:endParaRPr>
          </a:p>
        </p:txBody>
      </p:sp>
      <p:pic>
        <p:nvPicPr>
          <p:cNvPr id="124" name="Google Shape;124;g83f4807863_0_144"/>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125" name="Google Shape;125;g83f4807863_0_144"/>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26" name="Google Shape;126;g83f4807863_0_144"/>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27" name="Google Shape;127;g83f4807863_0_144"/>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28" name="Google Shape;128;g83f4807863_0_144"/>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129" name="Google Shape;129;g83f4807863_0_144"/>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131" name="Google Shape;131;g83f4807863_0_144"/>
          <p:cNvSpPr txBox="1"/>
          <p:nvPr/>
        </p:nvSpPr>
        <p:spPr>
          <a:xfrm>
            <a:off x="-1008950" y="316850"/>
            <a:ext cx="3000000" cy="300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g83f4807863_0_144"/>
          <p:cNvSpPr txBox="1"/>
          <p:nvPr/>
        </p:nvSpPr>
        <p:spPr>
          <a:xfrm>
            <a:off x="736925" y="1624063"/>
            <a:ext cx="77541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ru-RU" sz="1600" b="0" i="0" u="none" strike="noStrike" cap="none" dirty="0">
                <a:solidFill>
                  <a:srgbClr val="000000"/>
                </a:solidFill>
                <a:latin typeface="Arial"/>
                <a:ea typeface="Arial"/>
                <a:cs typeface="Arial"/>
                <a:sym typeface="Arial"/>
              </a:rPr>
              <a:t>В </a:t>
            </a:r>
            <a:r>
              <a:rPr lang="ru-RU" sz="1600" b="1" i="0" u="none" strike="noStrike" cap="none" dirty="0">
                <a:solidFill>
                  <a:srgbClr val="000000"/>
                </a:solidFill>
                <a:latin typeface="Arial"/>
                <a:ea typeface="Arial"/>
                <a:cs typeface="Arial"/>
                <a:sym typeface="Arial"/>
              </a:rPr>
              <a:t>иерархической </a:t>
            </a:r>
            <a:r>
              <a:rPr lang="ru-RU" sz="1600" b="0" i="0" u="none" strike="noStrike" cap="none" dirty="0">
                <a:solidFill>
                  <a:srgbClr val="000000"/>
                </a:solidFill>
                <a:latin typeface="Arial"/>
                <a:ea typeface="Arial"/>
                <a:cs typeface="Arial"/>
                <a:sym typeface="Arial"/>
              </a:rPr>
              <a:t>БД данные представляются в виде древовидной структуры. Подобная структура БД удобна для работы с данными, упорядоченными иерархически. При оперировании данными со сложными логическими связями иерархическая модель оказывается слишком громоздкой.</a:t>
            </a: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ru-RU" sz="1600" b="0" i="0" u="none" strike="noStrike" cap="none" dirty="0">
                <a:solidFill>
                  <a:srgbClr val="000000"/>
                </a:solidFill>
                <a:latin typeface="Arial"/>
                <a:ea typeface="Arial"/>
                <a:cs typeface="Arial"/>
                <a:sym typeface="Arial"/>
              </a:rPr>
              <a:t>В </a:t>
            </a:r>
            <a:r>
              <a:rPr lang="ru-RU" sz="1600" b="1" i="0" u="none" strike="noStrike" cap="none" dirty="0">
                <a:solidFill>
                  <a:srgbClr val="000000"/>
                </a:solidFill>
                <a:latin typeface="Arial"/>
                <a:ea typeface="Arial"/>
                <a:cs typeface="Arial"/>
                <a:sym typeface="Arial"/>
              </a:rPr>
              <a:t>сетевой </a:t>
            </a:r>
            <a:r>
              <a:rPr lang="ru-RU" sz="1600" b="0" i="0" u="none" strike="noStrike" cap="none" dirty="0">
                <a:solidFill>
                  <a:srgbClr val="000000"/>
                </a:solidFill>
                <a:latin typeface="Arial"/>
                <a:ea typeface="Arial"/>
                <a:cs typeface="Arial"/>
                <a:sym typeface="Arial"/>
              </a:rPr>
              <a:t>БД данные организуются в виде графа. Недостатком сетевой структуры является жесткость структуры и сложность ее организации.</a:t>
            </a: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ru-RU" sz="1600" b="1" i="0" u="none" strike="noStrike" cap="none" dirty="0">
                <a:solidFill>
                  <a:srgbClr val="000000"/>
                </a:solidFill>
                <a:latin typeface="Arial"/>
                <a:ea typeface="Arial"/>
                <a:cs typeface="Arial"/>
                <a:sym typeface="Arial"/>
              </a:rPr>
              <a:t>Реляционная </a:t>
            </a:r>
            <a:r>
              <a:rPr lang="ru-RU" sz="1600" b="0" i="0" u="none" strike="noStrike" cap="none" dirty="0">
                <a:solidFill>
                  <a:srgbClr val="000000"/>
                </a:solidFill>
                <a:latin typeface="Arial"/>
                <a:ea typeface="Arial"/>
                <a:cs typeface="Arial"/>
                <a:sym typeface="Arial"/>
              </a:rPr>
              <a:t>БД получила свое название от английского термина </a:t>
            </a:r>
            <a:r>
              <a:rPr lang="ru-RU" sz="1600" b="0" i="0" u="none" strike="noStrike" cap="none" dirty="0" err="1">
                <a:solidFill>
                  <a:srgbClr val="000000"/>
                </a:solidFill>
                <a:latin typeface="Arial"/>
                <a:ea typeface="Arial"/>
                <a:cs typeface="Arial"/>
                <a:sym typeface="Arial"/>
              </a:rPr>
              <a:t>relation</a:t>
            </a:r>
            <a:r>
              <a:rPr lang="ru-RU" sz="1600" b="0" i="0" u="none" strike="noStrike" cap="none" dirty="0">
                <a:solidFill>
                  <a:srgbClr val="000000"/>
                </a:solidFill>
                <a:latin typeface="Arial"/>
                <a:ea typeface="Arial"/>
                <a:cs typeface="Arial"/>
                <a:sym typeface="Arial"/>
              </a:rPr>
              <a:t> (отношение). Была предложена в 70-м году сотрудником фирмы IBM Эдгаром Коддом. Реляционная БД представляет собой совокупность таблиц, связанных отношениями. Достоинствами реляционной модели данных являются простота, гибкость структуры. Кроме того ее удобно реализовывать на компьютере. Большинство современных БД для персональных компьютеров являются реляционными.</a:t>
            </a: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ru-RU" sz="1600" b="1" i="0" u="none" strike="noStrike" cap="none" dirty="0">
                <a:solidFill>
                  <a:srgbClr val="000000"/>
                </a:solidFill>
                <a:latin typeface="Arial"/>
                <a:ea typeface="Arial"/>
                <a:cs typeface="Arial"/>
                <a:sym typeface="Arial"/>
              </a:rPr>
              <a:t>Объектно-ориентированные </a:t>
            </a:r>
            <a:r>
              <a:rPr lang="ru-RU" sz="1600" b="0" i="0" u="none" strike="noStrike" cap="none" dirty="0">
                <a:solidFill>
                  <a:srgbClr val="000000"/>
                </a:solidFill>
                <a:latin typeface="Arial"/>
                <a:ea typeface="Arial"/>
                <a:cs typeface="Arial"/>
                <a:sym typeface="Arial"/>
              </a:rPr>
              <a:t>БД объединяют сетевую и реляционную модели и используются для создания крупных БД с данными сложной структуры.</a:t>
            </a:r>
            <a:endParaRPr sz="1600" b="0" i="0" u="none" strike="noStrike" cap="none" dirty="0">
              <a:solidFill>
                <a:srgbClr val="000000"/>
              </a:solidFill>
              <a:latin typeface="Arial"/>
              <a:ea typeface="Arial"/>
              <a:cs typeface="Arial"/>
              <a:sym typeface="Arial"/>
            </a:endParaRPr>
          </a:p>
        </p:txBody>
      </p:sp>
      <p:sp>
        <p:nvSpPr>
          <p:cNvPr id="13" name="Google Shape;95;g83f4807863_0_7">
            <a:extLst>
              <a:ext uri="{FF2B5EF4-FFF2-40B4-BE49-F238E27FC236}">
                <a16:creationId xmlns:a16="http://schemas.microsoft.com/office/drawing/2014/main" id="{C01F9001-E2A2-47E8-83A8-261067351702}"/>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a:t>
            </a:r>
            <a:r>
              <a:rPr lang="en-US" sz="2000" b="1" i="0" u="none" strike="noStrike" cap="none" dirty="0">
                <a:solidFill>
                  <a:srgbClr val="000000"/>
                </a:solidFill>
                <a:latin typeface="Calibri"/>
                <a:ea typeface="Calibri"/>
                <a:cs typeface="Calibri"/>
                <a:sym typeface="Calibri"/>
              </a:rPr>
              <a:t> Qt. SQL.</a:t>
            </a:r>
            <a:r>
              <a:rPr lang="ru-RU" sz="2000" b="1" i="0" u="none" strike="noStrike" cap="none" dirty="0">
                <a:solidFill>
                  <a:srgbClr val="000000"/>
                </a:solidFill>
                <a:latin typeface="Calibri"/>
                <a:ea typeface="Calibri"/>
                <a:cs typeface="Calibri"/>
                <a:sym typeface="Calibri"/>
              </a:rPr>
              <a:t> </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7"/>
        <p:cNvGrpSpPr/>
        <p:nvPr/>
      </p:nvGrpSpPr>
      <p:grpSpPr>
        <a:xfrm>
          <a:off x="0" y="0"/>
          <a:ext cx="0" cy="0"/>
          <a:chOff x="0" y="0"/>
          <a:chExt cx="0" cy="0"/>
        </a:xfrm>
      </p:grpSpPr>
      <p:pic>
        <p:nvPicPr>
          <p:cNvPr id="138" name="Google Shape;138;g7292f05ff9_0_19"/>
          <p:cNvPicPr preferRelativeResize="0"/>
          <p:nvPr/>
        </p:nvPicPr>
        <p:blipFill rotWithShape="1">
          <a:blip r:embed="rId3">
            <a:alphaModFix/>
          </a:blip>
          <a:srcRect/>
          <a:stretch/>
        </p:blipFill>
        <p:spPr>
          <a:xfrm>
            <a:off x="732245" y="422280"/>
            <a:ext cx="1690198" cy="296640"/>
          </a:xfrm>
          <a:prstGeom prst="rect">
            <a:avLst/>
          </a:prstGeom>
          <a:noFill/>
          <a:ln>
            <a:noFill/>
          </a:ln>
        </p:spPr>
      </p:pic>
      <p:sp>
        <p:nvSpPr>
          <p:cNvPr id="139" name="Google Shape;139;g7292f05ff9_0_19"/>
          <p:cNvSpPr/>
          <p:nvPr/>
        </p:nvSpPr>
        <p:spPr>
          <a:xfrm>
            <a:off x="8501405"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a:solidFill>
                  <a:schemeClr val="dk1"/>
                </a:solidFill>
              </a:rPr>
              <a:t>6</a:t>
            </a:r>
            <a:endParaRPr sz="1200" b="0" i="0" u="none" strike="noStrike" cap="none" dirty="0">
              <a:solidFill>
                <a:schemeClr val="dk1"/>
              </a:solidFill>
              <a:latin typeface="Arial"/>
              <a:ea typeface="Arial"/>
              <a:cs typeface="Arial"/>
              <a:sym typeface="Arial"/>
            </a:endParaRPr>
          </a:p>
        </p:txBody>
      </p:sp>
      <p:pic>
        <p:nvPicPr>
          <p:cNvPr id="140" name="Google Shape;140;g7292f05ff9_0_19"/>
          <p:cNvPicPr preferRelativeResize="0"/>
          <p:nvPr/>
        </p:nvPicPr>
        <p:blipFill rotWithShape="1">
          <a:blip r:embed="rId4">
            <a:alphaModFix/>
          </a:blip>
          <a:srcRect/>
          <a:stretch/>
        </p:blipFill>
        <p:spPr>
          <a:xfrm>
            <a:off x="8834765" y="447120"/>
            <a:ext cx="309240" cy="257760"/>
          </a:xfrm>
          <a:prstGeom prst="rect">
            <a:avLst/>
          </a:prstGeom>
          <a:noFill/>
          <a:ln>
            <a:noFill/>
          </a:ln>
        </p:spPr>
      </p:pic>
      <p:pic>
        <p:nvPicPr>
          <p:cNvPr id="141" name="Google Shape;141;g7292f05ff9_0_19"/>
          <p:cNvPicPr preferRelativeResize="0"/>
          <p:nvPr/>
        </p:nvPicPr>
        <p:blipFill rotWithShape="1">
          <a:blip r:embed="rId5">
            <a:alphaModFix/>
          </a:blip>
          <a:srcRect/>
          <a:stretch/>
        </p:blipFill>
        <p:spPr>
          <a:xfrm>
            <a:off x="-1075" y="998640"/>
            <a:ext cx="640080" cy="699120"/>
          </a:xfrm>
          <a:prstGeom prst="rect">
            <a:avLst/>
          </a:prstGeom>
          <a:noFill/>
          <a:ln>
            <a:noFill/>
          </a:ln>
        </p:spPr>
      </p:pic>
      <p:pic>
        <p:nvPicPr>
          <p:cNvPr id="142" name="Google Shape;142;g7292f05ff9_0_19"/>
          <p:cNvPicPr preferRelativeResize="0"/>
          <p:nvPr/>
        </p:nvPicPr>
        <p:blipFill rotWithShape="1">
          <a:blip r:embed="rId4">
            <a:alphaModFix/>
          </a:blip>
          <a:srcRect/>
          <a:stretch/>
        </p:blipFill>
        <p:spPr>
          <a:xfrm>
            <a:off x="8193965" y="437400"/>
            <a:ext cx="309240" cy="257760"/>
          </a:xfrm>
          <a:prstGeom prst="rect">
            <a:avLst/>
          </a:prstGeom>
          <a:noFill/>
          <a:ln>
            <a:noFill/>
          </a:ln>
        </p:spPr>
      </p:pic>
      <p:sp>
        <p:nvSpPr>
          <p:cNvPr id="143" name="Google Shape;143;g7292f05ff9_0_19"/>
          <p:cNvSpPr/>
          <p:nvPr/>
        </p:nvSpPr>
        <p:spPr>
          <a:xfrm>
            <a:off x="7697165"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44" name="Google Shape;144;g7292f05ff9_0_19"/>
          <p:cNvPicPr preferRelativeResize="0"/>
          <p:nvPr/>
        </p:nvPicPr>
        <p:blipFill rotWithShape="1">
          <a:blip r:embed="rId6">
            <a:alphaModFix/>
          </a:blip>
          <a:srcRect/>
          <a:stretch/>
        </p:blipFill>
        <p:spPr>
          <a:xfrm>
            <a:off x="7828925" y="6606360"/>
            <a:ext cx="672481" cy="23400"/>
          </a:xfrm>
          <a:prstGeom prst="rect">
            <a:avLst/>
          </a:prstGeom>
          <a:noFill/>
          <a:ln>
            <a:noFill/>
          </a:ln>
        </p:spPr>
      </p:pic>
      <p:pic>
        <p:nvPicPr>
          <p:cNvPr id="145" name="Google Shape;145;g7292f05ff9_0_19"/>
          <p:cNvPicPr preferRelativeResize="0"/>
          <p:nvPr/>
        </p:nvPicPr>
        <p:blipFill rotWithShape="1">
          <a:blip r:embed="rId7">
            <a:alphaModFix/>
          </a:blip>
          <a:srcRect/>
          <a:stretch/>
        </p:blipFill>
        <p:spPr>
          <a:xfrm>
            <a:off x="8648645" y="6401880"/>
            <a:ext cx="227159" cy="215278"/>
          </a:xfrm>
          <a:prstGeom prst="rect">
            <a:avLst/>
          </a:prstGeom>
          <a:noFill/>
          <a:ln>
            <a:noFill/>
          </a:ln>
        </p:spPr>
      </p:pic>
      <p:sp>
        <p:nvSpPr>
          <p:cNvPr id="146" name="Google Shape;146;g7292f05ff9_0_19"/>
          <p:cNvSpPr/>
          <p:nvPr/>
        </p:nvSpPr>
        <p:spPr>
          <a:xfrm>
            <a:off x="685450"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a:solidFill>
                  <a:srgbClr val="000000"/>
                </a:solidFill>
                <a:latin typeface="Calibri"/>
                <a:ea typeface="Calibri"/>
                <a:cs typeface="Calibri"/>
                <a:sym typeface="Calibri"/>
              </a:rPr>
              <a:t>Тема: </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a:solidFill>
                  <a:srgbClr val="000000"/>
                </a:solidFill>
                <a:latin typeface="Calibri"/>
                <a:ea typeface="Calibri"/>
                <a:cs typeface="Calibri"/>
                <a:sym typeface="Calibri"/>
              </a:rPr>
              <a:t> </a:t>
            </a:r>
            <a:endParaRPr sz="2000" b="0" i="0" u="none" strike="noStrike" cap="none">
              <a:solidFill>
                <a:schemeClr val="dk1"/>
              </a:solidFill>
              <a:latin typeface="Arial"/>
              <a:ea typeface="Arial"/>
              <a:cs typeface="Arial"/>
              <a:sym typeface="Arial"/>
            </a:endParaRPr>
          </a:p>
        </p:txBody>
      </p:sp>
      <p:sp>
        <p:nvSpPr>
          <p:cNvPr id="148" name="Google Shape;148;g7292f05ff9_0_19"/>
          <p:cNvSpPr txBox="1"/>
          <p:nvPr/>
        </p:nvSpPr>
        <p:spPr>
          <a:xfrm>
            <a:off x="-1013625" y="316850"/>
            <a:ext cx="3000000" cy="300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g7292f05ff9_0_19"/>
          <p:cNvSpPr txBox="1"/>
          <p:nvPr/>
        </p:nvSpPr>
        <p:spPr>
          <a:xfrm>
            <a:off x="918500" y="1929000"/>
            <a:ext cx="73200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ru-RU" sz="1600" b="0" i="0" u="none" strike="noStrike" cap="none">
                <a:solidFill>
                  <a:srgbClr val="000000"/>
                </a:solidFill>
                <a:latin typeface="Arial"/>
                <a:ea typeface="Arial"/>
                <a:cs typeface="Arial"/>
                <a:sym typeface="Arial"/>
              </a:rPr>
              <a:t>С понятием БД тесно связано понятие системы управления базой данных (СУБД). СУБД — это комплекс программных средств, предназначенных для создания структуры новой базы, наполнения ее содержимым, редактирования содержимого и визуализации информации.</a:t>
            </a:r>
            <a:endParaRPr sz="1600" b="0" i="0" u="none" strike="noStrike" cap="none">
              <a:solidFill>
                <a:srgbClr val="000000"/>
              </a:solidFill>
              <a:latin typeface="Arial"/>
              <a:ea typeface="Arial"/>
              <a:cs typeface="Arial"/>
              <a:sym typeface="Arial"/>
            </a:endParaRPr>
          </a:p>
        </p:txBody>
      </p:sp>
      <p:sp>
        <p:nvSpPr>
          <p:cNvPr id="150" name="Google Shape;150;g7292f05ff9_0_19"/>
          <p:cNvSpPr txBox="1"/>
          <p:nvPr/>
        </p:nvSpPr>
        <p:spPr>
          <a:xfrm>
            <a:off x="839375" y="3982925"/>
            <a:ext cx="3064500" cy="300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ru-RU" sz="1600" b="0" i="0" u="none" strike="noStrike" cap="none">
                <a:solidFill>
                  <a:srgbClr val="000000"/>
                </a:solidFill>
                <a:latin typeface="Arial"/>
                <a:ea typeface="Arial"/>
                <a:cs typeface="Arial"/>
                <a:sym typeface="Arial"/>
              </a:rPr>
              <a:t>Основным элементом БД является таблица. Столбцы таблицы БД называются полями, а строки — записями. </a:t>
            </a:r>
            <a:endParaRPr sz="1600" b="0" i="0" u="none" strike="noStrike" cap="none">
              <a:solidFill>
                <a:srgbClr val="000000"/>
              </a:solidFill>
              <a:latin typeface="Arial"/>
              <a:ea typeface="Arial"/>
              <a:cs typeface="Arial"/>
              <a:sym typeface="Arial"/>
            </a:endParaRPr>
          </a:p>
        </p:txBody>
      </p:sp>
      <p:pic>
        <p:nvPicPr>
          <p:cNvPr id="151" name="Google Shape;151;g7292f05ff9_0_19"/>
          <p:cNvPicPr preferRelativeResize="0"/>
          <p:nvPr/>
        </p:nvPicPr>
        <p:blipFill rotWithShape="1">
          <a:blip r:embed="rId8">
            <a:alphaModFix/>
          </a:blip>
          <a:srcRect/>
          <a:stretch/>
        </p:blipFill>
        <p:spPr>
          <a:xfrm>
            <a:off x="4942015" y="3605525"/>
            <a:ext cx="3205300" cy="2274150"/>
          </a:xfrm>
          <a:prstGeom prst="rect">
            <a:avLst/>
          </a:prstGeom>
          <a:noFill/>
          <a:ln>
            <a:noFill/>
          </a:ln>
        </p:spPr>
      </p:pic>
      <p:sp>
        <p:nvSpPr>
          <p:cNvPr id="16" name="Google Shape;95;g83f4807863_0_7">
            <a:extLst>
              <a:ext uri="{FF2B5EF4-FFF2-40B4-BE49-F238E27FC236}">
                <a16:creationId xmlns:a16="http://schemas.microsoft.com/office/drawing/2014/main" id="{BBE55B56-9FD8-42EB-948E-4AE17B32E297}"/>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a:t>
            </a:r>
            <a:r>
              <a:rPr lang="en-US" sz="2000" b="1" i="0" u="none" strike="noStrike" cap="none" dirty="0">
                <a:solidFill>
                  <a:srgbClr val="000000"/>
                </a:solidFill>
                <a:latin typeface="Calibri"/>
                <a:ea typeface="Calibri"/>
                <a:cs typeface="Calibri"/>
                <a:sym typeface="Calibri"/>
              </a:rPr>
              <a:t> Qt. SQL.</a:t>
            </a:r>
            <a:r>
              <a:rPr lang="ru-RU" sz="2000" b="1" i="0" u="none" strike="noStrike" cap="none" dirty="0">
                <a:solidFill>
                  <a:srgbClr val="000000"/>
                </a:solidFill>
                <a:latin typeface="Calibri"/>
                <a:ea typeface="Calibri"/>
                <a:cs typeface="Calibri"/>
                <a:sym typeface="Calibri"/>
              </a:rPr>
              <a:t> </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6"/>
        <p:cNvGrpSpPr/>
        <p:nvPr/>
      </p:nvGrpSpPr>
      <p:grpSpPr>
        <a:xfrm>
          <a:off x="0" y="0"/>
          <a:ext cx="0" cy="0"/>
          <a:chOff x="0" y="0"/>
          <a:chExt cx="0" cy="0"/>
        </a:xfrm>
      </p:grpSpPr>
      <p:pic>
        <p:nvPicPr>
          <p:cNvPr id="157" name="Google Shape;157;g83f4807863_0_53"/>
          <p:cNvPicPr preferRelativeResize="0"/>
          <p:nvPr/>
        </p:nvPicPr>
        <p:blipFill rotWithShape="1">
          <a:blip r:embed="rId3">
            <a:alphaModFix/>
          </a:blip>
          <a:srcRect/>
          <a:stretch/>
        </p:blipFill>
        <p:spPr>
          <a:xfrm>
            <a:off x="1272825" y="1781403"/>
            <a:ext cx="7073750" cy="4491448"/>
          </a:xfrm>
          <a:prstGeom prst="rect">
            <a:avLst/>
          </a:prstGeom>
          <a:noFill/>
          <a:ln>
            <a:noFill/>
          </a:ln>
        </p:spPr>
      </p:pic>
      <p:pic>
        <p:nvPicPr>
          <p:cNvPr id="158" name="Google Shape;158;g83f4807863_0_53"/>
          <p:cNvPicPr preferRelativeResize="0"/>
          <p:nvPr/>
        </p:nvPicPr>
        <p:blipFill rotWithShape="1">
          <a:blip r:embed="rId4">
            <a:alphaModFix/>
          </a:blip>
          <a:srcRect/>
          <a:stretch/>
        </p:blipFill>
        <p:spPr>
          <a:xfrm>
            <a:off x="736920" y="422280"/>
            <a:ext cx="1690198" cy="296640"/>
          </a:xfrm>
          <a:prstGeom prst="rect">
            <a:avLst/>
          </a:prstGeom>
          <a:noFill/>
          <a:ln>
            <a:noFill/>
          </a:ln>
        </p:spPr>
      </p:pic>
      <p:sp>
        <p:nvSpPr>
          <p:cNvPr id="159" name="Google Shape;159;g83f4807863_0_53"/>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a:solidFill>
                  <a:schemeClr val="dk1"/>
                </a:solidFill>
              </a:rPr>
              <a:t>7</a:t>
            </a:r>
            <a:endParaRPr sz="1200" b="0" i="0" u="none" strike="noStrike" cap="none" dirty="0">
              <a:solidFill>
                <a:schemeClr val="dk1"/>
              </a:solidFill>
              <a:latin typeface="Arial"/>
              <a:ea typeface="Arial"/>
              <a:cs typeface="Arial"/>
              <a:sym typeface="Arial"/>
            </a:endParaRPr>
          </a:p>
        </p:txBody>
      </p:sp>
      <p:pic>
        <p:nvPicPr>
          <p:cNvPr id="160" name="Google Shape;160;g83f4807863_0_53"/>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161" name="Google Shape;161;g83f4807863_0_53"/>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162" name="Google Shape;162;g83f4807863_0_53"/>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163" name="Google Shape;163;g83f4807863_0_53"/>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64" name="Google Shape;164;g83f4807863_0_53"/>
          <p:cNvPicPr preferRelativeResize="0"/>
          <p:nvPr/>
        </p:nvPicPr>
        <p:blipFill rotWithShape="1">
          <a:blip r:embed="rId7">
            <a:alphaModFix/>
          </a:blip>
          <a:srcRect/>
          <a:stretch/>
        </p:blipFill>
        <p:spPr>
          <a:xfrm>
            <a:off x="7833600" y="6606360"/>
            <a:ext cx="672481" cy="23400"/>
          </a:xfrm>
          <a:prstGeom prst="rect">
            <a:avLst/>
          </a:prstGeom>
          <a:noFill/>
          <a:ln>
            <a:noFill/>
          </a:ln>
        </p:spPr>
      </p:pic>
      <p:pic>
        <p:nvPicPr>
          <p:cNvPr id="165" name="Google Shape;165;g83f4807863_0_53"/>
          <p:cNvPicPr preferRelativeResize="0"/>
          <p:nvPr/>
        </p:nvPicPr>
        <p:blipFill rotWithShape="1">
          <a:blip r:embed="rId8">
            <a:alphaModFix/>
          </a:blip>
          <a:srcRect/>
          <a:stretch/>
        </p:blipFill>
        <p:spPr>
          <a:xfrm>
            <a:off x="8653320" y="6401880"/>
            <a:ext cx="227159" cy="215278"/>
          </a:xfrm>
          <a:prstGeom prst="rect">
            <a:avLst/>
          </a:prstGeom>
          <a:noFill/>
          <a:ln>
            <a:noFill/>
          </a:ln>
        </p:spPr>
      </p:pic>
      <p:sp>
        <p:nvSpPr>
          <p:cNvPr id="167" name="Google Shape;167;g83f4807863_0_53"/>
          <p:cNvSpPr/>
          <p:nvPr/>
        </p:nvSpPr>
        <p:spPr>
          <a:xfrm>
            <a:off x="4411800" y="447130"/>
            <a:ext cx="3818100" cy="364200"/>
          </a:xfrm>
          <a:prstGeom prst="rect">
            <a:avLst/>
          </a:prstGeom>
          <a:noFill/>
          <a:ln>
            <a:noFill/>
          </a:ln>
        </p:spPr>
        <p:txBody>
          <a:bodyPr spcFirstLastPara="1" wrap="square" lIns="90000" tIns="45000" rIns="90000" bIns="45000" anchor="t" anchorCtr="0">
            <a:noAutofit/>
          </a:bodyPr>
          <a:lstStyle/>
          <a:p>
            <a:pPr marL="0" marR="0" lvl="0" indent="0" algn="r" rtl="0">
              <a:lnSpc>
                <a:spcPct val="100000"/>
              </a:lnSpc>
              <a:spcBef>
                <a:spcPts val="0"/>
              </a:spcBef>
              <a:spcAft>
                <a:spcPts val="0"/>
              </a:spcAft>
              <a:buClr>
                <a:srgbClr val="000000"/>
              </a:buClr>
              <a:buSzPts val="900"/>
              <a:buFont typeface="Arial"/>
              <a:buNone/>
            </a:pPr>
            <a:r>
              <a:rPr lang="ru-RU" sz="900" b="1" i="0" u="none" strike="noStrike" cap="none">
                <a:solidFill>
                  <a:srgbClr val="000000"/>
                </a:solidFill>
                <a:latin typeface="Calibri"/>
                <a:ea typeface="Calibri"/>
                <a:cs typeface="Calibri"/>
                <a:sym typeface="Calibri"/>
              </a:rPr>
              <a:t>РЕКУРСИЯ.</a:t>
            </a:r>
            <a:endParaRPr sz="900" b="1" i="0" u="none" strike="noStrike" cap="none">
              <a:solidFill>
                <a:srgbClr val="000000"/>
              </a:solidFill>
              <a:latin typeface="Calibri"/>
              <a:ea typeface="Calibri"/>
              <a:cs typeface="Calibri"/>
              <a:sym typeface="Calibri"/>
            </a:endParaRPr>
          </a:p>
        </p:txBody>
      </p:sp>
      <p:sp>
        <p:nvSpPr>
          <p:cNvPr id="15" name="Google Shape;95;g83f4807863_0_7">
            <a:extLst>
              <a:ext uri="{FF2B5EF4-FFF2-40B4-BE49-F238E27FC236}">
                <a16:creationId xmlns:a16="http://schemas.microsoft.com/office/drawing/2014/main" id="{32889EBB-A8D5-4EB9-BB84-745D53E1F846}"/>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a:t>
            </a:r>
            <a:r>
              <a:rPr lang="en-US" sz="2000" b="1" i="0" u="none" strike="noStrike" cap="none" dirty="0">
                <a:solidFill>
                  <a:srgbClr val="000000"/>
                </a:solidFill>
                <a:latin typeface="Calibri"/>
                <a:ea typeface="Calibri"/>
                <a:cs typeface="Calibri"/>
                <a:sym typeface="Calibri"/>
              </a:rPr>
              <a:t> Qt. SQL.</a:t>
            </a:r>
            <a:r>
              <a:rPr lang="ru-RU" sz="2000" b="1" i="0" u="none" strike="noStrike" cap="none" dirty="0">
                <a:solidFill>
                  <a:srgbClr val="000000"/>
                </a:solidFill>
                <a:latin typeface="Calibri"/>
                <a:ea typeface="Calibri"/>
                <a:cs typeface="Calibri"/>
                <a:sym typeface="Calibri"/>
              </a:rPr>
              <a:t> </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3"/>
        <p:cNvGrpSpPr/>
        <p:nvPr/>
      </p:nvGrpSpPr>
      <p:grpSpPr>
        <a:xfrm>
          <a:off x="0" y="0"/>
          <a:ext cx="0" cy="0"/>
          <a:chOff x="0" y="0"/>
          <a:chExt cx="0" cy="0"/>
        </a:xfrm>
      </p:grpSpPr>
      <p:pic>
        <p:nvPicPr>
          <p:cNvPr id="174" name="Google Shape;174;g83f4807863_0_33"/>
          <p:cNvPicPr preferRelativeResize="0"/>
          <p:nvPr/>
        </p:nvPicPr>
        <p:blipFill rotWithShape="1">
          <a:blip r:embed="rId3">
            <a:alphaModFix/>
          </a:blip>
          <a:srcRect/>
          <a:stretch/>
        </p:blipFill>
        <p:spPr>
          <a:xfrm>
            <a:off x="736920" y="422280"/>
            <a:ext cx="1690198" cy="296640"/>
          </a:xfrm>
          <a:prstGeom prst="rect">
            <a:avLst/>
          </a:prstGeom>
          <a:noFill/>
          <a:ln>
            <a:noFill/>
          </a:ln>
        </p:spPr>
      </p:pic>
      <p:sp>
        <p:nvSpPr>
          <p:cNvPr id="175" name="Google Shape;175;g83f4807863_0_33"/>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dirty="0">
                <a:solidFill>
                  <a:schemeClr val="dk1"/>
                </a:solidFill>
              </a:rPr>
              <a:t>8</a:t>
            </a:r>
            <a:endParaRPr sz="1200" b="0" i="0" u="none" strike="noStrike" cap="none" dirty="0">
              <a:solidFill>
                <a:schemeClr val="dk1"/>
              </a:solidFill>
              <a:latin typeface="Arial"/>
              <a:ea typeface="Arial"/>
              <a:cs typeface="Arial"/>
              <a:sym typeface="Arial"/>
            </a:endParaRPr>
          </a:p>
        </p:txBody>
      </p:sp>
      <p:pic>
        <p:nvPicPr>
          <p:cNvPr id="176" name="Google Shape;176;g83f4807863_0_33"/>
          <p:cNvPicPr preferRelativeResize="0"/>
          <p:nvPr/>
        </p:nvPicPr>
        <p:blipFill rotWithShape="1">
          <a:blip r:embed="rId4">
            <a:alphaModFix/>
          </a:blip>
          <a:srcRect/>
          <a:stretch/>
        </p:blipFill>
        <p:spPr>
          <a:xfrm>
            <a:off x="8839440" y="447120"/>
            <a:ext cx="309240" cy="257760"/>
          </a:xfrm>
          <a:prstGeom prst="rect">
            <a:avLst/>
          </a:prstGeom>
          <a:noFill/>
          <a:ln>
            <a:noFill/>
          </a:ln>
        </p:spPr>
      </p:pic>
      <p:pic>
        <p:nvPicPr>
          <p:cNvPr id="177" name="Google Shape;177;g83f4807863_0_33"/>
          <p:cNvPicPr preferRelativeResize="0"/>
          <p:nvPr/>
        </p:nvPicPr>
        <p:blipFill rotWithShape="1">
          <a:blip r:embed="rId5">
            <a:alphaModFix/>
          </a:blip>
          <a:srcRect/>
          <a:stretch/>
        </p:blipFill>
        <p:spPr>
          <a:xfrm>
            <a:off x="3600" y="998640"/>
            <a:ext cx="640080" cy="699120"/>
          </a:xfrm>
          <a:prstGeom prst="rect">
            <a:avLst/>
          </a:prstGeom>
          <a:noFill/>
          <a:ln>
            <a:noFill/>
          </a:ln>
        </p:spPr>
      </p:pic>
      <p:pic>
        <p:nvPicPr>
          <p:cNvPr id="178" name="Google Shape;178;g83f4807863_0_33"/>
          <p:cNvPicPr preferRelativeResize="0"/>
          <p:nvPr/>
        </p:nvPicPr>
        <p:blipFill rotWithShape="1">
          <a:blip r:embed="rId4">
            <a:alphaModFix/>
          </a:blip>
          <a:srcRect/>
          <a:stretch/>
        </p:blipFill>
        <p:spPr>
          <a:xfrm>
            <a:off x="8198640" y="437400"/>
            <a:ext cx="309240" cy="257760"/>
          </a:xfrm>
          <a:prstGeom prst="rect">
            <a:avLst/>
          </a:prstGeom>
          <a:noFill/>
          <a:ln>
            <a:noFill/>
          </a:ln>
        </p:spPr>
      </p:pic>
      <p:sp>
        <p:nvSpPr>
          <p:cNvPr id="179" name="Google Shape;179;g83f4807863_0_33"/>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80" name="Google Shape;180;g83f4807863_0_33"/>
          <p:cNvPicPr preferRelativeResize="0"/>
          <p:nvPr/>
        </p:nvPicPr>
        <p:blipFill rotWithShape="1">
          <a:blip r:embed="rId6">
            <a:alphaModFix/>
          </a:blip>
          <a:srcRect/>
          <a:stretch/>
        </p:blipFill>
        <p:spPr>
          <a:xfrm>
            <a:off x="7833600" y="6606360"/>
            <a:ext cx="672481" cy="23400"/>
          </a:xfrm>
          <a:prstGeom prst="rect">
            <a:avLst/>
          </a:prstGeom>
          <a:noFill/>
          <a:ln>
            <a:noFill/>
          </a:ln>
        </p:spPr>
      </p:pic>
      <p:pic>
        <p:nvPicPr>
          <p:cNvPr id="181" name="Google Shape;181;g83f4807863_0_33"/>
          <p:cNvPicPr preferRelativeResize="0"/>
          <p:nvPr/>
        </p:nvPicPr>
        <p:blipFill rotWithShape="1">
          <a:blip r:embed="rId7">
            <a:alphaModFix/>
          </a:blip>
          <a:srcRect/>
          <a:stretch/>
        </p:blipFill>
        <p:spPr>
          <a:xfrm>
            <a:off x="8653320" y="6401880"/>
            <a:ext cx="227159" cy="215278"/>
          </a:xfrm>
          <a:prstGeom prst="rect">
            <a:avLst/>
          </a:prstGeom>
          <a:noFill/>
          <a:ln>
            <a:noFill/>
          </a:ln>
        </p:spPr>
      </p:pic>
      <p:sp>
        <p:nvSpPr>
          <p:cNvPr id="183" name="Google Shape;183;g83f4807863_0_33"/>
          <p:cNvSpPr txBox="1"/>
          <p:nvPr/>
        </p:nvSpPr>
        <p:spPr>
          <a:xfrm>
            <a:off x="-1008950" y="316850"/>
            <a:ext cx="3000000" cy="300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g83f4807863_0_33"/>
          <p:cNvSpPr txBox="1"/>
          <p:nvPr/>
        </p:nvSpPr>
        <p:spPr>
          <a:xfrm>
            <a:off x="736925" y="1109189"/>
            <a:ext cx="8263500" cy="3232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ru-RU" sz="1600" b="0" i="0" u="none" strike="noStrike" cap="none">
                <a:solidFill>
                  <a:schemeClr val="dk1"/>
                </a:solidFill>
                <a:latin typeface="Arial"/>
                <a:ea typeface="Arial"/>
                <a:cs typeface="Arial"/>
                <a:sym typeface="Arial"/>
              </a:rPr>
              <a:t>Первым этапом создания таблицы БД является задание ее структуры, т.е. определение количества и типа полей. Вторым этапом является ввод и редактирование записей в таблицу. БД считается созданной, даже если она пустая.</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ru-RU" sz="1600" b="0" i="0" u="none" strike="noStrike" cap="none">
                <a:solidFill>
                  <a:schemeClr val="dk1"/>
                </a:solidFill>
                <a:latin typeface="Arial"/>
                <a:ea typeface="Arial"/>
                <a:cs typeface="Arial"/>
                <a:sym typeface="Arial"/>
              </a:rPr>
              <a:t>Поля таблицы просто определяют ее структуру и групповые свойства данных, записываемых в ячейках. Рассмотрим основные свойства полей БД.</a:t>
            </a:r>
            <a:endParaRPr sz="1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a:p>
            <a:pPr marL="457200" marR="0" lvl="0" indent="-330200" algn="l" rtl="0">
              <a:lnSpc>
                <a:spcPct val="100000"/>
              </a:lnSpc>
              <a:spcBef>
                <a:spcPts val="0"/>
              </a:spcBef>
              <a:spcAft>
                <a:spcPts val="0"/>
              </a:spcAft>
              <a:buClr>
                <a:schemeClr val="dk1"/>
              </a:buClr>
              <a:buSzPts val="1600"/>
              <a:buFont typeface="Arial"/>
              <a:buAutoNum type="arabicPeriod"/>
            </a:pPr>
            <a:r>
              <a:rPr lang="ru-RU" sz="1600" b="1" i="0" u="none" strike="noStrike" cap="none">
                <a:solidFill>
                  <a:schemeClr val="dk1"/>
                </a:solidFill>
                <a:latin typeface="Arial"/>
                <a:ea typeface="Arial"/>
                <a:cs typeface="Arial"/>
                <a:sym typeface="Arial"/>
              </a:rPr>
              <a:t>Имя поля</a:t>
            </a:r>
            <a:r>
              <a:rPr lang="ru-RU" sz="1600" b="0" i="0" u="none" strike="noStrike" cap="none">
                <a:solidFill>
                  <a:schemeClr val="dk1"/>
                </a:solidFill>
                <a:latin typeface="Arial"/>
                <a:ea typeface="Arial"/>
                <a:cs typeface="Arial"/>
                <a:sym typeface="Arial"/>
              </a:rPr>
              <a:t> — определяет как надо обращаться к данным поля (имена используются как заголовки таблиц).</a:t>
            </a:r>
            <a:endParaRPr sz="1600" b="0" i="0" u="none" strike="noStrike" cap="none">
              <a:solidFill>
                <a:schemeClr val="dk1"/>
              </a:solidFill>
              <a:latin typeface="Arial"/>
              <a:ea typeface="Arial"/>
              <a:cs typeface="Arial"/>
              <a:sym typeface="Arial"/>
            </a:endParaRPr>
          </a:p>
          <a:p>
            <a:pPr marL="457200" marR="0" lvl="0" indent="-330200" algn="l" rtl="0">
              <a:lnSpc>
                <a:spcPct val="100000"/>
              </a:lnSpc>
              <a:spcBef>
                <a:spcPts val="0"/>
              </a:spcBef>
              <a:spcAft>
                <a:spcPts val="0"/>
              </a:spcAft>
              <a:buClr>
                <a:schemeClr val="dk1"/>
              </a:buClr>
              <a:buSzPts val="1600"/>
              <a:buFont typeface="Arial"/>
              <a:buAutoNum type="arabicPeriod"/>
            </a:pPr>
            <a:r>
              <a:rPr lang="ru-RU" sz="1600" b="1" i="0" u="none" strike="noStrike" cap="none">
                <a:solidFill>
                  <a:schemeClr val="dk1"/>
                </a:solidFill>
                <a:latin typeface="Arial"/>
                <a:ea typeface="Arial"/>
                <a:cs typeface="Arial"/>
                <a:sym typeface="Arial"/>
              </a:rPr>
              <a:t>Тип поля</a:t>
            </a:r>
            <a:r>
              <a:rPr lang="ru-RU" sz="1600" b="0" i="0" u="none" strike="noStrike" cap="none">
                <a:solidFill>
                  <a:schemeClr val="dk1"/>
                </a:solidFill>
                <a:latin typeface="Arial"/>
                <a:ea typeface="Arial"/>
                <a:cs typeface="Arial"/>
                <a:sym typeface="Arial"/>
              </a:rPr>
              <a:t> — определяет тип данных, которые могут содержаться в данном поле (текстовые, числовые, дата, Memo, денежный, счетчик и др.).</a:t>
            </a:r>
            <a:endParaRPr sz="1600" b="0"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185" name="Google Shape;185;g83f4807863_0_33"/>
          <p:cNvPicPr preferRelativeResize="0"/>
          <p:nvPr/>
        </p:nvPicPr>
        <p:blipFill rotWithShape="1">
          <a:blip r:embed="rId8">
            <a:alphaModFix/>
          </a:blip>
          <a:srcRect/>
          <a:stretch/>
        </p:blipFill>
        <p:spPr>
          <a:xfrm>
            <a:off x="1541813" y="4165975"/>
            <a:ext cx="6060370" cy="21242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0"/>
        <p:cNvGrpSpPr/>
        <p:nvPr/>
      </p:nvGrpSpPr>
      <p:grpSpPr>
        <a:xfrm>
          <a:off x="0" y="0"/>
          <a:ext cx="0" cy="0"/>
          <a:chOff x="0" y="0"/>
          <a:chExt cx="0" cy="0"/>
        </a:xfrm>
      </p:grpSpPr>
      <p:pic>
        <p:nvPicPr>
          <p:cNvPr id="191" name="Google Shape;191;g83f4807863_0_69"/>
          <p:cNvPicPr preferRelativeResize="0"/>
          <p:nvPr/>
        </p:nvPicPr>
        <p:blipFill rotWithShape="1">
          <a:blip r:embed="rId3">
            <a:alphaModFix/>
          </a:blip>
          <a:srcRect/>
          <a:stretch/>
        </p:blipFill>
        <p:spPr>
          <a:xfrm>
            <a:off x="1651463" y="1505206"/>
            <a:ext cx="6343675" cy="5020469"/>
          </a:xfrm>
          <a:prstGeom prst="rect">
            <a:avLst/>
          </a:prstGeom>
          <a:noFill/>
          <a:ln>
            <a:noFill/>
          </a:ln>
        </p:spPr>
      </p:pic>
      <p:pic>
        <p:nvPicPr>
          <p:cNvPr id="192" name="Google Shape;192;g83f4807863_0_69"/>
          <p:cNvPicPr preferRelativeResize="0"/>
          <p:nvPr/>
        </p:nvPicPr>
        <p:blipFill rotWithShape="1">
          <a:blip r:embed="rId4">
            <a:alphaModFix/>
          </a:blip>
          <a:srcRect/>
          <a:stretch/>
        </p:blipFill>
        <p:spPr>
          <a:xfrm>
            <a:off x="736920" y="422280"/>
            <a:ext cx="1690198" cy="296640"/>
          </a:xfrm>
          <a:prstGeom prst="rect">
            <a:avLst/>
          </a:prstGeom>
          <a:noFill/>
          <a:ln>
            <a:noFill/>
          </a:ln>
        </p:spPr>
      </p:pic>
      <p:sp>
        <p:nvSpPr>
          <p:cNvPr id="193" name="Google Shape;193;g83f4807863_0_69"/>
          <p:cNvSpPr/>
          <p:nvPr/>
        </p:nvSpPr>
        <p:spPr>
          <a:xfrm>
            <a:off x="8506080" y="419040"/>
            <a:ext cx="401100" cy="2733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ru-RU" sz="1200" b="0" i="0" u="none" strike="noStrike" cap="none" dirty="0">
                <a:solidFill>
                  <a:schemeClr val="dk1"/>
                </a:solidFill>
                <a:latin typeface="Arial"/>
                <a:ea typeface="Arial"/>
                <a:cs typeface="Arial"/>
                <a:sym typeface="Arial"/>
              </a:rPr>
              <a:t>9</a:t>
            </a:r>
            <a:endParaRPr sz="1200" b="0" i="0" u="none" strike="noStrike" cap="none" dirty="0">
              <a:solidFill>
                <a:schemeClr val="dk1"/>
              </a:solidFill>
              <a:latin typeface="Arial"/>
              <a:ea typeface="Arial"/>
              <a:cs typeface="Arial"/>
              <a:sym typeface="Arial"/>
            </a:endParaRPr>
          </a:p>
        </p:txBody>
      </p:sp>
      <p:pic>
        <p:nvPicPr>
          <p:cNvPr id="194" name="Google Shape;194;g83f4807863_0_69"/>
          <p:cNvPicPr preferRelativeResize="0"/>
          <p:nvPr/>
        </p:nvPicPr>
        <p:blipFill rotWithShape="1">
          <a:blip r:embed="rId5">
            <a:alphaModFix/>
          </a:blip>
          <a:srcRect/>
          <a:stretch/>
        </p:blipFill>
        <p:spPr>
          <a:xfrm>
            <a:off x="8839440" y="447120"/>
            <a:ext cx="309240" cy="257760"/>
          </a:xfrm>
          <a:prstGeom prst="rect">
            <a:avLst/>
          </a:prstGeom>
          <a:noFill/>
          <a:ln>
            <a:noFill/>
          </a:ln>
        </p:spPr>
      </p:pic>
      <p:pic>
        <p:nvPicPr>
          <p:cNvPr id="195" name="Google Shape;195;g83f4807863_0_69"/>
          <p:cNvPicPr preferRelativeResize="0"/>
          <p:nvPr/>
        </p:nvPicPr>
        <p:blipFill rotWithShape="1">
          <a:blip r:embed="rId6">
            <a:alphaModFix/>
          </a:blip>
          <a:srcRect/>
          <a:stretch/>
        </p:blipFill>
        <p:spPr>
          <a:xfrm>
            <a:off x="3600" y="998640"/>
            <a:ext cx="640080" cy="699120"/>
          </a:xfrm>
          <a:prstGeom prst="rect">
            <a:avLst/>
          </a:prstGeom>
          <a:noFill/>
          <a:ln>
            <a:noFill/>
          </a:ln>
        </p:spPr>
      </p:pic>
      <p:pic>
        <p:nvPicPr>
          <p:cNvPr id="196" name="Google Shape;196;g83f4807863_0_69"/>
          <p:cNvPicPr preferRelativeResize="0"/>
          <p:nvPr/>
        </p:nvPicPr>
        <p:blipFill rotWithShape="1">
          <a:blip r:embed="rId5">
            <a:alphaModFix/>
          </a:blip>
          <a:srcRect/>
          <a:stretch/>
        </p:blipFill>
        <p:spPr>
          <a:xfrm>
            <a:off x="8198640" y="437400"/>
            <a:ext cx="309240" cy="257760"/>
          </a:xfrm>
          <a:prstGeom prst="rect">
            <a:avLst/>
          </a:prstGeom>
          <a:noFill/>
          <a:ln>
            <a:noFill/>
          </a:ln>
        </p:spPr>
      </p:pic>
      <p:sp>
        <p:nvSpPr>
          <p:cNvPr id="197" name="Google Shape;197;g83f4807863_0_69"/>
          <p:cNvSpPr/>
          <p:nvPr/>
        </p:nvSpPr>
        <p:spPr>
          <a:xfrm>
            <a:off x="7701840" y="6388200"/>
            <a:ext cx="900300" cy="2433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ru-RU" sz="1000" b="1" i="0" u="none" strike="noStrike" cap="none">
                <a:solidFill>
                  <a:srgbClr val="000000"/>
                </a:solidFill>
                <a:latin typeface="Calibri"/>
                <a:ea typeface="Calibri"/>
                <a:cs typeface="Calibri"/>
                <a:sym typeface="Calibri"/>
              </a:rPr>
              <a:t> inginirium.ru</a:t>
            </a:r>
            <a:endParaRPr sz="1000" b="0" i="0" u="none" strike="noStrike" cap="none">
              <a:solidFill>
                <a:schemeClr val="dk1"/>
              </a:solidFill>
              <a:latin typeface="Arial"/>
              <a:ea typeface="Arial"/>
              <a:cs typeface="Arial"/>
              <a:sym typeface="Arial"/>
            </a:endParaRPr>
          </a:p>
        </p:txBody>
      </p:sp>
      <p:pic>
        <p:nvPicPr>
          <p:cNvPr id="198" name="Google Shape;198;g83f4807863_0_69"/>
          <p:cNvPicPr preferRelativeResize="0"/>
          <p:nvPr/>
        </p:nvPicPr>
        <p:blipFill rotWithShape="1">
          <a:blip r:embed="rId7">
            <a:alphaModFix/>
          </a:blip>
          <a:srcRect/>
          <a:stretch/>
        </p:blipFill>
        <p:spPr>
          <a:xfrm>
            <a:off x="7833600" y="6606360"/>
            <a:ext cx="672481" cy="23400"/>
          </a:xfrm>
          <a:prstGeom prst="rect">
            <a:avLst/>
          </a:prstGeom>
          <a:noFill/>
          <a:ln>
            <a:noFill/>
          </a:ln>
        </p:spPr>
      </p:pic>
      <p:pic>
        <p:nvPicPr>
          <p:cNvPr id="199" name="Google Shape;199;g83f4807863_0_69"/>
          <p:cNvPicPr preferRelativeResize="0"/>
          <p:nvPr/>
        </p:nvPicPr>
        <p:blipFill rotWithShape="1">
          <a:blip r:embed="rId8">
            <a:alphaModFix/>
          </a:blip>
          <a:srcRect/>
          <a:stretch/>
        </p:blipFill>
        <p:spPr>
          <a:xfrm>
            <a:off x="8653320" y="6401880"/>
            <a:ext cx="227159" cy="215278"/>
          </a:xfrm>
          <a:prstGeom prst="rect">
            <a:avLst/>
          </a:prstGeom>
          <a:noFill/>
          <a:ln>
            <a:noFill/>
          </a:ln>
        </p:spPr>
      </p:pic>
      <p:sp>
        <p:nvSpPr>
          <p:cNvPr id="15" name="Google Shape;95;g83f4807863_0_7">
            <a:extLst>
              <a:ext uri="{FF2B5EF4-FFF2-40B4-BE49-F238E27FC236}">
                <a16:creationId xmlns:a16="http://schemas.microsoft.com/office/drawing/2014/main" id="{2B1206F9-8149-4E50-B9C3-5836B27BB900}"/>
              </a:ext>
            </a:extLst>
          </p:cNvPr>
          <p:cNvSpPr/>
          <p:nvPr/>
        </p:nvSpPr>
        <p:spPr>
          <a:xfrm>
            <a:off x="690125" y="1153800"/>
            <a:ext cx="7553100" cy="627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ru-RU" sz="2000" b="1" i="0" u="none" strike="noStrike" cap="none" dirty="0">
                <a:solidFill>
                  <a:srgbClr val="000000"/>
                </a:solidFill>
                <a:latin typeface="Calibri"/>
                <a:ea typeface="Calibri"/>
                <a:cs typeface="Calibri"/>
                <a:sym typeface="Calibri"/>
              </a:rPr>
              <a:t>Тема:</a:t>
            </a:r>
            <a:r>
              <a:rPr lang="en-US" sz="2000" b="1" i="0" u="none" strike="noStrike" cap="none" dirty="0">
                <a:solidFill>
                  <a:srgbClr val="000000"/>
                </a:solidFill>
                <a:latin typeface="Calibri"/>
                <a:ea typeface="Calibri"/>
                <a:cs typeface="Calibri"/>
                <a:sym typeface="Calibri"/>
              </a:rPr>
              <a:t> Qt. SQL.</a:t>
            </a:r>
            <a:r>
              <a:rPr lang="ru-RU" sz="2000" b="1" i="0" u="none" strike="noStrike" cap="none" dirty="0">
                <a:solidFill>
                  <a:srgbClr val="000000"/>
                </a:solidFill>
                <a:latin typeface="Calibri"/>
                <a:ea typeface="Calibri"/>
                <a:cs typeface="Calibri"/>
                <a:sym typeface="Calibri"/>
              </a:rPr>
              <a:t> </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ru-RU" sz="2000" b="0" i="0" u="none" strike="noStrike" cap="none" dirty="0">
                <a:solidFill>
                  <a:srgbClr val="000000"/>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980</Words>
  <Application>Microsoft Office PowerPoint</Application>
  <PresentationFormat>Экран (4:3)</PresentationFormat>
  <Paragraphs>158</Paragraphs>
  <Slides>25</Slides>
  <Notes>25</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25</vt:i4>
      </vt:variant>
    </vt:vector>
  </HeadingPairs>
  <TitlesOfParts>
    <vt:vector size="28" baseType="lpstr">
      <vt:lpstr>Arial</vt:lpstr>
      <vt:lpstr>Calibri</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 Priyomko</dc:creator>
  <cp:lastModifiedBy>Kirill Priyomko</cp:lastModifiedBy>
  <cp:revision>8</cp:revision>
  <dcterms:created xsi:type="dcterms:W3CDTF">2020-01-18T08:52:17Z</dcterms:created>
  <dcterms:modified xsi:type="dcterms:W3CDTF">2020-04-29T18:35:05Z</dcterms:modified>
</cp:coreProperties>
</file>