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84" r:id="rId17"/>
    <p:sldId id="259" r:id="rId18"/>
    <p:sldId id="260" r:id="rId19"/>
    <p:sldId id="261" r:id="rId20"/>
    <p:sldId id="262" r:id="rId21"/>
    <p:sldId id="263" r:id="rId22"/>
    <p:sldId id="264" r:id="rId23"/>
    <p:sldId id="278" r:id="rId24"/>
    <p:sldId id="296" r:id="rId25"/>
    <p:sldId id="279" r:id="rId26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7" roundtripDataSignature="AMtx7mgaOQEmAYxm0EaFWj+VBF34cs7H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538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292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333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4025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113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791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aecbc5b3_0_14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6baecbc5b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aecbc5b3_0_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6baecbc5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aecbc5b3_0_3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6baecbc5b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aecbc5b3_0_5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6baecbc5b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aecbc5b3_0_7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6baecbc5b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baecbc5b3_0_9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6baecbc5b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9727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822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828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5552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960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49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608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3145290" y="3963540"/>
            <a:ext cx="2883300" cy="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4B2D88-F870-4178-A6C8-D61AB57B34ED}"/>
              </a:ext>
            </a:extLst>
          </p:cNvPr>
          <p:cNvSpPr/>
          <p:nvPr/>
        </p:nvSpPr>
        <p:spPr>
          <a:xfrm>
            <a:off x="690120" y="2008080"/>
            <a:ext cx="3721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адреса возвращает указатель</a:t>
            </a:r>
          </a:p>
          <a:p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Стоит отметить, что оператор адреса (&amp;) не возвращает адрес своего операнда в качестве литерала. Вместо этого он возвращает указатель, содержащий адрес операнда, тип которого получен из аргумента (например, адрес переменной типа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передаётся как адрес указателя на значение типа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CDDAD5-C1BB-4EDE-A18A-69EFFAB6D7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4290" y="1959960"/>
            <a:ext cx="4036790" cy="276654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8BE525-6467-47F3-8886-CFFBE1EFB2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7127" y="5022630"/>
            <a:ext cx="4036790" cy="754540"/>
          </a:xfrm>
          <a:prstGeom prst="rect">
            <a:avLst/>
          </a:prstGeom>
        </p:spPr>
      </p:pic>
      <p:sp>
        <p:nvSpPr>
          <p:cNvPr id="16" name="Google Shape;147;p6">
            <a:extLst>
              <a:ext uri="{FF2B5EF4-FFF2-40B4-BE49-F238E27FC236}">
                <a16:creationId xmlns:a16="http://schemas.microsoft.com/office/drawing/2014/main" id="{CA9365BD-93D0-46A2-A04B-C8F0A63005B3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6;p6">
            <a:extLst>
              <a:ext uri="{FF2B5EF4-FFF2-40B4-BE49-F238E27FC236}">
                <a16:creationId xmlns:a16="http://schemas.microsoft.com/office/drawing/2014/main" id="{959396BC-80C5-4E51-A1A9-6B24404CE594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14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FDA76E-4AFB-4404-9437-A02DA6EFF413}"/>
              </a:ext>
            </a:extLst>
          </p:cNvPr>
          <p:cNvSpPr/>
          <p:nvPr/>
        </p:nvSpPr>
        <p:spPr>
          <a:xfrm>
            <a:off x="736920" y="1959345"/>
            <a:ext cx="2711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Разыменование указателей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Как только у нас есть указатель, указывающий на что-либо, мы можем его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разыменовать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, чтобы получить значение, на которое он указывает.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Разыменованный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указатель — это содержимое ячейки памяти, на которую он указывает:</a:t>
            </a:r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716D18-02FF-42AD-B60D-103273DBFE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0296" y="2008080"/>
            <a:ext cx="4647504" cy="315763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C9C52D-B4A1-4162-9E27-7C1FF890FB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909" y="4713256"/>
            <a:ext cx="960203" cy="1341236"/>
          </a:xfrm>
          <a:prstGeom prst="rect">
            <a:avLst/>
          </a:prstGeom>
        </p:spPr>
      </p:pic>
      <p:sp>
        <p:nvSpPr>
          <p:cNvPr id="15" name="Google Shape;147;p6">
            <a:extLst>
              <a:ext uri="{FF2B5EF4-FFF2-40B4-BE49-F238E27FC236}">
                <a16:creationId xmlns:a16="http://schemas.microsoft.com/office/drawing/2014/main" id="{E71B2943-8C1F-4625-B34A-658E38EACF59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6;p6">
            <a:extLst>
              <a:ext uri="{FF2B5EF4-FFF2-40B4-BE49-F238E27FC236}">
                <a16:creationId xmlns:a16="http://schemas.microsoft.com/office/drawing/2014/main" id="{A5E9CC9D-7E5F-461D-91A5-C8DF911378CE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5;p6">
            <a:extLst>
              <a:ext uri="{FF2B5EF4-FFF2-40B4-BE49-F238E27FC236}">
                <a16:creationId xmlns:a16="http://schemas.microsoft.com/office/drawing/2014/main" id="{E3BA1CBF-BFA5-4594-814C-B60DF0F1C5DA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23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6A5935-C004-4352-AF9A-5ED8408E616A}"/>
              </a:ext>
            </a:extLst>
          </p:cNvPr>
          <p:cNvSpPr/>
          <p:nvPr/>
        </p:nvSpPr>
        <p:spPr>
          <a:xfrm>
            <a:off x="900720" y="1549440"/>
            <a:ext cx="72712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Вот почему указатели должны иметь тип данных. Без типа указатель не знал бы, как интерпретировать содержимое, на которое он указывает (при разыменовании). Также, поэтому и должны совпадать тип указателя с типом переменной. Если они не совпадают, то указатель при разыменовании может неправильно интерпретировать биты (например, вместо типа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использовать тип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Одному указателю можно присваивать разные значения: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0C0B70-D0E5-4BA2-B47A-02D5C964E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8774" y="3645684"/>
            <a:ext cx="5707186" cy="2984076"/>
          </a:xfrm>
          <a:prstGeom prst="rect">
            <a:avLst/>
          </a:prstGeom>
        </p:spPr>
      </p:pic>
      <p:sp>
        <p:nvSpPr>
          <p:cNvPr id="14" name="Google Shape;147;p6">
            <a:extLst>
              <a:ext uri="{FF2B5EF4-FFF2-40B4-BE49-F238E27FC236}">
                <a16:creationId xmlns:a16="http://schemas.microsoft.com/office/drawing/2014/main" id="{2C5BBB3C-A07B-4E7E-98D7-30777DE668F8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A5090E43-8DAD-4469-9CC5-5465B714D158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5;p6">
            <a:extLst>
              <a:ext uri="{FF2B5EF4-FFF2-40B4-BE49-F238E27FC236}">
                <a16:creationId xmlns:a16="http://schemas.microsoft.com/office/drawing/2014/main" id="{546839E9-4502-4C2A-9DA1-EFCAA9D6BA6D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08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59CD03-B74C-4277-977A-3E9074E4B7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361" y="1767600"/>
            <a:ext cx="7731479" cy="195984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17B173-C3B3-4871-BBD9-EF442A5728CE}"/>
              </a:ext>
            </a:extLst>
          </p:cNvPr>
          <p:cNvSpPr/>
          <p:nvPr/>
        </p:nvSpPr>
        <p:spPr>
          <a:xfrm>
            <a:off x="2286000" y="31673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>
                <a:solidFill>
                  <a:srgbClr val="90A4AE"/>
                </a:solidFill>
                <a:latin typeface="Consolas" panose="020B0609020204030204" pitchFamily="49" charset="0"/>
              </a:rPr>
            </a:br>
            <a:endParaRPr lang="ru-RU" dirty="0">
              <a:solidFill>
                <a:srgbClr val="90A4AE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770D2C-0E85-45D8-839A-E35E894119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2020" y="3945600"/>
            <a:ext cx="6399146" cy="2099720"/>
          </a:xfrm>
          <a:prstGeom prst="rect">
            <a:avLst/>
          </a:prstGeom>
        </p:spPr>
      </p:pic>
      <p:sp>
        <p:nvSpPr>
          <p:cNvPr id="16" name="Google Shape;147;p6">
            <a:extLst>
              <a:ext uri="{FF2B5EF4-FFF2-40B4-BE49-F238E27FC236}">
                <a16:creationId xmlns:a16="http://schemas.microsoft.com/office/drawing/2014/main" id="{B69057AC-0FEE-486F-AFB2-4B95E1BA9516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6;p6">
            <a:extLst>
              <a:ext uri="{FF2B5EF4-FFF2-40B4-BE49-F238E27FC236}">
                <a16:creationId xmlns:a16="http://schemas.microsoft.com/office/drawing/2014/main" id="{4123BB7A-BF38-4D6A-8973-9232FAE2BEA9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5;p6">
            <a:extLst>
              <a:ext uri="{FF2B5EF4-FFF2-40B4-BE49-F238E27FC236}">
                <a16:creationId xmlns:a16="http://schemas.microsoft.com/office/drawing/2014/main" id="{F56CAE93-45E2-4D0B-A8A6-F4F6FAB1E535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11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19B3146-8750-4DA6-9330-3FFE578873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841" y="2008080"/>
            <a:ext cx="6935419" cy="3159722"/>
          </a:xfrm>
          <a:prstGeom prst="rect">
            <a:avLst/>
          </a:prstGeom>
        </p:spPr>
      </p:pic>
      <p:sp>
        <p:nvSpPr>
          <p:cNvPr id="14" name="Google Shape;147;p6">
            <a:extLst>
              <a:ext uri="{FF2B5EF4-FFF2-40B4-BE49-F238E27FC236}">
                <a16:creationId xmlns:a16="http://schemas.microsoft.com/office/drawing/2014/main" id="{E47382B8-4F70-4CFA-AA56-6F1B38EED8BE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8CFD2995-5254-49FA-B0BB-4C65962A01C2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5;p6">
            <a:extLst>
              <a:ext uri="{FF2B5EF4-FFF2-40B4-BE49-F238E27FC236}">
                <a16:creationId xmlns:a16="http://schemas.microsoft.com/office/drawing/2014/main" id="{EEF5B5BB-25DC-4D32-8FCA-7DF0285F8D0B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62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492775" y="1697750"/>
            <a:ext cx="8387700" cy="26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используются для хранения коллекций информации, но может быть полезным представлять массив как коллекцию переменных одинакового типа.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Вместо объявления множества переменных и хранения в них индивидуальных значений вы можете объявить один массив для хранения всех этих значений.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объявлении массива укажите тип его элементов, а также и количество хранимых им элементов.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59850" y="4004475"/>
            <a:ext cx="5021153" cy="27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7;p6">
            <a:extLst>
              <a:ext uri="{FF2B5EF4-FFF2-40B4-BE49-F238E27FC236}">
                <a16:creationId xmlns:a16="http://schemas.microsoft.com/office/drawing/2014/main" id="{FDB0DB04-C105-42FA-B1AE-13317F64F5B0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10A3CF14-54F8-4B48-9CA1-417F557E2170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5;p6">
            <a:extLst>
              <a:ext uri="{FF2B5EF4-FFF2-40B4-BE49-F238E27FC236}">
                <a16:creationId xmlns:a16="http://schemas.microsoft.com/office/drawing/2014/main" id="{117854E0-828F-46C3-8D72-292B320A2963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58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6baecbc5b3_0_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6baecbc5b3_0_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6baecbc5b3_0_1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6baecbc5b3_0_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6baecbc5b3_0_14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6baecbc5b3_0_1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baecbc5b3_0_1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6baecbc5b3_0_1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89600" y="2013650"/>
            <a:ext cx="4914950" cy="41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6baecbc5b3_0_144"/>
          <p:cNvSpPr txBox="1"/>
          <p:nvPr/>
        </p:nvSpPr>
        <p:spPr>
          <a:xfrm>
            <a:off x="537300" y="2698800"/>
            <a:ext cx="18897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примере, переменная a объявлена как массив пяти значений целочисленного типа [указанных в квадратных скобках]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7;p6">
            <a:extLst>
              <a:ext uri="{FF2B5EF4-FFF2-40B4-BE49-F238E27FC236}">
                <a16:creationId xmlns:a16="http://schemas.microsoft.com/office/drawing/2014/main" id="{1AB65C53-97E3-4596-9BA9-DC4EB56FDE1F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7AF2F234-8093-44C0-BEB4-9CDC5DC65C44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5;p6">
            <a:extLst>
              <a:ext uri="{FF2B5EF4-FFF2-40B4-BE49-F238E27FC236}">
                <a16:creationId xmlns:a16="http://schemas.microsoft.com/office/drawing/2014/main" id="{28FD07D7-F5E5-4375-BC98-5EC01BBBE4DA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6baecbc5b3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baecbc5b3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baecbc5b3_0_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baecbc5b3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6baecbc5b3_0_1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6baecbc5b3_0_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baecbc5b3_0_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6baecbc5b3_0_10"/>
          <p:cNvSpPr/>
          <p:nvPr/>
        </p:nvSpPr>
        <p:spPr>
          <a:xfrm>
            <a:off x="690125" y="2317725"/>
            <a:ext cx="3201900" cy="14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инициализировать массив указав все его значения: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6baecbc5b3_0_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45575" y="2395063"/>
            <a:ext cx="5283975" cy="27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6baecbc5b3_0_10"/>
          <p:cNvSpPr/>
          <p:nvPr/>
        </p:nvSpPr>
        <p:spPr>
          <a:xfrm>
            <a:off x="643675" y="4000000"/>
            <a:ext cx="3201900" cy="14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представлены в форме списка, разделены запятыми, закрыты внутри {фигурных скобок}.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6baecbc5b3_0_10"/>
          <p:cNvSpPr/>
          <p:nvPr/>
        </p:nvSpPr>
        <p:spPr>
          <a:xfrm>
            <a:off x="690126" y="5452900"/>
            <a:ext cx="8130900" cy="14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значений между фигурных скобок { } не должно превышать число элементов, объявленных в квадратных скобках [ ].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7;p6">
            <a:extLst>
              <a:ext uri="{FF2B5EF4-FFF2-40B4-BE49-F238E27FC236}">
                <a16:creationId xmlns:a16="http://schemas.microsoft.com/office/drawing/2014/main" id="{A188C9F3-6D93-4723-92B7-695819582E81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6;p6">
            <a:extLst>
              <a:ext uri="{FF2B5EF4-FFF2-40B4-BE49-F238E27FC236}">
                <a16:creationId xmlns:a16="http://schemas.microsoft.com/office/drawing/2014/main" id="{E3C25762-C3D7-4A72-920B-8BD1EEF4D8B5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45;p6">
            <a:extLst>
              <a:ext uri="{FF2B5EF4-FFF2-40B4-BE49-F238E27FC236}">
                <a16:creationId xmlns:a16="http://schemas.microsoft.com/office/drawing/2014/main" id="{1B415E03-958A-4032-93F9-E65EF2234E98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6baecbc5b3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6baecbc5b3_0_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6baecbc5b3_0_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6baecbc5b3_0_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6baecbc5b3_0_3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6baecbc5b3_0_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6baecbc5b3_0_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6baecbc5b3_0_37"/>
          <p:cNvSpPr/>
          <p:nvPr/>
        </p:nvSpPr>
        <p:spPr>
          <a:xfrm>
            <a:off x="731150" y="2532825"/>
            <a:ext cx="32019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Инициализация массивов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 опустите размер массива, то будет создан массив достаточно большого размера для хранения инициализации.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6baecbc5b3_0_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85450" y="2572552"/>
            <a:ext cx="4608900" cy="249279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6baecbc5b3_0_37"/>
          <p:cNvSpPr/>
          <p:nvPr/>
        </p:nvSpPr>
        <p:spPr>
          <a:xfrm>
            <a:off x="476875" y="5593900"/>
            <a:ext cx="84036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 образом создается массив идентичный созданному в прошлом примере.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7;p6">
            <a:extLst>
              <a:ext uri="{FF2B5EF4-FFF2-40B4-BE49-F238E27FC236}">
                <a16:creationId xmlns:a16="http://schemas.microsoft.com/office/drawing/2014/main" id="{5405182E-BEC5-4DE3-8485-6AB0AC378F0F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6;p6">
            <a:extLst>
              <a:ext uri="{FF2B5EF4-FFF2-40B4-BE49-F238E27FC236}">
                <a16:creationId xmlns:a16="http://schemas.microsoft.com/office/drawing/2014/main" id="{942DA5EF-7D82-4D62-8658-DB7968B2D930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5;p6">
            <a:extLst>
              <a:ext uri="{FF2B5EF4-FFF2-40B4-BE49-F238E27FC236}">
                <a16:creationId xmlns:a16="http://schemas.microsoft.com/office/drawing/2014/main" id="{DB5F21E6-F506-4DFE-AC14-99EEA400E4BA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6baecbc5b3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6baecbc5b3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6baecbc5b3_0_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6baecbc5b3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6baecbc5b3_0_5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6baecbc5b3_0_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6baecbc5b3_0_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6baecbc5b3_0_56"/>
          <p:cNvSpPr/>
          <p:nvPr/>
        </p:nvSpPr>
        <p:spPr>
          <a:xfrm>
            <a:off x="736925" y="1697750"/>
            <a:ext cx="40458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Индексация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элемент, или член массива имеет свой индекс, который отмечает конкретную позицию каждого элемента.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элемент массива имеет индекс равный 0, второй имеет индекс равный 1.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массива b, который мы объявили выше: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6baecbc5b3_0_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0125" y="4928425"/>
            <a:ext cx="79343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6baecbc5b3_0_5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30350" y="2099450"/>
            <a:ext cx="4213650" cy="22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47;p6">
            <a:extLst>
              <a:ext uri="{FF2B5EF4-FFF2-40B4-BE49-F238E27FC236}">
                <a16:creationId xmlns:a16="http://schemas.microsoft.com/office/drawing/2014/main" id="{B6821D5F-C4B1-4576-8473-24FF5B42AD65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6;p6">
            <a:extLst>
              <a:ext uri="{FF2B5EF4-FFF2-40B4-BE49-F238E27FC236}">
                <a16:creationId xmlns:a16="http://schemas.microsoft.com/office/drawing/2014/main" id="{08DC2A06-4D83-4481-AD13-7894649652AA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5;p6">
            <a:extLst>
              <a:ext uri="{FF2B5EF4-FFF2-40B4-BE49-F238E27FC236}">
                <a16:creationId xmlns:a16="http://schemas.microsoft.com/office/drawing/2014/main" id="{277FA2FD-74F3-4A3D-B486-5327E07BA440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6;p1">
            <a:extLst>
              <a:ext uri="{FF2B5EF4-FFF2-40B4-BE49-F238E27FC236}">
                <a16:creationId xmlns:a16="http://schemas.microsoft.com/office/drawing/2014/main" id="{E811E8BF-E68A-4268-BDFC-AB4CCA3DDA1F}"/>
              </a:ext>
            </a:extLst>
          </p:cNvPr>
          <p:cNvSpPr/>
          <p:nvPr/>
        </p:nvSpPr>
        <p:spPr>
          <a:xfrm>
            <a:off x="3145290" y="3963540"/>
            <a:ext cx="2883300" cy="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6baecbc5b3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6baecbc5b3_0_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6baecbc5b3_0_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6baecbc5b3_0_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6baecbc5b3_0_7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6baecbc5b3_0_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6baecbc5b3_0_7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6baecbc5b3_0_79"/>
          <p:cNvSpPr/>
          <p:nvPr/>
        </p:nvSpPr>
        <p:spPr>
          <a:xfrm>
            <a:off x="690125" y="2507550"/>
            <a:ext cx="3400800" cy="27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Индексация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доступа к элементам массива, проиндексируйте имя массива путем подстановки индекса элемента в квадратные скобки после имени массива.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g6baecbc5b3_0_7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71850" y="1670302"/>
            <a:ext cx="4570925" cy="4009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7;p6">
            <a:extLst>
              <a:ext uri="{FF2B5EF4-FFF2-40B4-BE49-F238E27FC236}">
                <a16:creationId xmlns:a16="http://schemas.microsoft.com/office/drawing/2014/main" id="{B36339E4-A023-4DB4-A836-FF5B4A9D53C0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8D46387A-21D8-4BA1-8E7C-B662FDF5B0A4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5;p6">
            <a:extLst>
              <a:ext uri="{FF2B5EF4-FFF2-40B4-BE49-F238E27FC236}">
                <a16:creationId xmlns:a16="http://schemas.microsoft.com/office/drawing/2014/main" id="{A03D5921-6674-4AB3-A465-451E4253403D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6baecbc5b3_0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6baecbc5b3_0_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6baecbc5b3_0_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6baecbc5b3_0_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6baecbc5b3_0_9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6baecbc5b3_0_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6baecbc5b3_0_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6baecbc5b3_0_98"/>
          <p:cNvSpPr/>
          <p:nvPr/>
        </p:nvSpPr>
        <p:spPr>
          <a:xfrm>
            <a:off x="643675" y="2178575"/>
            <a:ext cx="34008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доступа к элементам массива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могут быть также использованы для присвоения нового значения элементу.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6baecbc5b3_0_98"/>
          <p:cNvSpPr/>
          <p:nvPr/>
        </p:nvSpPr>
        <p:spPr>
          <a:xfrm>
            <a:off x="643675" y="4245938"/>
            <a:ext cx="34008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этой программе присваивается число 100 третьему элементу массива.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6baecbc5b3_0_98"/>
          <p:cNvSpPr/>
          <p:nvPr/>
        </p:nvSpPr>
        <p:spPr>
          <a:xfrm>
            <a:off x="613800" y="5516800"/>
            <a:ext cx="38181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этой программе присваивается число 100 третьему элементу массива.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6baecbc5b3_0_9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79175" y="1425329"/>
            <a:ext cx="4804550" cy="48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7;p6">
            <a:extLst>
              <a:ext uri="{FF2B5EF4-FFF2-40B4-BE49-F238E27FC236}">
                <a16:creationId xmlns:a16="http://schemas.microsoft.com/office/drawing/2014/main" id="{290320AC-3E73-4A48-ACAE-C422C2A46DAD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6;p6">
            <a:extLst>
              <a:ext uri="{FF2B5EF4-FFF2-40B4-BE49-F238E27FC236}">
                <a16:creationId xmlns:a16="http://schemas.microsoft.com/office/drawing/2014/main" id="{80D05A50-B660-4E29-874B-4F859E38EBDC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45;p6">
            <a:extLst>
              <a:ext uri="{FF2B5EF4-FFF2-40B4-BE49-F238E27FC236}">
                <a16:creationId xmlns:a16="http://schemas.microsoft.com/office/drawing/2014/main" id="{20FD16D4-FE73-4E2F-B5CA-6ED34BFF3290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6;p1">
            <a:extLst>
              <a:ext uri="{FF2B5EF4-FFF2-40B4-BE49-F238E27FC236}">
                <a16:creationId xmlns:a16="http://schemas.microsoft.com/office/drawing/2014/main" id="{36E0F3C1-12FB-4807-B254-F8F5D181507E}"/>
              </a:ext>
            </a:extLst>
          </p:cNvPr>
          <p:cNvSpPr/>
          <p:nvPr/>
        </p:nvSpPr>
        <p:spPr>
          <a:xfrm>
            <a:off x="3145290" y="3963540"/>
            <a:ext cx="2883300" cy="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7;p6">
            <a:extLst>
              <a:ext uri="{FF2B5EF4-FFF2-40B4-BE49-F238E27FC236}">
                <a16:creationId xmlns:a16="http://schemas.microsoft.com/office/drawing/2014/main" id="{733E8B48-3394-42C3-82EC-3148436DAA5F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6;p6">
            <a:extLst>
              <a:ext uri="{FF2B5EF4-FFF2-40B4-BE49-F238E27FC236}">
                <a16:creationId xmlns:a16="http://schemas.microsoft.com/office/drawing/2014/main" id="{8637995A-4BFB-4305-83D6-17EBF6D0AB5D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23C72C-D316-4769-9786-7E3161BFD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4080" y="2155772"/>
            <a:ext cx="6895760" cy="3401908"/>
          </a:xfrm>
          <a:prstGeom prst="rect">
            <a:avLst/>
          </a:prstGeom>
        </p:spPr>
      </p:pic>
      <p:sp>
        <p:nvSpPr>
          <p:cNvPr id="18" name="Google Shape;145;p6">
            <a:extLst>
              <a:ext uri="{FF2B5EF4-FFF2-40B4-BE49-F238E27FC236}">
                <a16:creationId xmlns:a16="http://schemas.microsoft.com/office/drawing/2014/main" id="{E9024460-B026-473E-BE0C-DE8C2D8535F5}"/>
              </a:ext>
            </a:extLst>
          </p:cNvPr>
          <p:cNvSpPr/>
          <p:nvPr/>
        </p:nvSpPr>
        <p:spPr>
          <a:xfrm>
            <a:off x="8506080" y="419040"/>
            <a:ext cx="374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043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1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0CE2C81B-6FEA-4B81-82CD-4E0F5E51758E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7;p6">
            <a:extLst>
              <a:ext uri="{FF2B5EF4-FFF2-40B4-BE49-F238E27FC236}">
                <a16:creationId xmlns:a16="http://schemas.microsoft.com/office/drawing/2014/main" id="{ABD4EA0A-A094-4245-BA49-432F890CC370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391FA2-F7AF-4837-80E6-5539C62A98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388" y="2008080"/>
            <a:ext cx="7538036" cy="3527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D37DD0-5945-4753-9BB5-181A3C5DF0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367" y="2143864"/>
            <a:ext cx="4372695" cy="356033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96A781-E434-4690-89D8-DF07E7EB0B7E}"/>
              </a:ext>
            </a:extLst>
          </p:cNvPr>
          <p:cNvSpPr/>
          <p:nvPr/>
        </p:nvSpPr>
        <p:spPr>
          <a:xfrm>
            <a:off x="960921" y="2685039"/>
            <a:ext cx="36110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адреса (&amp;)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При выполнении инициализации переменной, ей автоматически присваивается свободный адрес памяти, и, любое значение, которое мы присваиваем переменной, сохраняется в этом адресе памяти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2528" y="4345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6E7CFC-2DA0-4FC0-A2DF-40C3218D8943}"/>
              </a:ext>
            </a:extLst>
          </p:cNvPr>
          <p:cNvSpPr/>
          <p:nvPr/>
        </p:nvSpPr>
        <p:spPr>
          <a:xfrm>
            <a:off x="643680" y="3260858"/>
            <a:ext cx="2871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разыменования 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) позволяет получить значение по указанному адресу: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826898-3C79-4694-9F4D-A7106006CE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8131" y="2063327"/>
            <a:ext cx="5328673" cy="4057057"/>
          </a:xfrm>
          <a:prstGeom prst="rect">
            <a:avLst/>
          </a:prstGeom>
        </p:spPr>
      </p:pic>
      <p:sp>
        <p:nvSpPr>
          <p:cNvPr id="15" name="Google Shape;147;p6">
            <a:extLst>
              <a:ext uri="{FF2B5EF4-FFF2-40B4-BE49-F238E27FC236}">
                <a16:creationId xmlns:a16="http://schemas.microsoft.com/office/drawing/2014/main" id="{6A4EE4A7-BD56-4F5C-9B84-D8016FA59666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6;p6">
            <a:extLst>
              <a:ext uri="{FF2B5EF4-FFF2-40B4-BE49-F238E27FC236}">
                <a16:creationId xmlns:a16="http://schemas.microsoft.com/office/drawing/2014/main" id="{E5292DEC-9AFC-42B5-AE62-F678BD1CE1DC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58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865AEC-6E43-4A28-B742-1D4439DEF69D}"/>
              </a:ext>
            </a:extLst>
          </p:cNvPr>
          <p:cNvSpPr/>
          <p:nvPr/>
        </p:nvSpPr>
        <p:spPr>
          <a:xfrm>
            <a:off x="1254515" y="1784140"/>
            <a:ext cx="34898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Указатель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 — это переменная, значением которой является адрес (ячейка) памяти. Указатели объявляются точно так же, как и обычные переменные, только со звёздочкой между типом данных и идентификатором: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04DEB2-9BEE-4604-AF5C-4777013B5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2654" y="3754276"/>
            <a:ext cx="5508092" cy="2724644"/>
          </a:xfrm>
          <a:prstGeom prst="rect">
            <a:avLst/>
          </a:prstGeom>
        </p:spPr>
      </p:pic>
      <p:sp>
        <p:nvSpPr>
          <p:cNvPr id="15" name="Google Shape;147;p6">
            <a:extLst>
              <a:ext uri="{FF2B5EF4-FFF2-40B4-BE49-F238E27FC236}">
                <a16:creationId xmlns:a16="http://schemas.microsoft.com/office/drawing/2014/main" id="{7F5F6FE9-0A00-4A52-87AB-B56FF71068A3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6;p6">
            <a:extLst>
              <a:ext uri="{FF2B5EF4-FFF2-40B4-BE49-F238E27FC236}">
                <a16:creationId xmlns:a16="http://schemas.microsoft.com/office/drawing/2014/main" id="{BFD73AED-84F9-40C1-A791-1A47C35E9548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09AFC6-BC97-4DC7-AC65-05E3EFCA8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5196" y="1697760"/>
            <a:ext cx="2568163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071AD1-B2C3-4F7E-8C37-A45165B5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5" y="3713238"/>
            <a:ext cx="6144022" cy="2259486"/>
          </a:xfrm>
          <a:prstGeom prst="rect">
            <a:avLst/>
          </a:prstGeom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CE8AD2-8D22-47D1-BDE4-7C443C539357}"/>
              </a:ext>
            </a:extLst>
          </p:cNvPr>
          <p:cNvSpPr/>
          <p:nvPr/>
        </p:nvSpPr>
        <p:spPr>
          <a:xfrm>
            <a:off x="643680" y="1916164"/>
            <a:ext cx="28066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Поскольку указатели содержат только адреса, то при присваивании указателю значения — это значение должно быть адресом. Для получения адреса переменной используется оператор адреса: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1B8E61-BD3A-4BDD-B746-ADD261748D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0064" y="2369561"/>
            <a:ext cx="5403996" cy="914522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85DEBE2F-DCF1-4731-A1F0-C00E3027A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757" y="3796397"/>
            <a:ext cx="216691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Вот почему указатели имеют такое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имя: 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содержит адрес значения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переменной 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и, можно</a:t>
            </a:r>
            <a:r>
              <a:rPr lang="en-US" altLang="ru-RU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сказать,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endParaRPr lang="en-US" altLang="ru-RU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указывает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на это значение.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7" name="Google Shape;147;p6">
            <a:extLst>
              <a:ext uri="{FF2B5EF4-FFF2-40B4-BE49-F238E27FC236}">
                <a16:creationId xmlns:a16="http://schemas.microsoft.com/office/drawing/2014/main" id="{BBED9CB9-C9FA-4519-9D86-3351CB917EAA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6;p6">
            <a:extLst>
              <a:ext uri="{FF2B5EF4-FFF2-40B4-BE49-F238E27FC236}">
                <a16:creationId xmlns:a16="http://schemas.microsoft.com/office/drawing/2014/main" id="{E169636C-32A8-4B49-8398-24FDD8EDA169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60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E7B8CB-7B7F-4D28-BCA1-1699D60F1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020" y="1959960"/>
            <a:ext cx="5914267" cy="4006440"/>
          </a:xfrm>
          <a:prstGeom prst="rect">
            <a:avLst/>
          </a:prstGeom>
        </p:spPr>
      </p:pic>
      <p:sp>
        <p:nvSpPr>
          <p:cNvPr id="14" name="Google Shape;147;p6">
            <a:extLst>
              <a:ext uri="{FF2B5EF4-FFF2-40B4-BE49-F238E27FC236}">
                <a16:creationId xmlns:a16="http://schemas.microsoft.com/office/drawing/2014/main" id="{60F1A750-7956-4C4A-9B03-CBEFC16F4F63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7527157A-9B45-43F0-99ED-E85B9B29B857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7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BDAEF8-C658-454A-A3BD-F361BB3EB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470" y="2251025"/>
            <a:ext cx="6153130" cy="3435589"/>
          </a:xfrm>
          <a:prstGeom prst="rect">
            <a:avLst/>
          </a:prstGeom>
        </p:spPr>
      </p:pic>
      <p:sp>
        <p:nvSpPr>
          <p:cNvPr id="14" name="Google Shape;147;p6">
            <a:extLst>
              <a:ext uri="{FF2B5EF4-FFF2-40B4-BE49-F238E27FC236}">
                <a16:creationId xmlns:a16="http://schemas.microsoft.com/office/drawing/2014/main" id="{2D75B162-8ED7-4A21-A9A7-9D509A04F601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6;p6">
            <a:extLst>
              <a:ext uri="{FF2B5EF4-FFF2-40B4-BE49-F238E27FC236}">
                <a16:creationId xmlns:a16="http://schemas.microsoft.com/office/drawing/2014/main" id="{0EC571D3-EA02-41B3-9A0D-23F27F0AD44A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62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E0FE99-306B-424E-B298-6B168119A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1772" y="2110962"/>
            <a:ext cx="3000600" cy="86031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F49C5E-819D-4D46-AF67-99DAF50C354E}"/>
              </a:ext>
            </a:extLst>
          </p:cNvPr>
          <p:cNvSpPr/>
          <p:nvPr/>
        </p:nvSpPr>
        <p:spPr>
          <a:xfrm>
            <a:off x="2412424" y="1697760"/>
            <a:ext cx="34996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Следующее не является допустимым: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3BFC34B-9BC5-42E1-945E-55C0DCC93CB7}"/>
              </a:ext>
            </a:extLst>
          </p:cNvPr>
          <p:cNvSpPr/>
          <p:nvPr/>
        </p:nvSpPr>
        <p:spPr>
          <a:xfrm>
            <a:off x="1402628" y="2971274"/>
            <a:ext cx="601834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Это связано с тем, что указатели могут содержать только адреса, а целочисленный </a:t>
            </a:r>
            <a:r>
              <a:rPr lang="ru-RU" sz="1600" b="1" dirty="0">
                <a:latin typeface="Calibri" panose="020F0502020204030204" pitchFamily="34" charset="0"/>
                <a:cs typeface="Calibri" panose="020F0502020204030204" pitchFamily="34" charset="0"/>
              </a:rPr>
              <a:t>литерал 7 не имеет адреса памяти. </a:t>
            </a:r>
          </a:p>
          <a:p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/>
              <a:t>C++ также не позволит вам напрямую присваивать адреса памяти указателю:</a:t>
            </a:r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34A818-27A7-443C-9805-462F686B9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876" y="4393108"/>
            <a:ext cx="5401648" cy="1089911"/>
          </a:xfrm>
          <a:prstGeom prst="rect">
            <a:avLst/>
          </a:prstGeom>
        </p:spPr>
      </p:pic>
      <p:sp>
        <p:nvSpPr>
          <p:cNvPr id="18" name="Google Shape;147;p6">
            <a:extLst>
              <a:ext uri="{FF2B5EF4-FFF2-40B4-BE49-F238E27FC236}">
                <a16:creationId xmlns:a16="http://schemas.microsoft.com/office/drawing/2014/main" id="{85707BEF-2D9F-4906-9E76-4448B2788E0E}"/>
              </a:ext>
            </a:extLst>
          </p:cNvPr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УКАЗАТЕЛИ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46;p6">
            <a:extLst>
              <a:ext uri="{FF2B5EF4-FFF2-40B4-BE49-F238E27FC236}">
                <a16:creationId xmlns:a16="http://schemas.microsoft.com/office/drawing/2014/main" id="{B3DCFCFA-665A-46CE-B9F4-37A1ACAD3972}"/>
              </a:ext>
            </a:extLst>
          </p:cNvPr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Указатели. Массивы.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55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895</Words>
  <Application>Microsoft Office PowerPoint</Application>
  <PresentationFormat>Экран (4:3)</PresentationFormat>
  <Paragraphs>180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21</cp:revision>
  <dcterms:created xsi:type="dcterms:W3CDTF">2012-07-30T23:42:41Z</dcterms:created>
  <dcterms:modified xsi:type="dcterms:W3CDTF">2020-04-29T07:51:14Z</dcterms:modified>
</cp:coreProperties>
</file>