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4" r:id="rId3"/>
  </p:sldMasterIdLst>
  <p:notesMasterIdLst>
    <p:notesMasterId r:id="rId23"/>
  </p:notesMasterIdLst>
  <p:sldIdLst>
    <p:sldId id="256" r:id="rId4"/>
    <p:sldId id="257" r:id="rId5"/>
    <p:sldId id="258" r:id="rId6"/>
    <p:sldId id="259" r:id="rId7"/>
    <p:sldId id="260" r:id="rId8"/>
    <p:sldId id="267" r:id="rId9"/>
    <p:sldId id="268" r:id="rId10"/>
    <p:sldId id="269" r:id="rId11"/>
    <p:sldId id="261" r:id="rId12"/>
    <p:sldId id="270" r:id="rId13"/>
    <p:sldId id="271" r:id="rId14"/>
    <p:sldId id="262" r:id="rId15"/>
    <p:sldId id="263" r:id="rId16"/>
    <p:sldId id="272" r:id="rId17"/>
    <p:sldId id="273" r:id="rId18"/>
    <p:sldId id="274" r:id="rId19"/>
    <p:sldId id="264" r:id="rId20"/>
    <p:sldId id="265" r:id="rId21"/>
    <p:sldId id="266" r:id="rId22"/>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PSI7Nff/7D85TAWsmk5gYDdci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13586F-F825-40B3-B8B7-E72720242D48}">
  <a:tblStyle styleId="{8313586F-F825-40B3-B8B7-E72720242D48}"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1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9982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4803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42320f223_0_19: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g642320f223_0_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642320f223_0_3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642320f223_0_3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0989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269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6210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5: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42016b7f7_0_1: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642016b7f7_0_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42016b7f7_0_66: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g642016b7f7_0_6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42016b7f7_0_132: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642016b7f7_0_13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9496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8077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385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8"/>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1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2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0"/>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0"/>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0"/>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4"/>
        <p:cNvGrpSpPr/>
        <p:nvPr/>
      </p:nvGrpSpPr>
      <p:grpSpPr>
        <a:xfrm>
          <a:off x="0" y="0"/>
          <a:ext cx="0" cy="0"/>
          <a:chOff x="0" y="0"/>
          <a:chExt cx="0" cy="0"/>
        </a:xfrm>
      </p:grpSpPr>
      <p:sp>
        <p:nvSpPr>
          <p:cNvPr id="65" name="Google Shape;65;g642016b7f7_0_153"/>
          <p:cNvSpPr txBox="1">
            <a:spLocks noGrp="1"/>
          </p:cNvSpPr>
          <p:nvPr>
            <p:ph type="subTitle" idx="1"/>
          </p:nvPr>
        </p:nvSpPr>
        <p:spPr>
          <a:xfrm>
            <a:off x="457200" y="273600"/>
            <a:ext cx="8229300" cy="53079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g642016b7f7_0_155"/>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642016b7f7_0_155"/>
          <p:cNvSpPr txBox="1">
            <a:spLocks noGrp="1"/>
          </p:cNvSpPr>
          <p:nvPr>
            <p:ph type="subTitle" idx="1"/>
          </p:nvPr>
        </p:nvSpPr>
        <p:spPr>
          <a:xfrm>
            <a:off x="457200" y="1604520"/>
            <a:ext cx="8229300" cy="39774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g642016b7f7_0_158"/>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g642016b7f7_0_158"/>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g642016b7f7_0_161"/>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642016b7f7_0_161"/>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g642016b7f7_0_161"/>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g642016b7f7_0_165"/>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8"/>
        <p:cNvGrpSpPr/>
        <p:nvPr/>
      </p:nvGrpSpPr>
      <p:grpSpPr>
        <a:xfrm>
          <a:off x="0" y="0"/>
          <a:ext cx="0" cy="0"/>
          <a:chOff x="0" y="0"/>
          <a:chExt cx="0" cy="0"/>
        </a:xfrm>
      </p:grpSpPr>
      <p:sp>
        <p:nvSpPr>
          <p:cNvPr id="79" name="Google Shape;79;g642016b7f7_0_167"/>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g642016b7f7_0_167"/>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g642016b7f7_0_167"/>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g642016b7f7_0_167"/>
          <p:cNvSpPr txBox="1">
            <a:spLocks noGrp="1"/>
          </p:cNvSpPr>
          <p:nvPr>
            <p:ph type="body" idx="3"/>
          </p:nvPr>
        </p:nvSpPr>
        <p:spPr>
          <a:xfrm>
            <a:off x="457200" y="368208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3"/>
        <p:cNvGrpSpPr/>
        <p:nvPr/>
      </p:nvGrpSpPr>
      <p:grpSpPr>
        <a:xfrm>
          <a:off x="0" y="0"/>
          <a:ext cx="0" cy="0"/>
          <a:chOff x="0" y="0"/>
          <a:chExt cx="0" cy="0"/>
        </a:xfrm>
      </p:grpSpPr>
      <p:sp>
        <p:nvSpPr>
          <p:cNvPr id="84" name="Google Shape;84;g642016b7f7_0_172"/>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g642016b7f7_0_172"/>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g642016b7f7_0_172"/>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g642016b7f7_0_172"/>
          <p:cNvSpPr txBox="1">
            <a:spLocks noGrp="1"/>
          </p:cNvSpPr>
          <p:nvPr>
            <p:ph type="body" idx="3"/>
          </p:nvPr>
        </p:nvSpPr>
        <p:spPr>
          <a:xfrm>
            <a:off x="4674240" y="368208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8"/>
        <p:cNvGrpSpPr/>
        <p:nvPr/>
      </p:nvGrpSpPr>
      <p:grpSpPr>
        <a:xfrm>
          <a:off x="0" y="0"/>
          <a:ext cx="0" cy="0"/>
          <a:chOff x="0" y="0"/>
          <a:chExt cx="0" cy="0"/>
        </a:xfrm>
      </p:grpSpPr>
      <p:sp>
        <p:nvSpPr>
          <p:cNvPr id="89" name="Google Shape;89;g642016b7f7_0_177"/>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g642016b7f7_0_177"/>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g642016b7f7_0_177"/>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g642016b7f7_0_177"/>
          <p:cNvSpPr txBox="1">
            <a:spLocks noGrp="1"/>
          </p:cNvSpPr>
          <p:nvPr>
            <p:ph type="body" idx="3"/>
          </p:nvPr>
        </p:nvSpPr>
        <p:spPr>
          <a:xfrm>
            <a:off x="457200" y="3682080"/>
            <a:ext cx="82293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3"/>
        <p:cNvGrpSpPr/>
        <p:nvPr/>
      </p:nvGrpSpPr>
      <p:grpSpPr>
        <a:xfrm>
          <a:off x="0" y="0"/>
          <a:ext cx="0" cy="0"/>
          <a:chOff x="0" y="0"/>
          <a:chExt cx="0" cy="0"/>
        </a:xfrm>
      </p:grpSpPr>
      <p:sp>
        <p:nvSpPr>
          <p:cNvPr id="94" name="Google Shape;94;g642016b7f7_0_182"/>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g642016b7f7_0_182"/>
          <p:cNvSpPr txBox="1">
            <a:spLocks noGrp="1"/>
          </p:cNvSpPr>
          <p:nvPr>
            <p:ph type="body" idx="1"/>
          </p:nvPr>
        </p:nvSpPr>
        <p:spPr>
          <a:xfrm>
            <a:off x="457200" y="1604520"/>
            <a:ext cx="82293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g642016b7f7_0_182"/>
          <p:cNvSpPr txBox="1">
            <a:spLocks noGrp="1"/>
          </p:cNvSpPr>
          <p:nvPr>
            <p:ph type="body" idx="2"/>
          </p:nvPr>
        </p:nvSpPr>
        <p:spPr>
          <a:xfrm>
            <a:off x="457200" y="3682080"/>
            <a:ext cx="82293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7"/>
        <p:cNvGrpSpPr/>
        <p:nvPr/>
      </p:nvGrpSpPr>
      <p:grpSpPr>
        <a:xfrm>
          <a:off x="0" y="0"/>
          <a:ext cx="0" cy="0"/>
          <a:chOff x="0" y="0"/>
          <a:chExt cx="0" cy="0"/>
        </a:xfrm>
      </p:grpSpPr>
      <p:sp>
        <p:nvSpPr>
          <p:cNvPr id="98" name="Google Shape;98;g642016b7f7_0_186"/>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g642016b7f7_0_186"/>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g642016b7f7_0_186"/>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g642016b7f7_0_186"/>
          <p:cNvSpPr txBox="1">
            <a:spLocks noGrp="1"/>
          </p:cNvSpPr>
          <p:nvPr>
            <p:ph type="body" idx="3"/>
          </p:nvPr>
        </p:nvSpPr>
        <p:spPr>
          <a:xfrm>
            <a:off x="457200" y="368208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g642016b7f7_0_186"/>
          <p:cNvSpPr txBox="1">
            <a:spLocks noGrp="1"/>
          </p:cNvSpPr>
          <p:nvPr>
            <p:ph type="body" idx="4"/>
          </p:nvPr>
        </p:nvSpPr>
        <p:spPr>
          <a:xfrm>
            <a:off x="4674240" y="368208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3"/>
        <p:cNvGrpSpPr/>
        <p:nvPr/>
      </p:nvGrpSpPr>
      <p:grpSpPr>
        <a:xfrm>
          <a:off x="0" y="0"/>
          <a:ext cx="0" cy="0"/>
          <a:chOff x="0" y="0"/>
          <a:chExt cx="0" cy="0"/>
        </a:xfrm>
      </p:grpSpPr>
      <p:sp>
        <p:nvSpPr>
          <p:cNvPr id="104" name="Google Shape;104;g642016b7f7_0_192"/>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g642016b7f7_0_192"/>
          <p:cNvSpPr txBox="1">
            <a:spLocks noGrp="1"/>
          </p:cNvSpPr>
          <p:nvPr>
            <p:ph type="body" idx="1"/>
          </p:nvPr>
        </p:nvSpPr>
        <p:spPr>
          <a:xfrm>
            <a:off x="457200" y="160452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g642016b7f7_0_192"/>
          <p:cNvSpPr txBox="1">
            <a:spLocks noGrp="1"/>
          </p:cNvSpPr>
          <p:nvPr>
            <p:ph type="body" idx="2"/>
          </p:nvPr>
        </p:nvSpPr>
        <p:spPr>
          <a:xfrm>
            <a:off x="3239640" y="160452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g642016b7f7_0_192"/>
          <p:cNvSpPr txBox="1">
            <a:spLocks noGrp="1"/>
          </p:cNvSpPr>
          <p:nvPr>
            <p:ph type="body" idx="3"/>
          </p:nvPr>
        </p:nvSpPr>
        <p:spPr>
          <a:xfrm>
            <a:off x="6022080" y="160452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g642016b7f7_0_192"/>
          <p:cNvSpPr txBox="1">
            <a:spLocks noGrp="1"/>
          </p:cNvSpPr>
          <p:nvPr>
            <p:ph type="body" idx="4"/>
          </p:nvPr>
        </p:nvSpPr>
        <p:spPr>
          <a:xfrm>
            <a:off x="457200" y="368208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g642016b7f7_0_192"/>
          <p:cNvSpPr txBox="1">
            <a:spLocks noGrp="1"/>
          </p:cNvSpPr>
          <p:nvPr>
            <p:ph type="body" idx="5"/>
          </p:nvPr>
        </p:nvSpPr>
        <p:spPr>
          <a:xfrm>
            <a:off x="3239640" y="368208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g642016b7f7_0_192"/>
          <p:cNvSpPr txBox="1">
            <a:spLocks noGrp="1"/>
          </p:cNvSpPr>
          <p:nvPr>
            <p:ph type="body" idx="6"/>
          </p:nvPr>
        </p:nvSpPr>
        <p:spPr>
          <a:xfrm>
            <a:off x="6022080" y="368208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14"/>
        <p:cNvGrpSpPr/>
        <p:nvPr/>
      </p:nvGrpSpPr>
      <p:grpSpPr>
        <a:xfrm>
          <a:off x="0" y="0"/>
          <a:ext cx="0" cy="0"/>
          <a:chOff x="0" y="0"/>
          <a:chExt cx="0" cy="0"/>
        </a:xfrm>
      </p:grpSpPr>
      <p:sp>
        <p:nvSpPr>
          <p:cNvPr id="115" name="Google Shape;115;p25"/>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6"/>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1"/>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3"/>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3"/>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2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2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2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2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2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8"/>
        <p:cNvGrpSpPr/>
        <p:nvPr/>
      </p:nvGrpSpPr>
      <p:grpSpPr>
        <a:xfrm>
          <a:off x="0" y="0"/>
          <a:ext cx="0" cy="0"/>
          <a:chOff x="0" y="0"/>
          <a:chExt cx="0" cy="0"/>
        </a:xfrm>
      </p:grpSpPr>
      <p:sp>
        <p:nvSpPr>
          <p:cNvPr id="149" name="Google Shape;149;p3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3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3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3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4"/>
        <p:cNvGrpSpPr/>
        <p:nvPr/>
      </p:nvGrpSpPr>
      <p:grpSpPr>
        <a:xfrm>
          <a:off x="0" y="0"/>
          <a:ext cx="0" cy="0"/>
          <a:chOff x="0" y="0"/>
          <a:chExt cx="0" cy="0"/>
        </a:xfrm>
      </p:grpSpPr>
      <p:sp>
        <p:nvSpPr>
          <p:cNvPr id="155" name="Google Shape;155;p3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3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3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3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3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3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3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1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Google Shape;26;p14"/>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g642016b7f7_0_149"/>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g642016b7f7_0_149"/>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4.png"/><Relationship Id="rId7"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gif"/><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165"/>
        <p:cNvGrpSpPr/>
        <p:nvPr/>
      </p:nvGrpSpPr>
      <p:grpSpPr>
        <a:xfrm>
          <a:off x="0" y="0"/>
          <a:ext cx="0" cy="0"/>
          <a:chOff x="0" y="0"/>
          <a:chExt cx="0" cy="0"/>
        </a:xfrm>
      </p:grpSpPr>
      <p:pic>
        <p:nvPicPr>
          <p:cNvPr id="166" name="Google Shape;166;p1"/>
          <p:cNvPicPr preferRelativeResize="0"/>
          <p:nvPr/>
        </p:nvPicPr>
        <p:blipFill rotWithShape="1">
          <a:blip r:embed="rId3">
            <a:alphaModFix/>
          </a:blip>
          <a:srcRect/>
          <a:stretch/>
        </p:blipFill>
        <p:spPr>
          <a:xfrm>
            <a:off x="3829680" y="5519160"/>
            <a:ext cx="1514521" cy="723961"/>
          </a:xfrm>
          <a:prstGeom prst="rect">
            <a:avLst/>
          </a:prstGeom>
          <a:noFill/>
          <a:ln>
            <a:noFill/>
          </a:ln>
        </p:spPr>
      </p:pic>
      <p:sp>
        <p:nvSpPr>
          <p:cNvPr id="167" name="Google Shape;167;p1"/>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a:solidFill>
                  <a:schemeClr val="dk1"/>
                </a:solidFill>
                <a:latin typeface="Calibri"/>
                <a:ea typeface="Calibri"/>
                <a:cs typeface="Calibri"/>
                <a:sym typeface="Calibri"/>
              </a:rPr>
              <a:t>Рекурсия.</a:t>
            </a:r>
            <a:endParaRPr sz="2400" b="0" i="0" u="none" strike="noStrike" cap="none">
              <a:solidFill>
                <a:schemeClr val="dk1"/>
              </a:solidFill>
              <a:latin typeface="Calibri"/>
              <a:ea typeface="Calibri"/>
              <a:cs typeface="Calibri"/>
              <a:sym typeface="Calibri"/>
            </a:endParaRPr>
          </a:p>
        </p:txBody>
      </p:sp>
      <p:sp>
        <p:nvSpPr>
          <p:cNvPr id="168" name="Google Shape;168;p1"/>
          <p:cNvSpPr/>
          <p:nvPr/>
        </p:nvSpPr>
        <p:spPr>
          <a:xfrm>
            <a:off x="3941280" y="2167200"/>
            <a:ext cx="1222920" cy="381240"/>
          </a:xfrm>
          <a:prstGeom prst="rect">
            <a:avLst/>
          </a:prstGeom>
          <a:solidFill>
            <a:srgbClr val="CF23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9-11 классы</a:t>
            </a:r>
            <a:endParaRPr sz="1200" b="0" i="0" u="none" strike="noStrike" cap="none">
              <a:solidFill>
                <a:schemeClr val="dk1"/>
              </a:solidFill>
              <a:latin typeface="Arial"/>
              <a:ea typeface="Arial"/>
              <a:cs typeface="Arial"/>
              <a:sym typeface="Arial"/>
            </a:endParaRPr>
          </a:p>
        </p:txBody>
      </p:sp>
      <p:pic>
        <p:nvPicPr>
          <p:cNvPr id="169" name="Google Shape;169;p1"/>
          <p:cNvPicPr preferRelativeResize="0"/>
          <p:nvPr/>
        </p:nvPicPr>
        <p:blipFill rotWithShape="1">
          <a:blip r:embed="rId4">
            <a:alphaModFix/>
          </a:blip>
          <a:srcRect/>
          <a:stretch/>
        </p:blipFill>
        <p:spPr>
          <a:xfrm>
            <a:off x="3879360" y="566280"/>
            <a:ext cx="1345320" cy="1343160"/>
          </a:xfrm>
          <a:prstGeom prst="rect">
            <a:avLst/>
          </a:prstGeom>
          <a:noFill/>
          <a:ln>
            <a:noFill/>
          </a:ln>
        </p:spPr>
      </p:pic>
      <p:sp>
        <p:nvSpPr>
          <p:cNvPr id="170" name="Google Shape;170;p1"/>
          <p:cNvSpPr/>
          <p:nvPr/>
        </p:nvSpPr>
        <p:spPr>
          <a:xfrm>
            <a:off x="3430080" y="2674440"/>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171" name="Google Shape;171;p1"/>
          <p:cNvSpPr/>
          <p:nvPr/>
        </p:nvSpPr>
        <p:spPr>
          <a:xfrm>
            <a:off x="3296160" y="3391560"/>
            <a:ext cx="2598000" cy="303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a:solidFill>
                  <a:srgbClr val="000000"/>
                </a:solidFill>
                <a:latin typeface="Calibri"/>
                <a:ea typeface="Calibri"/>
                <a:cs typeface="Calibri"/>
                <a:sym typeface="Calibri"/>
              </a:rPr>
              <a:t>Презентация занятия</a:t>
            </a:r>
            <a:endParaRPr sz="1400" b="0" i="0" u="none" strike="noStrike" cap="none">
              <a:solidFill>
                <a:schemeClr val="dk1"/>
              </a:solidFill>
              <a:latin typeface="Arial"/>
              <a:ea typeface="Arial"/>
              <a:cs typeface="Arial"/>
              <a:sym typeface="Arial"/>
            </a:endParaRPr>
          </a:p>
        </p:txBody>
      </p:sp>
      <p:sp>
        <p:nvSpPr>
          <p:cNvPr id="172" name="Google Shape;172;p1"/>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a:latin typeface="Calibri"/>
                <a:ea typeface="Calibri"/>
                <a:cs typeface="Calibri"/>
                <a:sym typeface="Calibri"/>
              </a:rPr>
              <a:t>12</a:t>
            </a:r>
            <a:r>
              <a:rPr lang="ru-RU" sz="1400" b="0" i="0" u="none" strike="noStrike" cap="none">
                <a:solidFill>
                  <a:srgbClr val="000000"/>
                </a:solidFill>
                <a:latin typeface="Calibri"/>
                <a:ea typeface="Calibri"/>
                <a:cs typeface="Calibri"/>
                <a:sym typeface="Calibri"/>
              </a:rPr>
              <a:t> занятие</a:t>
            </a:r>
            <a:endParaRPr sz="1400" b="0" i="0" u="none" strike="noStrike" cap="none">
              <a:solidFill>
                <a:schemeClr val="dk1"/>
              </a:solidFill>
              <a:latin typeface="Arial"/>
              <a:ea typeface="Arial"/>
              <a:cs typeface="Arial"/>
              <a:sym typeface="Arial"/>
            </a:endParaRPr>
          </a:p>
        </p:txBody>
      </p:sp>
      <p:sp>
        <p:nvSpPr>
          <p:cNvPr id="173" name="Google Shape;173;p1"/>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2019</a:t>
            </a:r>
            <a:endParaRPr sz="12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10</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3" name="Рисунок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0827" y="1683093"/>
            <a:ext cx="7221946" cy="4024614"/>
          </a:xfrm>
          <a:prstGeom prst="rect">
            <a:avLst/>
          </a:prstGeom>
        </p:spPr>
      </p:pic>
    </p:spTree>
    <p:extLst>
      <p:ext uri="{BB962C8B-B14F-4D97-AF65-F5344CB8AC3E}">
        <p14:creationId xmlns:p14="http://schemas.microsoft.com/office/powerpoint/2010/main" val="3502661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978" y="3930508"/>
            <a:ext cx="2414022" cy="2166808"/>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1</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2" name="Прямоугольник 1"/>
          <p:cNvSpPr/>
          <p:nvPr/>
        </p:nvSpPr>
        <p:spPr>
          <a:xfrm>
            <a:off x="853291" y="1608300"/>
            <a:ext cx="7731051" cy="2031325"/>
          </a:xfrm>
          <a:prstGeom prst="rect">
            <a:avLst/>
          </a:prstGeom>
        </p:spPr>
        <p:txBody>
          <a:bodyPr wrap="square">
            <a:spAutoFit/>
          </a:bodyPr>
          <a:lstStyle/>
          <a:p>
            <a:r>
              <a:rPr lang="ru-RU" sz="1800" b="1" dirty="0" smtClean="0">
                <a:solidFill>
                  <a:srgbClr val="222222"/>
                </a:solidFill>
                <a:latin typeface="Calibri" panose="020F0502020204030204" pitchFamily="34" charset="0"/>
                <a:cs typeface="Calibri" panose="020F0502020204030204" pitchFamily="34" charset="0"/>
              </a:rPr>
              <a:t>Стек вызовов</a:t>
            </a:r>
            <a:endParaRPr lang="ru-RU" sz="1800" dirty="0" smtClean="0">
              <a:solidFill>
                <a:srgbClr val="222222"/>
              </a:solidFill>
              <a:latin typeface="Calibri" panose="020F0502020204030204" pitchFamily="34" charset="0"/>
              <a:cs typeface="Calibri" panose="020F0502020204030204" pitchFamily="34" charset="0"/>
            </a:endParaRPr>
          </a:p>
          <a:p>
            <a:r>
              <a:rPr lang="ru-RU" sz="1800" dirty="0" smtClean="0">
                <a:latin typeface="Calibri" panose="020F0502020204030204" pitchFamily="34" charset="0"/>
                <a:cs typeface="Calibri" panose="020F0502020204030204" pitchFamily="34" charset="0"/>
              </a:rPr>
              <a:t/>
            </a:r>
            <a:br>
              <a:rPr lang="ru-RU" sz="1800" dirty="0" smtClean="0">
                <a:latin typeface="Calibri" panose="020F0502020204030204" pitchFamily="34" charset="0"/>
                <a:cs typeface="Calibri" panose="020F0502020204030204" pitchFamily="34" charset="0"/>
              </a:rPr>
            </a:br>
            <a:r>
              <a:rPr lang="ru-RU" sz="1800" dirty="0" smtClean="0">
                <a:solidFill>
                  <a:srgbClr val="222222"/>
                </a:solidFill>
                <a:latin typeface="Calibri" panose="020F0502020204030204" pitchFamily="34" charset="0"/>
                <a:cs typeface="Calibri" panose="020F0502020204030204" pitchFamily="34" charset="0"/>
              </a:rPr>
              <a:t>Рекурсивные функции используют так называемый «Стек вызовов». Когда программа вызывает функцию, функция отправляется на верх стека вызовов. Это похоже на стопку книг, вы добавляете одну вещь за одни раз. Затем, когда вы готовы снять что-то обратно, вы всегда снимаете верхний элемент.</a:t>
            </a:r>
            <a:endParaRPr lang="ru-RU" sz="1800" dirty="0">
              <a:solidFill>
                <a:srgbClr val="222222"/>
              </a:solidFill>
              <a:latin typeface="Calibri" panose="020F0502020204030204" pitchFamily="34" charset="0"/>
              <a:cs typeface="Calibri" panose="020F0502020204030204" pitchFamily="34" charset="0"/>
            </a:endParaRPr>
          </a:p>
        </p:txBody>
      </p:sp>
      <p:pic>
        <p:nvPicPr>
          <p:cNvPr id="4" name="Рисунок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047" y="3695400"/>
            <a:ext cx="6537419" cy="3037349"/>
          </a:xfrm>
          <a:prstGeom prst="rect">
            <a:avLst/>
          </a:prstGeom>
        </p:spPr>
      </p:pic>
    </p:spTree>
    <p:extLst>
      <p:ext uri="{BB962C8B-B14F-4D97-AF65-F5344CB8AC3E}">
        <p14:creationId xmlns:p14="http://schemas.microsoft.com/office/powerpoint/2010/main" val="788214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4"/>
        <p:cNvGrpSpPr/>
        <p:nvPr/>
      </p:nvGrpSpPr>
      <p:grpSpPr>
        <a:xfrm>
          <a:off x="0" y="0"/>
          <a:ext cx="0" cy="0"/>
          <a:chOff x="0" y="0"/>
          <a:chExt cx="0" cy="0"/>
        </a:xfrm>
      </p:grpSpPr>
      <p:pic>
        <p:nvPicPr>
          <p:cNvPr id="255" name="Google Shape;255;g642320f223_0_19"/>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57" name="Google Shape;257;g642320f223_0_19"/>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58" name="Google Shape;258;g642320f223_0_19"/>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59" name="Google Shape;259;g642320f223_0_19"/>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60" name="Google Shape;260;g642320f223_0_19"/>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61" name="Google Shape;261;g642320f223_0_19"/>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62" name="Google Shape;262;g642320f223_0_19"/>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63" name="Google Shape;263;g642320f223_0_19"/>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64" name="Google Shape;264;g642320f223_0_19"/>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65" name="Google Shape;265;g642320f223_0_19"/>
          <p:cNvSpPr/>
          <p:nvPr/>
        </p:nvSpPr>
        <p:spPr>
          <a:xfrm>
            <a:off x="896100" y="1645150"/>
            <a:ext cx="7351800" cy="2163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Для демонстрации работы рекурсии рассмотрим, создадим программу для подсчёта </a:t>
            </a:r>
            <a:r>
              <a:rPr lang="ru-RU" sz="1800" b="1" dirty="0">
                <a:solidFill>
                  <a:schemeClr val="dk1"/>
                </a:solidFill>
                <a:latin typeface="Calibri"/>
                <a:ea typeface="Calibri"/>
                <a:cs typeface="Calibri"/>
                <a:sym typeface="Calibri"/>
              </a:rPr>
              <a:t>факториала.</a:t>
            </a:r>
            <a:endParaRPr sz="18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В математике, термин факториал означает умножение всех положительных целых чисел, которые меньше, либо равны специальному неотрицательному (n)</a:t>
            </a:r>
            <a:endParaRPr sz="1800" dirty="0">
              <a:solidFill>
                <a:schemeClr val="dk1"/>
              </a:solidFill>
              <a:latin typeface="Calibri"/>
              <a:ea typeface="Calibri"/>
              <a:cs typeface="Calibri"/>
              <a:sym typeface="Calibri"/>
            </a:endParaRPr>
          </a:p>
        </p:txBody>
      </p:sp>
      <p:sp>
        <p:nvSpPr>
          <p:cNvPr id="266" name="Google Shape;266;g642320f223_0_19"/>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267" name="Google Shape;267;g642320f223_0_19"/>
          <p:cNvSpPr txBox="1">
            <a:spLocks noGrp="1"/>
          </p:cNvSpPr>
          <p:nvPr>
            <p:ph type="subTitle" idx="4294967295"/>
          </p:nvPr>
        </p:nvSpPr>
        <p:spPr>
          <a:xfrm>
            <a:off x="7014500" y="3563200"/>
            <a:ext cx="868500" cy="11712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ru-RU" sz="7000"/>
              <a:t>n! </a:t>
            </a:r>
            <a:endParaRPr sz="7000"/>
          </a:p>
        </p:txBody>
      </p:sp>
      <p:sp>
        <p:nvSpPr>
          <p:cNvPr id="268" name="Google Shape;268;g642320f223_0_19"/>
          <p:cNvSpPr txBox="1">
            <a:spLocks noGrp="1"/>
          </p:cNvSpPr>
          <p:nvPr>
            <p:ph type="title"/>
          </p:nvPr>
        </p:nvSpPr>
        <p:spPr>
          <a:xfrm>
            <a:off x="941150" y="3695350"/>
            <a:ext cx="4458600" cy="2577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u-RU" sz="3000" dirty="0">
                <a:latin typeface="Calibri"/>
                <a:ea typeface="Calibri"/>
                <a:cs typeface="Calibri"/>
                <a:sym typeface="Calibri"/>
              </a:rPr>
              <a:t>1! = 1;</a:t>
            </a: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2! = 2 * 1;</a:t>
            </a: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3! = 3 * 2 * 1;</a:t>
            </a: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4! = 4 * 3 * 2 * 1; </a:t>
            </a:r>
            <a:endParaRPr sz="3000" dirty="0">
              <a:latin typeface="Calibri"/>
              <a:ea typeface="Calibri"/>
              <a:cs typeface="Calibri"/>
              <a:sym typeface="Calibri"/>
            </a:endParaRPr>
          </a:p>
          <a:p>
            <a:pPr marL="0" lvl="0" indent="0" algn="l" rtl="0">
              <a:spcBef>
                <a:spcPts val="0"/>
              </a:spcBef>
              <a:spcAft>
                <a:spcPts val="0"/>
              </a:spcAft>
              <a:buNone/>
            </a:pP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0! = 1 (по определению)</a:t>
            </a:r>
            <a:endParaRPr sz="3000" dirty="0">
              <a:latin typeface="Calibri"/>
              <a:ea typeface="Calibri"/>
              <a:cs typeface="Calibri"/>
              <a:sym typeface="Calibri"/>
            </a:endParaRPr>
          </a:p>
        </p:txBody>
      </p:sp>
      <p:sp>
        <p:nvSpPr>
          <p:cNvPr id="16"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2</a:t>
            </a:r>
            <a:endParaRPr sz="12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2"/>
        <p:cNvGrpSpPr/>
        <p:nvPr/>
      </p:nvGrpSpPr>
      <p:grpSpPr>
        <a:xfrm>
          <a:off x="0" y="0"/>
          <a:ext cx="0" cy="0"/>
          <a:chOff x="0" y="0"/>
          <a:chExt cx="0" cy="0"/>
        </a:xfrm>
      </p:grpSpPr>
      <p:pic>
        <p:nvPicPr>
          <p:cNvPr id="273" name="Google Shape;273;g642320f223_0_3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75" name="Google Shape;275;g642320f223_0_3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76" name="Google Shape;276;g642320f223_0_3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77" name="Google Shape;277;g642320f223_0_38"/>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78" name="Google Shape;278;g642320f223_0_3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79" name="Google Shape;279;g642320f223_0_3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80" name="Google Shape;280;g642320f223_0_3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81" name="Google Shape;281;g642320f223_0_3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82" name="Google Shape;282;g642320f223_0_3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83" name="Google Shape;283;g642320f223_0_38"/>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84" name="Google Shape;284;g642320f223_0_38"/>
          <p:cNvPicPr preferRelativeResize="0"/>
          <p:nvPr/>
        </p:nvPicPr>
        <p:blipFill>
          <a:blip r:embed="rId8">
            <a:alphaModFix/>
          </a:blip>
          <a:stretch>
            <a:fillRect/>
          </a:stretch>
        </p:blipFill>
        <p:spPr>
          <a:xfrm>
            <a:off x="736923" y="1727300"/>
            <a:ext cx="4219565" cy="4902451"/>
          </a:xfrm>
          <a:prstGeom prst="rect">
            <a:avLst/>
          </a:prstGeom>
          <a:noFill/>
          <a:ln>
            <a:noFill/>
          </a:ln>
        </p:spPr>
      </p:pic>
      <p:pic>
        <p:nvPicPr>
          <p:cNvPr id="285" name="Google Shape;285;g642320f223_0_38"/>
          <p:cNvPicPr preferRelativeResize="0"/>
          <p:nvPr/>
        </p:nvPicPr>
        <p:blipFill>
          <a:blip r:embed="rId9">
            <a:alphaModFix/>
          </a:blip>
          <a:stretch>
            <a:fillRect/>
          </a:stretch>
        </p:blipFill>
        <p:spPr>
          <a:xfrm>
            <a:off x="5777723" y="4171300"/>
            <a:ext cx="1296900" cy="788325"/>
          </a:xfrm>
          <a:prstGeom prst="rect">
            <a:avLst/>
          </a:prstGeom>
          <a:noFill/>
          <a:ln>
            <a:noFill/>
          </a:ln>
        </p:spPr>
      </p:pic>
      <p:sp>
        <p:nvSpPr>
          <p:cNvPr id="15"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3</a:t>
            </a:r>
            <a:endParaRPr sz="12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471" y="1215750"/>
            <a:ext cx="5426589" cy="5077050"/>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4</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3" name="Рисунок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0" y="2678523"/>
            <a:ext cx="4125523" cy="2026212"/>
          </a:xfrm>
          <a:prstGeom prst="rect">
            <a:avLst/>
          </a:prstGeom>
        </p:spPr>
      </p:pic>
    </p:spTree>
    <p:extLst>
      <p:ext uri="{BB962C8B-B14F-4D97-AF65-F5344CB8AC3E}">
        <p14:creationId xmlns:p14="http://schemas.microsoft.com/office/powerpoint/2010/main" val="2538228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5</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5" name="Рисунок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57985" y="2579097"/>
            <a:ext cx="6307630" cy="4050663"/>
          </a:xfrm>
          <a:prstGeom prst="rect">
            <a:avLst/>
          </a:prstGeom>
        </p:spPr>
      </p:pic>
      <p:sp>
        <p:nvSpPr>
          <p:cNvPr id="17" name="Google Shape;265;g642320f223_0_19"/>
          <p:cNvSpPr/>
          <p:nvPr/>
        </p:nvSpPr>
        <p:spPr>
          <a:xfrm>
            <a:off x="2910421" y="1743458"/>
            <a:ext cx="3410429" cy="80308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3000" b="1" dirty="0" smtClean="0">
                <a:solidFill>
                  <a:schemeClr val="dk1"/>
                </a:solidFill>
                <a:latin typeface="Calibri"/>
                <a:ea typeface="Calibri"/>
                <a:cs typeface="Calibri"/>
                <a:sym typeface="Calibri"/>
              </a:rPr>
              <a:t>Divide and Conquer</a:t>
            </a:r>
            <a:endParaRPr sz="3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2562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6</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 name="Рисунок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228" y="2123870"/>
            <a:ext cx="7476032" cy="3588893"/>
          </a:xfrm>
          <a:prstGeom prst="rect">
            <a:avLst/>
          </a:prstGeom>
        </p:spPr>
      </p:pic>
    </p:spTree>
    <p:extLst>
      <p:ext uri="{BB962C8B-B14F-4D97-AF65-F5344CB8AC3E}">
        <p14:creationId xmlns:p14="http://schemas.microsoft.com/office/powerpoint/2010/main" val="1937690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289"/>
        <p:cNvGrpSpPr/>
        <p:nvPr/>
      </p:nvGrpSpPr>
      <p:grpSpPr>
        <a:xfrm>
          <a:off x="0" y="0"/>
          <a:ext cx="0" cy="0"/>
          <a:chOff x="0" y="0"/>
          <a:chExt cx="0" cy="0"/>
        </a:xfrm>
      </p:grpSpPr>
      <p:pic>
        <p:nvPicPr>
          <p:cNvPr id="290" name="Google Shape;290;p4"/>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291" name="Google Shape;291;p4"/>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292" name="Google Shape;292;p4"/>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a:latin typeface="Calibri"/>
                <a:ea typeface="Calibri"/>
                <a:cs typeface="Calibri"/>
                <a:sym typeface="Calibri"/>
              </a:rPr>
              <a:t>12</a:t>
            </a:r>
            <a:r>
              <a:rPr lang="ru-RU" sz="1400" b="0" i="0" u="none" strike="noStrike" cap="none">
                <a:solidFill>
                  <a:srgbClr val="000000"/>
                </a:solidFill>
                <a:latin typeface="Calibri"/>
                <a:ea typeface="Calibri"/>
                <a:cs typeface="Calibri"/>
                <a:sym typeface="Calibri"/>
              </a:rPr>
              <a:t> занятие</a:t>
            </a:r>
            <a:endParaRPr sz="1400" b="0" i="0" u="none" strike="noStrike" cap="none">
              <a:solidFill>
                <a:schemeClr val="dk1"/>
              </a:solidFill>
              <a:latin typeface="Arial"/>
              <a:ea typeface="Arial"/>
              <a:cs typeface="Arial"/>
              <a:sym typeface="Arial"/>
            </a:endParaRPr>
          </a:p>
        </p:txBody>
      </p:sp>
      <p:sp>
        <p:nvSpPr>
          <p:cNvPr id="293" name="Google Shape;293;p4"/>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2019</a:t>
            </a:r>
            <a:endParaRPr sz="1200" b="0" i="0" u="none" strike="noStrike" cap="none">
              <a:solidFill>
                <a:schemeClr val="dk1"/>
              </a:solidFill>
              <a:latin typeface="Arial"/>
              <a:ea typeface="Arial"/>
              <a:cs typeface="Arial"/>
              <a:sym typeface="Arial"/>
            </a:endParaRPr>
          </a:p>
        </p:txBody>
      </p:sp>
      <p:sp>
        <p:nvSpPr>
          <p:cNvPr id="294" name="Google Shape;294;p4"/>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Практическая часть</a:t>
            </a:r>
            <a:endParaRPr sz="4000" b="0" i="0" u="none" strike="noStrike" cap="none">
              <a:solidFill>
                <a:schemeClr val="dk1"/>
              </a:solidFill>
              <a:latin typeface="Arial"/>
              <a:ea typeface="Arial"/>
              <a:cs typeface="Arial"/>
              <a:sym typeface="Arial"/>
            </a:endParaRPr>
          </a:p>
        </p:txBody>
      </p:sp>
      <p:sp>
        <p:nvSpPr>
          <p:cNvPr id="295" name="Google Shape;295;p4"/>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a:solidFill>
                  <a:schemeClr val="dk1"/>
                </a:solidFill>
                <a:latin typeface="Calibri"/>
                <a:ea typeface="Calibri"/>
                <a:cs typeface="Calibri"/>
                <a:sym typeface="Calibri"/>
              </a:rPr>
              <a:t>Рекурсия.</a:t>
            </a: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0"/>
        <p:cNvGrpSpPr/>
        <p:nvPr/>
      </p:nvGrpSpPr>
      <p:grpSpPr>
        <a:xfrm>
          <a:off x="0" y="0"/>
          <a:ext cx="0" cy="0"/>
          <a:chOff x="0" y="0"/>
          <a:chExt cx="0" cy="0"/>
        </a:xfrm>
      </p:grpSpPr>
      <p:pic>
        <p:nvPicPr>
          <p:cNvPr id="301" name="Google Shape;301;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02" name="Google Shape;302;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smtClean="0">
                <a:solidFill>
                  <a:schemeClr val="dk1"/>
                </a:solidFill>
                <a:latin typeface="Arial"/>
                <a:ea typeface="Arial"/>
                <a:cs typeface="Arial"/>
                <a:sym typeface="Arial"/>
              </a:rPr>
              <a:t>18</a:t>
            </a:r>
            <a:endParaRPr sz="1200" b="0" i="0" u="none" strike="noStrike" cap="none" dirty="0">
              <a:solidFill>
                <a:schemeClr val="dk1"/>
              </a:solidFill>
              <a:latin typeface="Arial"/>
              <a:ea typeface="Arial"/>
              <a:cs typeface="Arial"/>
              <a:sym typeface="Arial"/>
            </a:endParaRPr>
          </a:p>
        </p:txBody>
      </p:sp>
      <p:sp>
        <p:nvSpPr>
          <p:cNvPr id="303" name="Google Shape;303;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04" name="Google Shape;304;g642320f223_0_58"/>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05" name="Google Shape;305;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06" name="Google Shape;306;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07" name="Google Shape;307;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08" name="Google Shape;308;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09" name="Google Shape;309;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310" name="Google Shape;310;g642320f223_0_58"/>
          <p:cNvSpPr/>
          <p:nvPr/>
        </p:nvSpPr>
        <p:spPr>
          <a:xfrm>
            <a:off x="1670056" y="2077455"/>
            <a:ext cx="5732820" cy="188972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dirty="0">
                <a:solidFill>
                  <a:schemeClr val="dk1"/>
                </a:solidFill>
                <a:latin typeface="Calibri"/>
                <a:ea typeface="Calibri"/>
                <a:cs typeface="Calibri"/>
                <a:sym typeface="Calibri"/>
              </a:rPr>
              <a:t>Задание </a:t>
            </a:r>
            <a:r>
              <a:rPr lang="ru-RU" sz="1800" b="1" dirty="0">
                <a:solidFill>
                  <a:schemeClr val="dk1"/>
                </a:solidFill>
                <a:latin typeface="Calibri"/>
                <a:ea typeface="Calibri"/>
                <a:cs typeface="Calibri"/>
                <a:sym typeface="Calibri"/>
              </a:rPr>
              <a:t>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dirty="0" smtClean="0">
                <a:solidFill>
                  <a:schemeClr val="dk1"/>
                </a:solidFill>
                <a:latin typeface="Calibri"/>
                <a:ea typeface="Calibri"/>
                <a:cs typeface="Calibri"/>
                <a:sym typeface="Calibri"/>
              </a:rPr>
              <a:t>Написать программу для подсчёта ф</a:t>
            </a:r>
            <a:r>
              <a:rPr lang="ru-RU" sz="1800" dirty="0" smtClean="0">
                <a:solidFill>
                  <a:schemeClr val="dk1"/>
                </a:solidFill>
                <a:latin typeface="Calibri"/>
                <a:ea typeface="Calibri"/>
                <a:cs typeface="Calibri"/>
                <a:sym typeface="Calibri"/>
              </a:rPr>
              <a:t>акториала числа </a:t>
            </a:r>
          </a:p>
          <a:p>
            <a:pPr marL="0" marR="0" lvl="0" indent="0" algn="l" rtl="0">
              <a:lnSpc>
                <a:spcPct val="100000"/>
              </a:lnSpc>
              <a:spcBef>
                <a:spcPts val="0"/>
              </a:spcBef>
              <a:spcAft>
                <a:spcPts val="0"/>
              </a:spcAft>
              <a:buClr>
                <a:srgbClr val="000000"/>
              </a:buClr>
              <a:buSzPts val="1800"/>
              <a:buFont typeface="Arial"/>
              <a:buNone/>
            </a:pPr>
            <a:r>
              <a:rPr lang="ru-RU" sz="1800" dirty="0" smtClean="0">
                <a:solidFill>
                  <a:schemeClr val="dk1"/>
                </a:solidFill>
                <a:latin typeface="Calibri"/>
                <a:ea typeface="Calibri"/>
                <a:cs typeface="Calibri"/>
                <a:sym typeface="Calibri"/>
              </a:rPr>
              <a:t>(</a:t>
            </a:r>
            <a:r>
              <a:rPr lang="ru-RU" sz="1800" dirty="0">
                <a:solidFill>
                  <a:schemeClr val="dk1"/>
                </a:solidFill>
                <a:latin typeface="Calibri"/>
                <a:ea typeface="Calibri"/>
                <a:cs typeface="Calibri"/>
                <a:sym typeface="Calibri"/>
              </a:rPr>
              <a:t>итерационно, т е с помощью циклов)</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Calibri"/>
              <a:ea typeface="Calibri"/>
              <a:cs typeface="Calibri"/>
              <a:sym typeface="Calibri"/>
            </a:endParaRPr>
          </a:p>
        </p:txBody>
      </p:sp>
      <p:sp>
        <p:nvSpPr>
          <p:cNvPr id="311" name="Google Shape;311;g642320f223_0_5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312" name="Google Shape;312;g642320f223_0_58"/>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14" name="Google Shape;268;g642320f223_0_19"/>
          <p:cNvSpPr txBox="1">
            <a:spLocks/>
          </p:cNvSpPr>
          <p:nvPr/>
        </p:nvSpPr>
        <p:spPr>
          <a:xfrm>
            <a:off x="2696208" y="3733080"/>
            <a:ext cx="4458600" cy="25770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u-RU" sz="3000" smtClean="0">
                <a:latin typeface="Calibri"/>
                <a:ea typeface="Calibri"/>
                <a:cs typeface="Calibri"/>
                <a:sym typeface="Calibri"/>
              </a:rPr>
              <a:t>1! = 1;</a:t>
            </a:r>
          </a:p>
          <a:p>
            <a:r>
              <a:rPr lang="ru-RU" sz="3000" smtClean="0">
                <a:latin typeface="Calibri"/>
                <a:ea typeface="Calibri"/>
                <a:cs typeface="Calibri"/>
                <a:sym typeface="Calibri"/>
              </a:rPr>
              <a:t>2! = 2 * 1;</a:t>
            </a:r>
          </a:p>
          <a:p>
            <a:r>
              <a:rPr lang="ru-RU" sz="3000" smtClean="0">
                <a:latin typeface="Calibri"/>
                <a:ea typeface="Calibri"/>
                <a:cs typeface="Calibri"/>
                <a:sym typeface="Calibri"/>
              </a:rPr>
              <a:t>3! = 3 * 2 * 1;</a:t>
            </a:r>
          </a:p>
          <a:p>
            <a:r>
              <a:rPr lang="ru-RU" sz="3000" smtClean="0">
                <a:latin typeface="Calibri"/>
                <a:ea typeface="Calibri"/>
                <a:cs typeface="Calibri"/>
                <a:sym typeface="Calibri"/>
              </a:rPr>
              <a:t>4! = 4 * 3 * 2 * 1; </a:t>
            </a:r>
          </a:p>
          <a:p>
            <a:endParaRPr lang="ru-RU" sz="3000" smtClean="0">
              <a:latin typeface="Calibri"/>
              <a:ea typeface="Calibri"/>
              <a:cs typeface="Calibri"/>
              <a:sym typeface="Calibri"/>
            </a:endParaRPr>
          </a:p>
          <a:p>
            <a:r>
              <a:rPr lang="ru-RU" sz="3000" smtClean="0">
                <a:latin typeface="Calibri"/>
                <a:ea typeface="Calibri"/>
                <a:cs typeface="Calibri"/>
                <a:sym typeface="Calibri"/>
              </a:rPr>
              <a:t>0! = 1 (по определению)</a:t>
            </a:r>
            <a:endParaRPr lang="ru-RU" sz="3000"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7"/>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075" y="2923983"/>
            <a:ext cx="6000000" cy="3761905"/>
          </a:xfrm>
          <a:prstGeom prst="rect">
            <a:avLst/>
          </a:prstGeom>
        </p:spPr>
      </p:pic>
      <p:pic>
        <p:nvPicPr>
          <p:cNvPr id="318" name="Google Shape;318;p5"/>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319" name="Google Shape;319;p5"/>
          <p:cNvSpPr/>
          <p:nvPr/>
        </p:nvSpPr>
        <p:spPr>
          <a:xfrm>
            <a:off x="8506080" y="419040"/>
            <a:ext cx="40112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smtClean="0">
                <a:solidFill>
                  <a:schemeClr val="dk1"/>
                </a:solidFill>
                <a:latin typeface="Arial"/>
                <a:ea typeface="Arial"/>
                <a:cs typeface="Arial"/>
                <a:sym typeface="Arial"/>
              </a:rPr>
              <a:t>1</a:t>
            </a:r>
            <a:r>
              <a:rPr lang="ru-RU" sz="1200" dirty="0">
                <a:solidFill>
                  <a:schemeClr val="dk1"/>
                </a:solidFill>
              </a:rPr>
              <a:t>9</a:t>
            </a:r>
            <a:endParaRPr sz="1200" b="0" i="0" u="none" strike="noStrike" cap="none" dirty="0">
              <a:solidFill>
                <a:schemeClr val="dk1"/>
              </a:solidFill>
              <a:latin typeface="Arial"/>
              <a:ea typeface="Arial"/>
              <a:cs typeface="Arial"/>
              <a:sym typeface="Arial"/>
            </a:endParaRPr>
          </a:p>
        </p:txBody>
      </p:sp>
      <p:sp>
        <p:nvSpPr>
          <p:cNvPr id="320" name="Google Shape;320;p5"/>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21" name="Google Shape;321;p5"/>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322" name="Google Shape;322;p5"/>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323" name="Google Shape;323;p5"/>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324" name="Google Shape;324;p5"/>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25" name="Google Shape;325;p5"/>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326" name="Google Shape;326;p5"/>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327" name="Google Shape;327;p5"/>
          <p:cNvSpPr/>
          <p:nvPr/>
        </p:nvSpPr>
        <p:spPr>
          <a:xfrm>
            <a:off x="643680" y="1629418"/>
            <a:ext cx="2248118" cy="300937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dirty="0">
                <a:solidFill>
                  <a:schemeClr val="dk1"/>
                </a:solidFill>
                <a:latin typeface="Calibri"/>
                <a:ea typeface="Calibri"/>
                <a:cs typeface="Calibri"/>
                <a:sym typeface="Calibri"/>
              </a:rPr>
              <a:t>Задание </a:t>
            </a:r>
            <a:r>
              <a:rPr lang="ru-RU" sz="1800" b="1" dirty="0" smtClean="0">
                <a:solidFill>
                  <a:schemeClr val="dk1"/>
                </a:solidFill>
                <a:latin typeface="Calibri"/>
                <a:ea typeface="Calibri"/>
                <a:cs typeface="Calibri"/>
                <a:sym typeface="Calibri"/>
              </a:rPr>
              <a:t>2</a:t>
            </a:r>
            <a:endParaRPr lang="ru-RU" dirty="0">
              <a:ea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dirty="0" smtClean="0">
                <a:solidFill>
                  <a:schemeClr val="dk1"/>
                </a:solidFill>
                <a:latin typeface="Calibri"/>
                <a:ea typeface="Calibri"/>
                <a:cs typeface="Calibri"/>
                <a:sym typeface="Calibri"/>
              </a:rPr>
              <a:t>Вывести </a:t>
            </a:r>
            <a:r>
              <a:rPr lang="en-US" sz="1800" dirty="0" smtClean="0">
                <a:solidFill>
                  <a:schemeClr val="dk1"/>
                </a:solidFill>
                <a:latin typeface="Calibri"/>
                <a:ea typeface="Calibri"/>
                <a:cs typeface="Calibri"/>
                <a:sym typeface="Calibri"/>
              </a:rPr>
              <a:t>n-</a:t>
            </a:r>
            <a:r>
              <a:rPr lang="ru-RU" sz="1800" dirty="0" err="1" smtClean="0">
                <a:solidFill>
                  <a:schemeClr val="dk1"/>
                </a:solidFill>
                <a:latin typeface="Calibri"/>
                <a:ea typeface="Calibri"/>
                <a:cs typeface="Calibri"/>
                <a:sym typeface="Calibri"/>
              </a:rPr>
              <a:t>ое</a:t>
            </a:r>
            <a:r>
              <a:rPr lang="ru-RU" sz="1800" dirty="0" smtClean="0">
                <a:solidFill>
                  <a:schemeClr val="dk1"/>
                </a:solidFill>
                <a:latin typeface="Calibri"/>
                <a:ea typeface="Calibri"/>
                <a:cs typeface="Calibri"/>
                <a:sym typeface="Calibri"/>
              </a:rPr>
              <a:t> число Фибоначчи</a:t>
            </a:r>
          </a:p>
        </p:txBody>
      </p:sp>
      <p:sp>
        <p:nvSpPr>
          <p:cNvPr id="328" name="Google Shape;328;p5"/>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329" name="Google Shape;329;p5"/>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4" name="Рисунок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1307" y="3039974"/>
            <a:ext cx="2712864" cy="3347936"/>
          </a:xfrm>
          <a:prstGeom prst="rect">
            <a:avLst/>
          </a:prstGeom>
        </p:spPr>
      </p:pic>
      <p:pic>
        <p:nvPicPr>
          <p:cNvPr id="6" name="Рисунок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7695" y="654775"/>
            <a:ext cx="3482640" cy="219406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7"/>
        <p:cNvGrpSpPr/>
        <p:nvPr/>
      </p:nvGrpSpPr>
      <p:grpSpPr>
        <a:xfrm>
          <a:off x="0" y="0"/>
          <a:ext cx="0" cy="0"/>
          <a:chOff x="0" y="0"/>
          <a:chExt cx="0" cy="0"/>
        </a:xfrm>
      </p:grpSpPr>
      <p:pic>
        <p:nvPicPr>
          <p:cNvPr id="178" name="Google Shape;178;g642016b7f7_0_1"/>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79" name="Google Shape;179;g642016b7f7_0_1"/>
          <p:cNvSpPr/>
          <p:nvPr/>
        </p:nvSpPr>
        <p:spPr>
          <a:xfrm>
            <a:off x="8556840" y="419040"/>
            <a:ext cx="2643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a:t>
            </a:r>
            <a:endParaRPr sz="1200" b="0" i="0" u="none" strike="noStrike" cap="none">
              <a:solidFill>
                <a:schemeClr val="dk1"/>
              </a:solidFill>
              <a:latin typeface="Arial"/>
              <a:ea typeface="Arial"/>
              <a:cs typeface="Arial"/>
              <a:sym typeface="Arial"/>
            </a:endParaRPr>
          </a:p>
        </p:txBody>
      </p:sp>
      <p:pic>
        <p:nvPicPr>
          <p:cNvPr id="180" name="Google Shape;180;g642016b7f7_0_1"/>
          <p:cNvPicPr preferRelativeResize="0"/>
          <p:nvPr/>
        </p:nvPicPr>
        <p:blipFill rotWithShape="1">
          <a:blip r:embed="rId4">
            <a:alphaModFix/>
          </a:blip>
          <a:srcRect/>
          <a:stretch/>
        </p:blipFill>
        <p:spPr>
          <a:xfrm>
            <a:off x="8839440" y="447120"/>
            <a:ext cx="309240" cy="257760"/>
          </a:xfrm>
          <a:prstGeom prst="rect">
            <a:avLst/>
          </a:prstGeom>
          <a:noFill/>
          <a:ln>
            <a:noFill/>
          </a:ln>
        </p:spPr>
      </p:pic>
      <p:sp>
        <p:nvSpPr>
          <p:cNvPr id="181" name="Google Shape;181;g642016b7f7_0_1"/>
          <p:cNvSpPr/>
          <p:nvPr/>
        </p:nvSpPr>
        <p:spPr>
          <a:xfrm>
            <a:off x="733680" y="1060920"/>
            <a:ext cx="4966200" cy="578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ru-RU" sz="3200" b="1" i="0" u="none" strike="noStrike" cap="none">
                <a:solidFill>
                  <a:srgbClr val="000000"/>
                </a:solidFill>
                <a:latin typeface="Calibri"/>
                <a:ea typeface="Calibri"/>
                <a:cs typeface="Calibri"/>
                <a:sym typeface="Calibri"/>
              </a:rPr>
              <a:t>СОДЕРЖАНИЕ</a:t>
            </a:r>
            <a:endParaRPr sz="3200" b="0" i="0" u="none" strike="noStrike" cap="none">
              <a:solidFill>
                <a:schemeClr val="dk1"/>
              </a:solidFill>
              <a:latin typeface="Arial"/>
              <a:ea typeface="Arial"/>
              <a:cs typeface="Arial"/>
              <a:sym typeface="Arial"/>
            </a:endParaRPr>
          </a:p>
        </p:txBody>
      </p:sp>
      <p:sp>
        <p:nvSpPr>
          <p:cNvPr id="182" name="Google Shape;182;g642016b7f7_0_1"/>
          <p:cNvSpPr/>
          <p:nvPr/>
        </p:nvSpPr>
        <p:spPr>
          <a:xfrm>
            <a:off x="750600" y="1833420"/>
            <a:ext cx="5534400" cy="5273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a:solidFill>
                  <a:srgbClr val="000000"/>
                </a:solidFill>
                <a:latin typeface="Calibri"/>
                <a:ea typeface="Calibri"/>
                <a:cs typeface="Calibri"/>
                <a:sym typeface="Calibri"/>
              </a:rPr>
              <a:t>1. ВВЕДЕНИЕ. ОРГАНИЗАЦИОННАЯ ИНФОРМАЦИЯ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Тема занятия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Цели и задачи занятия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Результаты занятия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Материалы для преподавателя</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Материалы для ученика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Тайминг проведения занятия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u-RU" sz="1800" b="1" i="0" u="none" strike="noStrike" cap="none">
                <a:solidFill>
                  <a:srgbClr val="000000"/>
                </a:solidFill>
                <a:latin typeface="Calibri"/>
                <a:ea typeface="Calibri"/>
                <a:cs typeface="Calibri"/>
                <a:sym typeface="Calibri"/>
              </a:rPr>
              <a:t>2. ТЕОРЕТИЧЕСКАЯ ЧАСТЬ</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chemeClr val="dk1"/>
              </a:buClr>
              <a:buSzPts val="1400"/>
              <a:buFont typeface="Arial"/>
              <a:buChar char="•"/>
            </a:pPr>
            <a:r>
              <a:rPr lang="ru-RU">
                <a:latin typeface="Calibri"/>
                <a:ea typeface="Calibri"/>
                <a:cs typeface="Calibri"/>
                <a:sym typeface="Calibri"/>
              </a:rPr>
              <a:t>Итерационный и рекурсионный подход к решению задач</a:t>
            </a:r>
            <a:endParaRPr sz="1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285840" marR="0" lvl="0" indent="-233640" algn="l" rtl="0">
              <a:lnSpc>
                <a:spcPct val="100000"/>
              </a:lnSpc>
              <a:spcBef>
                <a:spcPts val="0"/>
              </a:spcBef>
              <a:spcAft>
                <a:spcPts val="0"/>
              </a:spcAft>
              <a:buClr>
                <a:srgbClr val="000000"/>
              </a:buClr>
              <a:buSzPts val="1800"/>
              <a:buFont typeface="Arial"/>
              <a:buNone/>
            </a:pPr>
            <a:r>
              <a:rPr lang="ru-RU" sz="1800" b="1" i="0" u="none" strike="noStrike" cap="none">
                <a:solidFill>
                  <a:srgbClr val="000000"/>
                </a:solidFill>
                <a:latin typeface="Calibri"/>
                <a:ea typeface="Calibri"/>
                <a:cs typeface="Calibri"/>
                <a:sym typeface="Calibri"/>
              </a:rPr>
              <a:t>3. ПРАКТИЧЕСКАЯ ЧАСТЬ</a:t>
            </a:r>
            <a:r>
              <a:rPr lang="ru-RU" sz="800" b="1" i="0" u="none" strike="noStrike" cap="none">
                <a:solidFill>
                  <a:srgbClr val="000000"/>
                </a:solidFill>
                <a:latin typeface="Calibri"/>
                <a:ea typeface="Calibri"/>
                <a:cs typeface="Calibri"/>
                <a:sym typeface="Calibri"/>
              </a:rPr>
              <a:t> </a:t>
            </a:r>
            <a:endParaRPr sz="800" b="0" i="0" u="none" strike="noStrike" cap="none">
              <a:solidFill>
                <a:schemeClr val="dk1"/>
              </a:solidFill>
              <a:latin typeface="Arial"/>
              <a:ea typeface="Arial"/>
              <a:cs typeface="Arial"/>
              <a:sym typeface="Arial"/>
            </a:endParaRPr>
          </a:p>
          <a:p>
            <a:pPr marL="285840" marR="0" lvl="0" indent="-23364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chemeClr val="dk1"/>
              </a:buClr>
              <a:buSzPts val="1400"/>
              <a:buFont typeface="Arial"/>
              <a:buChar char="•"/>
            </a:pPr>
            <a:r>
              <a:rPr lang="ru-RU">
                <a:latin typeface="Calibri"/>
                <a:ea typeface="Calibri"/>
                <a:cs typeface="Calibri"/>
                <a:sym typeface="Calibri"/>
              </a:rPr>
              <a:t>Работа с рекурсией</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b="0" i="0" u="none" strike="noStrike" cap="none">
                <a:solidFill>
                  <a:schemeClr val="dk1"/>
                </a:solidFill>
                <a:latin typeface="Arial"/>
                <a:ea typeface="Arial"/>
                <a:cs typeface="Arial"/>
                <a:sym typeface="Arial"/>
              </a:rPr>
              <a:t/>
            </a:r>
            <a:br>
              <a:rPr lang="ru-RU" sz="1800" b="0" i="0" u="none" strike="noStrike" cap="none">
                <a:solidFill>
                  <a:schemeClr val="dk1"/>
                </a:solidFill>
                <a:latin typeface="Arial"/>
                <a:ea typeface="Arial"/>
                <a:cs typeface="Arial"/>
                <a:sym typeface="Arial"/>
              </a:rPr>
            </a:br>
            <a:endParaRPr sz="1400" b="0" i="0" u="none" strike="noStrike" cap="none">
              <a:solidFill>
                <a:schemeClr val="dk1"/>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183" name="Google Shape;183;g642016b7f7_0_1"/>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84" name="Google Shape;184;g642016b7f7_0_1"/>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85" name="Google Shape;185;g642016b7f7_0_1"/>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86" name="Google Shape;186;g642016b7f7_0_1"/>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87" name="Google Shape;187;g642016b7f7_0_1"/>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88" name="Google Shape;188;g642016b7f7_0_1"/>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2"/>
        <p:cNvGrpSpPr/>
        <p:nvPr/>
      </p:nvGrpSpPr>
      <p:grpSpPr>
        <a:xfrm>
          <a:off x="0" y="0"/>
          <a:ext cx="0" cy="0"/>
          <a:chOff x="0" y="0"/>
          <a:chExt cx="0" cy="0"/>
        </a:xfrm>
      </p:grpSpPr>
      <p:sp>
        <p:nvSpPr>
          <p:cNvPr id="193" name="Google Shape;193;g642016b7f7_0_66"/>
          <p:cNvSpPr/>
          <p:nvPr/>
        </p:nvSpPr>
        <p:spPr>
          <a:xfrm>
            <a:off x="766080" y="936360"/>
            <a:ext cx="6944700" cy="882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ru-RU" sz="2600" b="1" i="0" u="none" strike="noStrike" cap="none">
                <a:solidFill>
                  <a:srgbClr val="000000"/>
                </a:solidFill>
                <a:latin typeface="Calibri"/>
                <a:ea typeface="Calibri"/>
                <a:cs typeface="Calibri"/>
                <a:sym typeface="Calibri"/>
              </a:rPr>
              <a:t>ВВЕДЕНИЕ. </a:t>
            </a:r>
            <a:endParaRPr sz="2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600"/>
              <a:buFont typeface="Arial"/>
              <a:buNone/>
            </a:pPr>
            <a:r>
              <a:rPr lang="ru-RU" sz="2600" b="1" i="0" u="none" strike="noStrike" cap="none">
                <a:solidFill>
                  <a:srgbClr val="000000"/>
                </a:solidFill>
                <a:latin typeface="Calibri"/>
                <a:ea typeface="Calibri"/>
                <a:cs typeface="Calibri"/>
                <a:sym typeface="Calibri"/>
              </a:rPr>
              <a:t>ОРГАНИЗАЦИОННАЯ ИНФОРМАЦИЯ</a:t>
            </a:r>
            <a:r>
              <a:rPr lang="ru-RU" sz="2600" b="0" i="0" u="none" strike="noStrike" cap="none">
                <a:solidFill>
                  <a:srgbClr val="000000"/>
                </a:solidFill>
                <a:latin typeface="Calibri"/>
                <a:ea typeface="Calibri"/>
                <a:cs typeface="Calibri"/>
                <a:sym typeface="Calibri"/>
              </a:rPr>
              <a:t> </a:t>
            </a:r>
            <a:endParaRPr sz="2600" b="0" i="0" u="none" strike="noStrike" cap="none">
              <a:solidFill>
                <a:schemeClr val="dk1"/>
              </a:solidFill>
              <a:latin typeface="Arial"/>
              <a:ea typeface="Arial"/>
              <a:cs typeface="Arial"/>
              <a:sym typeface="Arial"/>
            </a:endParaRPr>
          </a:p>
        </p:txBody>
      </p:sp>
      <p:pic>
        <p:nvPicPr>
          <p:cNvPr id="194" name="Google Shape;194;g642016b7f7_0_66"/>
          <p:cNvPicPr preferRelativeResize="0"/>
          <p:nvPr/>
        </p:nvPicPr>
        <p:blipFill rotWithShape="1">
          <a:blip r:embed="rId3">
            <a:alphaModFix/>
          </a:blip>
          <a:srcRect/>
          <a:stretch/>
        </p:blipFill>
        <p:spPr>
          <a:xfrm>
            <a:off x="693720" y="866520"/>
            <a:ext cx="74160" cy="448560"/>
          </a:xfrm>
          <a:prstGeom prst="rect">
            <a:avLst/>
          </a:prstGeom>
          <a:noFill/>
          <a:ln>
            <a:noFill/>
          </a:ln>
        </p:spPr>
      </p:pic>
      <p:pic>
        <p:nvPicPr>
          <p:cNvPr id="195" name="Google Shape;195;g642016b7f7_0_66"/>
          <p:cNvPicPr preferRelativeResize="0"/>
          <p:nvPr/>
        </p:nvPicPr>
        <p:blipFill rotWithShape="1">
          <a:blip r:embed="rId4">
            <a:alphaModFix/>
          </a:blip>
          <a:srcRect/>
          <a:stretch/>
        </p:blipFill>
        <p:spPr>
          <a:xfrm>
            <a:off x="736920" y="422280"/>
            <a:ext cx="1690198" cy="296640"/>
          </a:xfrm>
          <a:prstGeom prst="rect">
            <a:avLst/>
          </a:prstGeom>
          <a:noFill/>
          <a:ln>
            <a:noFill/>
          </a:ln>
        </p:spPr>
      </p:pic>
      <p:sp>
        <p:nvSpPr>
          <p:cNvPr id="196" name="Google Shape;196;g642016b7f7_0_66"/>
          <p:cNvSpPr/>
          <p:nvPr/>
        </p:nvSpPr>
        <p:spPr>
          <a:xfrm>
            <a:off x="8556840" y="419040"/>
            <a:ext cx="2643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3</a:t>
            </a:r>
            <a:endParaRPr sz="1200" b="0" i="0" u="none" strike="noStrike" cap="none">
              <a:solidFill>
                <a:schemeClr val="dk1"/>
              </a:solidFill>
              <a:latin typeface="Arial"/>
              <a:ea typeface="Arial"/>
              <a:cs typeface="Arial"/>
              <a:sym typeface="Arial"/>
            </a:endParaRPr>
          </a:p>
        </p:txBody>
      </p:sp>
      <p:pic>
        <p:nvPicPr>
          <p:cNvPr id="197" name="Google Shape;197;g642016b7f7_0_66"/>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198" name="Google Shape;198;g642016b7f7_0_66"/>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199" name="Google Shape;199;g642016b7f7_0_66"/>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00" name="Google Shape;200;g642016b7f7_0_66"/>
          <p:cNvSpPr/>
          <p:nvPr/>
        </p:nvSpPr>
        <p:spPr>
          <a:xfrm>
            <a:off x="808925" y="2170800"/>
            <a:ext cx="7573200" cy="38145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a:solidFill>
                  <a:srgbClr val="000000"/>
                </a:solidFill>
                <a:latin typeface="Calibri"/>
                <a:ea typeface="Calibri"/>
                <a:cs typeface="Calibri"/>
                <a:sym typeface="Calibri"/>
              </a:rPr>
              <a:t>Тема: Статическая и динамическая память</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ru-RU" sz="1600" b="1" i="0" u="none" strike="noStrike" cap="none">
                <a:solidFill>
                  <a:srgbClr val="000000"/>
                </a:solidFill>
                <a:latin typeface="Calibri"/>
                <a:ea typeface="Calibri"/>
                <a:cs typeface="Calibri"/>
                <a:sym typeface="Calibri"/>
              </a:rPr>
              <a:t>Цели и задачи:</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630"/>
              <a:buFont typeface="Noto Sans Symbols"/>
              <a:buChar char="●"/>
            </a:pPr>
            <a:r>
              <a:rPr lang="ru-RU" sz="1400" b="0" i="0" u="none" strike="noStrike" cap="none">
                <a:solidFill>
                  <a:srgbClr val="000000"/>
                </a:solidFill>
                <a:latin typeface="Calibri"/>
                <a:ea typeface="Calibri"/>
                <a:cs typeface="Calibri"/>
                <a:sym typeface="Calibri"/>
              </a:rPr>
              <a:t>Научиться работать с </a:t>
            </a:r>
            <a:r>
              <a:rPr lang="ru-RU">
                <a:latin typeface="Calibri"/>
                <a:ea typeface="Calibri"/>
                <a:cs typeface="Calibri"/>
                <a:sym typeface="Calibri"/>
              </a:rPr>
              <a:t>рекурсией</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b="0" i="0" u="none" strike="noStrike" cap="none">
                <a:solidFill>
                  <a:schemeClr val="dk1"/>
                </a:solidFill>
                <a:latin typeface="Arial"/>
                <a:ea typeface="Arial"/>
                <a:cs typeface="Arial"/>
                <a:sym typeface="Arial"/>
              </a:rPr>
              <a:t/>
            </a:r>
            <a:br>
              <a:rPr lang="ru-RU" sz="1800" b="0" i="0" u="none" strike="noStrike" cap="none">
                <a:solidFill>
                  <a:schemeClr val="dk1"/>
                </a:solidFill>
                <a:latin typeface="Arial"/>
                <a:ea typeface="Arial"/>
                <a:cs typeface="Arial"/>
                <a:sym typeface="Arial"/>
              </a:rPr>
            </a:br>
            <a:r>
              <a:rPr lang="ru-RU" sz="1600" b="1" i="0" u="none" strike="noStrike" cap="none">
                <a:solidFill>
                  <a:srgbClr val="000000"/>
                </a:solidFill>
                <a:latin typeface="Calibri"/>
                <a:ea typeface="Calibri"/>
                <a:cs typeface="Calibri"/>
                <a:sym typeface="Calibri"/>
              </a:rPr>
              <a:t>По результатам занятия слушатель будет знать: </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171358" marR="0" lvl="0" indent="-169918" algn="l" rtl="0">
              <a:lnSpc>
                <a:spcPct val="100000"/>
              </a:lnSpc>
              <a:spcBef>
                <a:spcPts val="0"/>
              </a:spcBef>
              <a:spcAft>
                <a:spcPts val="0"/>
              </a:spcAft>
              <a:buClr>
                <a:srgbClr val="000000"/>
              </a:buClr>
              <a:buSzPts val="1400"/>
              <a:buFont typeface="Arial"/>
              <a:buChar char="•"/>
            </a:pPr>
            <a:r>
              <a:rPr lang="ru-RU">
                <a:latin typeface="Calibri"/>
                <a:ea typeface="Calibri"/>
                <a:cs typeface="Calibri"/>
                <a:sym typeface="Calibri"/>
              </a:rPr>
              <a:t>Что такое рекурсия и какие у неё преимущества</a:t>
            </a:r>
            <a:endParaRPr>
              <a:latin typeface="Calibri"/>
              <a:ea typeface="Calibri"/>
              <a:cs typeface="Calibri"/>
              <a:sym typeface="Calibri"/>
            </a:endParaRPr>
          </a:p>
        </p:txBody>
      </p:sp>
      <p:sp>
        <p:nvSpPr>
          <p:cNvPr id="201" name="Google Shape;201;g642016b7f7_0_66"/>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02" name="Google Shape;202;g642016b7f7_0_66"/>
          <p:cNvPicPr preferRelativeResize="0"/>
          <p:nvPr/>
        </p:nvPicPr>
        <p:blipFill rotWithShape="1">
          <a:blip r:embed="rId7">
            <a:alphaModFix/>
          </a:blip>
          <a:srcRect/>
          <a:stretch/>
        </p:blipFill>
        <p:spPr>
          <a:xfrm>
            <a:off x="7833600" y="6606360"/>
            <a:ext cx="672481" cy="23400"/>
          </a:xfrm>
          <a:prstGeom prst="rect">
            <a:avLst/>
          </a:prstGeom>
          <a:noFill/>
          <a:ln>
            <a:noFill/>
          </a:ln>
        </p:spPr>
      </p:pic>
      <p:pic>
        <p:nvPicPr>
          <p:cNvPr id="203" name="Google Shape;203;g642016b7f7_0_66"/>
          <p:cNvPicPr preferRelativeResize="0"/>
          <p:nvPr/>
        </p:nvPicPr>
        <p:blipFill rotWithShape="1">
          <a:blip r:embed="rId8">
            <a:alphaModFix/>
          </a:blip>
          <a:srcRect/>
          <a:stretch/>
        </p:blipFill>
        <p:spPr>
          <a:xfrm>
            <a:off x="8653320" y="6401880"/>
            <a:ext cx="227159" cy="215278"/>
          </a:xfrm>
          <a:prstGeom prst="rect">
            <a:avLst/>
          </a:prstGeom>
          <a:noFill/>
          <a:ln>
            <a:noFill/>
          </a:ln>
        </p:spPr>
      </p:pic>
      <p:sp>
        <p:nvSpPr>
          <p:cNvPr id="204" name="Google Shape;204;g642016b7f7_0_66"/>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pic>
        <p:nvPicPr>
          <p:cNvPr id="209" name="Google Shape;209;g642016b7f7_0_132"/>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10" name="Google Shape;210;g642016b7f7_0_132"/>
          <p:cNvSpPr/>
          <p:nvPr/>
        </p:nvSpPr>
        <p:spPr>
          <a:xfrm>
            <a:off x="8556840" y="419040"/>
            <a:ext cx="2643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4</a:t>
            </a:r>
            <a:endParaRPr sz="1200" b="0" i="0" u="none" strike="noStrike" cap="none">
              <a:solidFill>
                <a:schemeClr val="dk1"/>
              </a:solidFill>
              <a:latin typeface="Arial"/>
              <a:ea typeface="Arial"/>
              <a:cs typeface="Arial"/>
              <a:sym typeface="Arial"/>
            </a:endParaRPr>
          </a:p>
        </p:txBody>
      </p:sp>
      <p:sp>
        <p:nvSpPr>
          <p:cNvPr id="211" name="Google Shape;211;g642016b7f7_0_132"/>
          <p:cNvSpPr/>
          <p:nvPr/>
        </p:nvSpPr>
        <p:spPr>
          <a:xfrm>
            <a:off x="690125" y="1153800"/>
            <a:ext cx="7553100" cy="69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12" name="Google Shape;212;g642016b7f7_0_132"/>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216000" marR="0" lvl="0" indent="-175995" algn="l" rtl="0">
              <a:lnSpc>
                <a:spcPct val="100000"/>
              </a:lnSpc>
              <a:spcBef>
                <a:spcPts val="0"/>
              </a:spcBef>
              <a:spcAft>
                <a:spcPts val="0"/>
              </a:spcAft>
              <a:buClr>
                <a:srgbClr val="000000"/>
              </a:buClr>
              <a:buSzPts val="630"/>
              <a:buFont typeface="Noto Sans Symbols"/>
              <a:buNone/>
            </a:pPr>
            <a:endParaRPr sz="1400" b="0" i="0" u="none" strike="noStrike" cap="none" dirty="0">
              <a:solidFill>
                <a:schemeClr val="dk1"/>
              </a:solidFill>
              <a:latin typeface="Arial"/>
              <a:ea typeface="Arial"/>
              <a:cs typeface="Arial"/>
              <a:sym typeface="Arial"/>
            </a:endParaRPr>
          </a:p>
          <a:p>
            <a:pPr marL="216000" marR="0" lvl="0" indent="-175995" algn="l" rtl="0">
              <a:lnSpc>
                <a:spcPct val="100000"/>
              </a:lnSpc>
              <a:spcBef>
                <a:spcPts val="0"/>
              </a:spcBef>
              <a:spcAft>
                <a:spcPts val="0"/>
              </a:spcAft>
              <a:buClr>
                <a:srgbClr val="000000"/>
              </a:buClr>
              <a:buSzPts val="630"/>
              <a:buFont typeface="Noto Sans Symbols"/>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ru-RU" sz="1600" b="1" i="0" u="none" strike="noStrike" cap="none" dirty="0" err="1">
                <a:solidFill>
                  <a:srgbClr val="000000"/>
                </a:solidFill>
                <a:latin typeface="Calibri"/>
                <a:ea typeface="Calibri"/>
                <a:cs typeface="Calibri"/>
                <a:sym typeface="Calibri"/>
              </a:rPr>
              <a:t>Тайминг</a:t>
            </a:r>
            <a:r>
              <a:rPr lang="ru-RU" sz="1600" b="1" i="0" u="none" strike="noStrike" cap="none" dirty="0">
                <a:solidFill>
                  <a:srgbClr val="000000"/>
                </a:solidFill>
                <a:latin typeface="Calibri"/>
                <a:ea typeface="Calibri"/>
                <a:cs typeface="Calibri"/>
                <a:sym typeface="Calibri"/>
              </a:rPr>
              <a:t> занятия</a:t>
            </a:r>
            <a:endParaRPr sz="1600" b="0" i="0" u="none" strike="noStrike" cap="none" dirty="0">
              <a:solidFill>
                <a:schemeClr val="dk1"/>
              </a:solidFill>
              <a:latin typeface="Arial"/>
              <a:ea typeface="Arial"/>
              <a:cs typeface="Arial"/>
              <a:sym typeface="Arial"/>
            </a:endParaRPr>
          </a:p>
        </p:txBody>
      </p:sp>
      <p:pic>
        <p:nvPicPr>
          <p:cNvPr id="213" name="Google Shape;213;g642016b7f7_0_132"/>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14" name="Google Shape;214;g642016b7f7_0_132"/>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15" name="Google Shape;215;g642016b7f7_0_132"/>
          <p:cNvPicPr preferRelativeResize="0"/>
          <p:nvPr/>
        </p:nvPicPr>
        <p:blipFill rotWithShape="1">
          <a:blip r:embed="rId4">
            <a:alphaModFix/>
          </a:blip>
          <a:srcRect/>
          <a:stretch/>
        </p:blipFill>
        <p:spPr>
          <a:xfrm>
            <a:off x="8198640" y="437400"/>
            <a:ext cx="309240" cy="257760"/>
          </a:xfrm>
          <a:prstGeom prst="rect">
            <a:avLst/>
          </a:prstGeom>
          <a:noFill/>
          <a:ln>
            <a:noFill/>
          </a:ln>
        </p:spPr>
      </p:pic>
      <p:graphicFrame>
        <p:nvGraphicFramePr>
          <p:cNvPr id="216" name="Google Shape;216;g642016b7f7_0_132"/>
          <p:cNvGraphicFramePr/>
          <p:nvPr>
            <p:extLst>
              <p:ext uri="{D42A27DB-BD31-4B8C-83A1-F6EECF244321}">
                <p14:modId xmlns:p14="http://schemas.microsoft.com/office/powerpoint/2010/main" val="1738325605"/>
              </p:ext>
            </p:extLst>
          </p:nvPr>
        </p:nvGraphicFramePr>
        <p:xfrm>
          <a:off x="745331" y="3267818"/>
          <a:ext cx="7725225" cy="2241875"/>
        </p:xfrm>
        <a:graphic>
          <a:graphicData uri="http://schemas.openxmlformats.org/drawingml/2006/table">
            <a:tbl>
              <a:tblPr>
                <a:noFill/>
                <a:tableStyleId>{8313586F-F825-40B3-B8B7-E72720242D48}</a:tableStyleId>
              </a:tblPr>
              <a:tblGrid>
                <a:gridCol w="411475">
                  <a:extLst>
                    <a:ext uri="{9D8B030D-6E8A-4147-A177-3AD203B41FA5}">
                      <a16:colId xmlns:a16="http://schemas.microsoft.com/office/drawing/2014/main" val="20000"/>
                    </a:ext>
                  </a:extLst>
                </a:gridCol>
                <a:gridCol w="4177800">
                  <a:extLst>
                    <a:ext uri="{9D8B030D-6E8A-4147-A177-3AD203B41FA5}">
                      <a16:colId xmlns:a16="http://schemas.microsoft.com/office/drawing/2014/main" val="20001"/>
                    </a:ext>
                  </a:extLst>
                </a:gridCol>
                <a:gridCol w="1738075">
                  <a:extLst>
                    <a:ext uri="{9D8B030D-6E8A-4147-A177-3AD203B41FA5}">
                      <a16:colId xmlns:a16="http://schemas.microsoft.com/office/drawing/2014/main" val="20002"/>
                    </a:ext>
                  </a:extLst>
                </a:gridCol>
                <a:gridCol w="1397875">
                  <a:extLst>
                    <a:ext uri="{9D8B030D-6E8A-4147-A177-3AD203B41FA5}">
                      <a16:colId xmlns:a16="http://schemas.microsoft.com/office/drawing/2014/main" val="20003"/>
                    </a:ext>
                  </a:extLst>
                </a:gridCol>
              </a:tblGrid>
              <a:tr h="274325">
                <a:tc>
                  <a:txBody>
                    <a:bodyPr/>
                    <a:lstStyle/>
                    <a:p>
                      <a:pPr marL="0" marR="0" lvl="0" indent="0" algn="ctr" rtl="0">
                        <a:lnSpc>
                          <a:spcPct val="100000"/>
                        </a:lnSpc>
                        <a:spcBef>
                          <a:spcPts val="0"/>
                        </a:spcBef>
                        <a:spcAft>
                          <a:spcPts val="0"/>
                        </a:spcAft>
                        <a:buClr>
                          <a:srgbClr val="000000"/>
                        </a:buClr>
                        <a:buSzPts val="1200"/>
                        <a:buFont typeface="Arial"/>
                        <a:buNone/>
                      </a:pPr>
                      <a:r>
                        <a:rPr lang="ru-RU" sz="1200" b="0" u="none" strike="noStrike" cap="none">
                          <a:solidFill>
                            <a:srgbClr val="000000"/>
                          </a:solidFill>
                          <a:latin typeface="Arial"/>
                          <a:ea typeface="Arial"/>
                          <a:cs typeface="Arial"/>
                          <a:sym typeface="Arial"/>
                        </a:rPr>
                        <a:t>№</a:t>
                      </a:r>
                      <a:r>
                        <a:rPr lang="ru-RU" sz="1200" b="1" u="none" strike="noStrike" cap="none">
                          <a:solidFill>
                            <a:srgbClr val="000000"/>
                          </a:solidFill>
                          <a:latin typeface="Calibri"/>
                          <a:ea typeface="Calibri"/>
                          <a:cs typeface="Calibri"/>
                          <a:sym typeface="Calibri"/>
                        </a:rPr>
                        <a:t>​</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ru-RU" sz="1200" b="1" u="none" strike="noStrike" cap="none">
                          <a:solidFill>
                            <a:srgbClr val="000000"/>
                          </a:solidFill>
                          <a:latin typeface="Arial"/>
                          <a:ea typeface="Arial"/>
                          <a:cs typeface="Arial"/>
                          <a:sym typeface="Arial"/>
                        </a:rPr>
                        <a:t>Этапы</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tc>
                  <a:txBody>
                    <a:bodyPr/>
                    <a:lstStyle/>
                    <a:p>
                      <a:pPr marL="0" marR="0" lvl="0" indent="0" algn="r" rtl="0">
                        <a:lnSpc>
                          <a:spcPct val="100000"/>
                        </a:lnSpc>
                        <a:spcBef>
                          <a:spcPts val="0"/>
                        </a:spcBef>
                        <a:spcAft>
                          <a:spcPts val="0"/>
                        </a:spcAft>
                        <a:buClr>
                          <a:srgbClr val="000000"/>
                        </a:buClr>
                        <a:buSzPts val="1200"/>
                        <a:buFont typeface="Arial"/>
                        <a:buNone/>
                      </a:pPr>
                      <a:r>
                        <a:rPr lang="ru-RU" sz="1200" b="1" u="none" strike="noStrike" cap="none">
                          <a:solidFill>
                            <a:srgbClr val="000000"/>
                          </a:solidFill>
                          <a:latin typeface="Arial"/>
                          <a:ea typeface="Arial"/>
                          <a:cs typeface="Arial"/>
                          <a:sym typeface="Arial"/>
                        </a:rPr>
                        <a:t>время</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tc>
                  <a:txBody>
                    <a:bodyPr/>
                    <a:lstStyle/>
                    <a:p>
                      <a:pPr marL="0" marR="0" lvl="0" indent="0" algn="r" rtl="0">
                        <a:lnSpc>
                          <a:spcPct val="100000"/>
                        </a:lnSpc>
                        <a:spcBef>
                          <a:spcPts val="0"/>
                        </a:spcBef>
                        <a:spcAft>
                          <a:spcPts val="0"/>
                        </a:spcAft>
                        <a:buClr>
                          <a:srgbClr val="000000"/>
                        </a:buClr>
                        <a:buSzPts val="1200"/>
                        <a:buFont typeface="Arial"/>
                        <a:buNone/>
                      </a:pPr>
                      <a:r>
                        <a:rPr lang="ru-RU" sz="1200" b="0" u="none" strike="noStrike" cap="none">
                          <a:solidFill>
                            <a:srgbClr val="000000"/>
                          </a:solidFill>
                          <a:latin typeface="Arial"/>
                          <a:ea typeface="Arial"/>
                          <a:cs typeface="Arial"/>
                          <a:sym typeface="Arial"/>
                        </a:rPr>
                        <a:t>Сумма</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extLst>
                  <a:ext uri="{0D108BD9-81ED-4DB2-BD59-A6C34878D82A}">
                    <a16:rowId xmlns:a16="http://schemas.microsoft.com/office/drawing/2014/main" val="10000"/>
                  </a:ext>
                </a:extLst>
              </a:tr>
              <a:tr h="259200">
                <a:tc>
                  <a:txBody>
                    <a:bodyPr/>
                    <a:lstStyle/>
                    <a:p>
                      <a:pPr marL="0" marR="0" lvl="0" indent="0" algn="ct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1​</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Приветственное слово преподавателя</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59200">
                <a:tc>
                  <a:txBody>
                    <a:bodyPr/>
                    <a:lstStyle/>
                    <a:p>
                      <a:pPr marL="0" marR="0" lvl="0" indent="0" algn="ct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2​</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Повторение пройденного</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rowSpan="3">
                  <a:txBody>
                    <a:bodyPr/>
                    <a:lstStyle/>
                    <a:p>
                      <a:pPr marL="0" marR="0" lvl="0" indent="0" algn="ctr" rtl="0">
                        <a:lnSpc>
                          <a:spcPct val="100000"/>
                        </a:lnSpc>
                        <a:spcBef>
                          <a:spcPts val="0"/>
                        </a:spcBef>
                        <a:spcAft>
                          <a:spcPts val="0"/>
                        </a:spcAft>
                        <a:buClr>
                          <a:srgbClr val="000000"/>
                        </a:buClr>
                        <a:buSzPts val="1100"/>
                        <a:buFont typeface="Arial"/>
                        <a:buNone/>
                      </a:pPr>
                      <a:endParaRPr sz="1100" b="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100"/>
                        <a:buFont typeface="Arial"/>
                        <a:buNone/>
                      </a:pPr>
                      <a:r>
                        <a:rPr lang="ru-RU" sz="1100" b="0" u="none" strike="noStrike" cap="none" dirty="0">
                          <a:solidFill>
                            <a:srgbClr val="000000"/>
                          </a:solidFill>
                          <a:latin typeface="Arial"/>
                          <a:ea typeface="Arial"/>
                          <a:cs typeface="Arial"/>
                          <a:sym typeface="Arial"/>
                        </a:rPr>
                        <a:t>40 мин.</a:t>
                      </a:r>
                      <a:endParaRPr sz="1100" b="0" u="none" strike="noStrike" cap="none" dirty="0">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r h="259200">
                <a:tc>
                  <a:txBody>
                    <a:bodyPr/>
                    <a:lstStyle/>
                    <a:p>
                      <a:pPr marL="0" marR="0" lvl="0" indent="0" algn="ct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3​</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Теоретическая часть</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30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vMerge="1">
                  <a:txBody>
                    <a:bodyPr/>
                    <a:lstStyle/>
                    <a:p>
                      <a:endParaRPr lang="en-US"/>
                    </a:p>
                  </a:txBody>
                  <a:tcPr/>
                </a:tc>
                <a:extLst>
                  <a:ext uri="{0D108BD9-81ED-4DB2-BD59-A6C34878D82A}">
                    <a16:rowId xmlns:a16="http://schemas.microsoft.com/office/drawing/2014/main" val="10003"/>
                  </a:ext>
                </a:extLst>
              </a:tr>
              <a:tr h="259200">
                <a:tc>
                  <a:txBody>
                    <a:bodyPr/>
                    <a:lstStyle/>
                    <a:p>
                      <a:pPr marL="0" marR="0" lvl="0" indent="0" algn="ct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4​</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Вопросы по теоретической части</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vMerge="1">
                  <a:txBody>
                    <a:bodyPr/>
                    <a:lstStyle/>
                    <a:p>
                      <a:endParaRPr lang="en-US"/>
                    </a:p>
                  </a:txBody>
                  <a:tcPr/>
                </a:tc>
                <a:extLst>
                  <a:ext uri="{0D108BD9-81ED-4DB2-BD59-A6C34878D82A}">
                    <a16:rowId xmlns:a16="http://schemas.microsoft.com/office/drawing/2014/main" val="10004"/>
                  </a:ext>
                </a:extLst>
              </a:tr>
              <a:tr h="305775">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latin typeface="Arial"/>
                          <a:ea typeface="Arial"/>
                          <a:cs typeface="Arial"/>
                          <a:sym typeface="Arial"/>
                        </a:rPr>
                        <a:t>  </a:t>
                      </a:r>
                      <a:endParaRPr sz="14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Перерыв</a:t>
                      </a:r>
                      <a:endParaRPr sz="1100" b="0" u="none" strike="noStrike" cap="none">
                        <a:solidFill>
                          <a:srgbClr val="000000"/>
                        </a:solidFill>
                        <a:latin typeface="Calibri"/>
                        <a:ea typeface="Calibri"/>
                        <a:cs typeface="Calibri"/>
                        <a:sym typeface="Calibri"/>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15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15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59200">
                <a:tc>
                  <a:txBody>
                    <a:bodyPr/>
                    <a:lstStyle/>
                    <a:p>
                      <a:pPr marL="0" marR="0" lvl="0" indent="0" algn="ct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6</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Практическая часть</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40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40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extLst>
                  <a:ext uri="{0D108BD9-81ED-4DB2-BD59-A6C34878D82A}">
                    <a16:rowId xmlns:a16="http://schemas.microsoft.com/office/drawing/2014/main" val="10006"/>
                  </a:ext>
                </a:extLst>
              </a:tr>
              <a:tr h="2581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i="1" u="none" strike="noStrike" cap="none">
                          <a:solidFill>
                            <a:srgbClr val="000000"/>
                          </a:solidFill>
                          <a:latin typeface="Calibri"/>
                          <a:ea typeface="Calibri"/>
                          <a:cs typeface="Calibri"/>
                          <a:sym typeface="Calibri"/>
                        </a:rPr>
                        <a:t>Рефлексия и вопросы</a:t>
                      </a:r>
                      <a:endParaRPr sz="1100" b="0" i="1"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dirty="0">
                          <a:solidFill>
                            <a:srgbClr val="000000"/>
                          </a:solidFill>
                          <a:latin typeface="Arial"/>
                          <a:ea typeface="Arial"/>
                          <a:cs typeface="Arial"/>
                          <a:sym typeface="Arial"/>
                        </a:rPr>
                        <a:t>5 мин.</a:t>
                      </a:r>
                      <a:endParaRPr sz="1100" b="0" u="none" strike="noStrike" cap="none" dirty="0">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pic>
        <p:nvPicPr>
          <p:cNvPr id="217" name="Google Shape;217;g642016b7f7_0_132"/>
          <p:cNvPicPr preferRelativeResize="0"/>
          <p:nvPr/>
        </p:nvPicPr>
        <p:blipFill rotWithShape="1">
          <a:blip r:embed="rId4">
            <a:alphaModFix/>
          </a:blip>
          <a:srcRect/>
          <a:stretch/>
        </p:blipFill>
        <p:spPr>
          <a:xfrm>
            <a:off x="7528920" y="2633268"/>
            <a:ext cx="667800" cy="268920"/>
          </a:xfrm>
          <a:prstGeom prst="rect">
            <a:avLst/>
          </a:prstGeom>
          <a:noFill/>
          <a:ln>
            <a:noFill/>
          </a:ln>
        </p:spPr>
      </p:pic>
      <p:sp>
        <p:nvSpPr>
          <p:cNvPr id="218" name="Google Shape;218;g642016b7f7_0_132"/>
          <p:cNvSpPr/>
          <p:nvPr/>
        </p:nvSpPr>
        <p:spPr>
          <a:xfrm>
            <a:off x="7531800" y="2631828"/>
            <a:ext cx="603600" cy="2736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Таб.1</a:t>
            </a:r>
            <a:endParaRPr sz="1200" b="0" i="0" u="none" strike="noStrike" cap="none">
              <a:solidFill>
                <a:schemeClr val="dk1"/>
              </a:solidFill>
              <a:latin typeface="Arial"/>
              <a:ea typeface="Arial"/>
              <a:cs typeface="Arial"/>
              <a:sym typeface="Arial"/>
            </a:endParaRPr>
          </a:p>
        </p:txBody>
      </p:sp>
      <p:sp>
        <p:nvSpPr>
          <p:cNvPr id="219" name="Google Shape;219;g642016b7f7_0_132"/>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20" name="Google Shape;220;g642016b7f7_0_132"/>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21" name="Google Shape;221;g642016b7f7_0_132"/>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22" name="Google Shape;222;g642016b7f7_0_132"/>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226"/>
        <p:cNvGrpSpPr/>
        <p:nvPr/>
      </p:nvGrpSpPr>
      <p:grpSpPr>
        <a:xfrm>
          <a:off x="0" y="0"/>
          <a:ext cx="0" cy="0"/>
          <a:chOff x="0" y="0"/>
          <a:chExt cx="0" cy="0"/>
        </a:xfrm>
      </p:grpSpPr>
      <p:pic>
        <p:nvPicPr>
          <p:cNvPr id="227" name="Google Shape;227;p2"/>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228" name="Google Shape;228;p2"/>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229" name="Google Shape;229;p2"/>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a:latin typeface="Calibri"/>
                <a:ea typeface="Calibri"/>
                <a:cs typeface="Calibri"/>
                <a:sym typeface="Calibri"/>
              </a:rPr>
              <a:t>12</a:t>
            </a:r>
            <a:r>
              <a:rPr lang="ru-RU" sz="1400" b="0" i="0" u="none" strike="noStrike" cap="none">
                <a:solidFill>
                  <a:srgbClr val="000000"/>
                </a:solidFill>
                <a:latin typeface="Calibri"/>
                <a:ea typeface="Calibri"/>
                <a:cs typeface="Calibri"/>
                <a:sym typeface="Calibri"/>
              </a:rPr>
              <a:t> занятие</a:t>
            </a:r>
            <a:endParaRPr sz="1400" b="0" i="0" u="none" strike="noStrike" cap="none">
              <a:solidFill>
                <a:schemeClr val="dk1"/>
              </a:solidFill>
              <a:latin typeface="Arial"/>
              <a:ea typeface="Arial"/>
              <a:cs typeface="Arial"/>
              <a:sym typeface="Arial"/>
            </a:endParaRPr>
          </a:p>
        </p:txBody>
      </p:sp>
      <p:sp>
        <p:nvSpPr>
          <p:cNvPr id="230" name="Google Shape;230;p2"/>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2019</a:t>
            </a:r>
            <a:endParaRPr sz="1200" b="0" i="0" u="none" strike="noStrike" cap="none">
              <a:solidFill>
                <a:schemeClr val="dk1"/>
              </a:solidFill>
              <a:latin typeface="Arial"/>
              <a:ea typeface="Arial"/>
              <a:cs typeface="Arial"/>
              <a:sym typeface="Arial"/>
            </a:endParaRPr>
          </a:p>
        </p:txBody>
      </p:sp>
      <p:sp>
        <p:nvSpPr>
          <p:cNvPr id="231" name="Google Shape;231;p2"/>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Теоретическая часть</a:t>
            </a:r>
            <a:endParaRPr sz="4000" b="0" i="0" u="none" strike="noStrike" cap="none">
              <a:solidFill>
                <a:schemeClr val="dk1"/>
              </a:solidFill>
              <a:latin typeface="Arial"/>
              <a:ea typeface="Arial"/>
              <a:cs typeface="Arial"/>
              <a:sym typeface="Arial"/>
            </a:endParaRPr>
          </a:p>
        </p:txBody>
      </p:sp>
      <p:sp>
        <p:nvSpPr>
          <p:cNvPr id="232" name="Google Shape;232;p2"/>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a:solidFill>
                  <a:schemeClr val="dk1"/>
                </a:solidFill>
                <a:latin typeface="Calibri"/>
                <a:ea typeface="Calibri"/>
                <a:cs typeface="Calibri"/>
                <a:sym typeface="Calibri"/>
              </a:rPr>
              <a:t>Рекурсия.</a:t>
            </a: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075" y="2368970"/>
            <a:ext cx="6300743" cy="4260790"/>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6</a:t>
            </a:r>
            <a:endParaRPr sz="1200" b="0" i="0" u="none" strike="noStrike" cap="none">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7" name="Google Shape;247;p3"/>
          <p:cNvSpPr/>
          <p:nvPr/>
        </p:nvSpPr>
        <p:spPr>
          <a:xfrm>
            <a:off x="1145694" y="1905243"/>
            <a:ext cx="7693746" cy="561713"/>
          </a:xfrm>
          <a:prstGeom prst="rect">
            <a:avLst/>
          </a:prstGeom>
          <a:noFill/>
          <a:ln>
            <a:noFill/>
          </a:ln>
        </p:spPr>
        <p:txBody>
          <a:bodyPr spcFirstLastPara="1" wrap="square" lIns="90000" tIns="45000" rIns="90000" bIns="45000" anchor="t" anchorCtr="0">
            <a:noAutofit/>
          </a:bodyPr>
          <a:lstStyle/>
          <a:p>
            <a:pPr lvl="0">
              <a:buSzPts val="1600"/>
            </a:pPr>
            <a:r>
              <a:rPr lang="en-US" sz="1800" b="1" dirty="0">
                <a:latin typeface="Calibri" panose="020F0502020204030204" pitchFamily="34" charset="0"/>
                <a:cs typeface="Calibri" panose="020F0502020204030204" pitchFamily="34" charset="0"/>
              </a:rPr>
              <a:t>“In order to understand recursion, one must first understand recursion.”</a:t>
            </a:r>
            <a:endParaRPr sz="1800" b="1"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37040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41" y="1927733"/>
            <a:ext cx="4521758" cy="4114800"/>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chemeClr val="dk1"/>
                </a:solidFill>
                <a:latin typeface="Arial"/>
                <a:ea typeface="Arial"/>
                <a:cs typeface="Arial"/>
                <a:sym typeface="Arial"/>
              </a:rPr>
              <a:t>7</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 name="Рисунок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6675" y="2240040"/>
            <a:ext cx="4413856" cy="3531085"/>
          </a:xfrm>
          <a:prstGeom prst="rect">
            <a:avLst/>
          </a:prstGeom>
        </p:spPr>
      </p:pic>
    </p:spTree>
    <p:extLst>
      <p:ext uri="{BB962C8B-B14F-4D97-AF65-F5344CB8AC3E}">
        <p14:creationId xmlns:p14="http://schemas.microsoft.com/office/powerpoint/2010/main" val="17751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rPr>
              <a:t>8</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 name="Рисунок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05" y="1697760"/>
            <a:ext cx="7461720" cy="4416120"/>
          </a:xfrm>
          <a:prstGeom prst="rect">
            <a:avLst/>
          </a:prstGeom>
        </p:spPr>
      </p:pic>
    </p:spTree>
    <p:extLst>
      <p:ext uri="{BB962C8B-B14F-4D97-AF65-F5344CB8AC3E}">
        <p14:creationId xmlns:p14="http://schemas.microsoft.com/office/powerpoint/2010/main" val="3328607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chemeClr val="dk1"/>
                </a:solidFill>
                <a:latin typeface="Arial"/>
                <a:ea typeface="Arial"/>
                <a:cs typeface="Arial"/>
                <a:sym typeface="Arial"/>
              </a:rPr>
              <a:t>9</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7" name="Google Shape;247;p3"/>
          <p:cNvSpPr/>
          <p:nvPr/>
        </p:nvSpPr>
        <p:spPr>
          <a:xfrm>
            <a:off x="896100" y="1645150"/>
            <a:ext cx="7351800" cy="2163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Рекурсивная функция в языке С++ (и не только), это функция, которая вызывает саму себя. </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Для избегания бесконечного вызова рекурсии, необходимо включить завершающее условие в функцию</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БЕСКОНЕЧНОСТЬ - НЕ ПРЕДЕЛ</a:t>
            </a:r>
            <a:endParaRPr sz="1800" dirty="0">
              <a:solidFill>
                <a:schemeClr val="dk1"/>
              </a:solidFill>
              <a:latin typeface="Calibri"/>
              <a:ea typeface="Calibri"/>
              <a:cs typeface="Calibri"/>
              <a:sym typeface="Calibri"/>
            </a:endParaRPr>
          </a:p>
          <a:p>
            <a:pPr marL="137160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p:txBody>
      </p:sp>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49" name="Google Shape;249;p3"/>
          <p:cNvPicPr preferRelativeResize="0"/>
          <p:nvPr/>
        </p:nvPicPr>
        <p:blipFill>
          <a:blip r:embed="rId8">
            <a:alphaModFix/>
          </a:blip>
          <a:stretch>
            <a:fillRect/>
          </a:stretch>
        </p:blipFill>
        <p:spPr>
          <a:xfrm>
            <a:off x="4271755" y="3005224"/>
            <a:ext cx="4608725" cy="3269326"/>
          </a:xfrm>
          <a:prstGeom prst="rect">
            <a:avLst/>
          </a:prstGeom>
          <a:noFill/>
          <a:ln>
            <a:noFill/>
          </a:ln>
        </p:spPr>
      </p:pic>
      <p:pic>
        <p:nvPicPr>
          <p:cNvPr id="250" name="Google Shape;250;p3"/>
          <p:cNvPicPr preferRelativeResize="0"/>
          <p:nvPr/>
        </p:nvPicPr>
        <p:blipFill>
          <a:blip r:embed="rId9">
            <a:alphaModFix/>
          </a:blip>
          <a:stretch>
            <a:fillRect/>
          </a:stretch>
        </p:blipFill>
        <p:spPr>
          <a:xfrm>
            <a:off x="805550" y="4284750"/>
            <a:ext cx="3105150" cy="14859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426</Words>
  <Application>Microsoft Office PowerPoint</Application>
  <PresentationFormat>Экран (4:3)</PresentationFormat>
  <Paragraphs>188</Paragraphs>
  <Slides>19</Slides>
  <Notes>19</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19</vt:i4>
      </vt:variant>
    </vt:vector>
  </HeadingPairs>
  <TitlesOfParts>
    <vt:vector size="25" baseType="lpstr">
      <vt:lpstr>Arial</vt:lpstr>
      <vt:lpstr>Calibri</vt:lpstr>
      <vt:lpstr>Noto Sans Symbols</vt:lpstr>
      <vt:lpstr>Office Theme</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1! = 1; 2! = 2 * 1; 3! = 3 * 2 * 1; 4! = 4 * 3 * 2 * 1;   0! = 1 (по определению)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Кирилл Приёмко</dc:creator>
  <cp:lastModifiedBy>Кирилл Приёмко</cp:lastModifiedBy>
  <cp:revision>9</cp:revision>
  <dcterms:created xsi:type="dcterms:W3CDTF">2012-07-30T23:42:41Z</dcterms:created>
  <dcterms:modified xsi:type="dcterms:W3CDTF">2019-10-26T22:33:52Z</dcterms:modified>
</cp:coreProperties>
</file>