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9pewwIzxdj/Uj2e9bq3d7G3Yu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C1573D-E12E-4906-B260-054C513E14AC}">
  <a:tblStyle styleId="{4DC1573D-E12E-4906-B260-054C513E14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2016b7f7_0_26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642016b7f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42016b7f7_0_28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642016b7f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42016b7f7_0_30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642016b7f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424670bee_1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6424670be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42016b7f7_0_3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642016b7f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2016b7f7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42016b7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2016b7f7_0_6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642016b7f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2016b7f7_0_1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42016b7f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2016b7f7_0_2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642016b7f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42016b7f7_0_2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642016b7f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42016b7f7_0_24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642016b7f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2016b7f7_0_153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2016b7f7_0_15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642016b7f7_0_15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2016b7f7_0_15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642016b7f7_0_15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2016b7f7_0_16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642016b7f7_0_16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g642016b7f7_0_16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2016b7f7_0_16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2016b7f7_0_16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42016b7f7_0_16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g642016b7f7_0_16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g642016b7f7_0_16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2016b7f7_0_17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42016b7f7_0_17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642016b7f7_0_17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642016b7f7_0_17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2016b7f7_0_17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642016b7f7_0_17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g642016b7f7_0_17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g642016b7f7_0_17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2016b7f7_0_18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642016b7f7_0_18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642016b7f7_0_18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2016b7f7_0_18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642016b7f7_0_18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g642016b7f7_0_18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642016b7f7_0_18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642016b7f7_0_18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016b7f7_0_19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642016b7f7_0_19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g642016b7f7_0_19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g642016b7f7_0_19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g642016b7f7_0_19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642016b7f7_0_19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g642016b7f7_0_19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2016b7f7_0_14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g642016b7f7_0_14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642016b7f7_0_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642016b7f7_0_268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642016b7f7_0_26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642016b7f7_0_26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642016b7f7_0_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642016b7f7_0_2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642016b7f7_0_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642016b7f7_0_2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642016b7f7_0_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642016b7f7_0_2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642016b7f7_0_268"/>
          <p:cNvSpPr/>
          <p:nvPr/>
        </p:nvSpPr>
        <p:spPr>
          <a:xfrm>
            <a:off x="1040850" y="1616649"/>
            <a:ext cx="7351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Динамическая память также может быть выделена для массива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642016b7f7_0_26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g642016b7f7_0_2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8300" y="2018350"/>
            <a:ext cx="6581275" cy="32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642016b7f7_0_268"/>
          <p:cNvSpPr/>
          <p:nvPr/>
        </p:nvSpPr>
        <p:spPr>
          <a:xfrm>
            <a:off x="739075" y="5280200"/>
            <a:ext cx="73518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Динамическое выделение памяти полезно во многих случаях, к примеру, когда вашей программе необходимо получить изображение, но она не знает его возможный размер и количество памяти, необходимое для его хранения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642016b7f7_0_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642016b7f7_0_287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642016b7f7_0_28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g642016b7f7_0_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642016b7f7_0_2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642016b7f7_0_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642016b7f7_0_28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642016b7f7_0_2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642016b7f7_0_2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642016b7f7_0_287"/>
          <p:cNvSpPr/>
          <p:nvPr/>
        </p:nvSpPr>
        <p:spPr>
          <a:xfrm>
            <a:off x="456375" y="1846050"/>
            <a:ext cx="81186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Многомерный массив хранит один и более массивов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объявление двумерного массива целых чисел выглядит следующим образом.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642016b7f7_0_28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642016b7f7_0_2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8262" y="3815356"/>
            <a:ext cx="4403876" cy="20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642016b7f7_0_287"/>
          <p:cNvSpPr txBox="1">
            <a:spLocks noGrp="1"/>
          </p:cNvSpPr>
          <p:nvPr>
            <p:ph type="subTitle" idx="1"/>
          </p:nvPr>
        </p:nvSpPr>
        <p:spPr>
          <a:xfrm>
            <a:off x="456375" y="4010700"/>
            <a:ext cx="3468900" cy="22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>
                <a:latin typeface="Calibri"/>
                <a:ea typeface="Calibri"/>
                <a:cs typeface="Calibri"/>
                <a:sym typeface="Calibri"/>
              </a:rPr>
              <a:t>int x[3][4];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Такую конструкцию удобно представлять себе в виде таблицы, состоящей из 3 строк и 4 столбцов.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(Помните, что индексирование массивов начинается с 0)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642016b7f7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642016b7f7_0_306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642016b7f7_0_30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g642016b7f7_0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642016b7f7_0_3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642016b7f7_0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642016b7f7_0_30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642016b7f7_0_30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642016b7f7_0_30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642016b7f7_0_306"/>
          <p:cNvSpPr/>
          <p:nvPr/>
        </p:nvSpPr>
        <p:spPr>
          <a:xfrm>
            <a:off x="456375" y="1846050"/>
            <a:ext cx="81186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 могут быть инициализированы с использованием заключения внутри специальных скобок для каждой строки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642016b7f7_0_30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g642016b7f7_0_3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300" y="2861925"/>
            <a:ext cx="4821776" cy="28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642016b7f7_0_3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1650" y="5634600"/>
            <a:ext cx="12552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642016b7f7_0_3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2350" y="2610700"/>
            <a:ext cx="3136253" cy="38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642016b7f7_0_3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00500" y="6326875"/>
            <a:ext cx="10858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6424670bee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6424670bee_1_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424670bee_1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g6424670bee_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6424670bee_1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6424670bee_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6424670bee_1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g6424670bee_1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6424670bee_1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6424670bee_1_1"/>
          <p:cNvSpPr/>
          <p:nvPr/>
        </p:nvSpPr>
        <p:spPr>
          <a:xfrm>
            <a:off x="397925" y="2106850"/>
            <a:ext cx="45750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 числа (Псевдослучайные)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 генерировать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числа очень полезна во многих ситуациях, включая создания игр, программ статического моделирования и подобных продуктов.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стандартной библиотеке С++ определена функция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rand()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которая возвращает псевдослучайное число. Для её использования необходимо с помощью директивы (инструкции) препроцессора подключить заголовочный файл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&lt;cstdlib&gt;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6424670bee_1_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g6424670bee_1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5763" y="2626425"/>
            <a:ext cx="3090174" cy="34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6424670bee_1_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40575" y="2643324"/>
            <a:ext cx="973150" cy="17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642016b7f7_0_3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642016b7f7_0_32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642016b7f7_0_3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g642016b7f7_0_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642016b7f7_0_3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642016b7f7_0_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642016b7f7_0_3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642016b7f7_0_3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642016b7f7_0_3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642016b7f7_0_32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642016b7f7_0_3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900" y="1834550"/>
            <a:ext cx="2720157" cy="47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642016b7f7_0_3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1345" y="4755725"/>
            <a:ext cx="10668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642016b7f7_0_3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72432" y="1561950"/>
            <a:ext cx="2801356" cy="47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642016b7f7_0_3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74550" y="6060125"/>
            <a:ext cx="3287258" cy="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642016b7f7_0_324"/>
          <p:cNvSpPr txBox="1">
            <a:spLocks noGrp="1"/>
          </p:cNvSpPr>
          <p:nvPr>
            <p:ph type="subTitle" idx="1"/>
          </p:nvPr>
        </p:nvSpPr>
        <p:spPr>
          <a:xfrm>
            <a:off x="2571000" y="1561950"/>
            <a:ext cx="3468000" cy="13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000" b="1">
                <a:latin typeface="Calibri"/>
                <a:ea typeface="Calibri"/>
                <a:cs typeface="Calibri"/>
                <a:sym typeface="Calibri"/>
              </a:rPr>
              <a:t>#include &lt;cstdlib&gt;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200">
                <a:solidFill>
                  <a:schemeClr val="dk1"/>
                </a:solidFill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"/>
          <p:cNvSpPr/>
          <p:nvPr/>
        </p:nvSpPr>
        <p:spPr>
          <a:xfrm>
            <a:off x="643680" y="1697760"/>
            <a:ext cx="7944633" cy="47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Создайте матрицу (двумерный массив)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выделив для него память динамически. Заполните все элементы нулями и выведите на экран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Вынесете в отдельную функцию вывод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(двумерного массива) на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экран (стандартный вывод)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выделение памяти для матрицы и присваивание случайных значений элементам матрицы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b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функцию сложения двух матриц (двумерных массивов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элемент первого массива складывается с соответствующим элементом (имеющим такие же индексы) второго массива.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функцию, контролирующую утечки памяти (удаляющую динамически выделенную память)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642016b7f7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642016b7f7_0_1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642016b7f7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642016b7f7_0_1"/>
          <p:cNvSpPr/>
          <p:nvPr/>
        </p:nvSpPr>
        <p:spPr>
          <a:xfrm>
            <a:off x="733680" y="1060920"/>
            <a:ext cx="49662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642016b7f7_0_1"/>
          <p:cNvSpPr/>
          <p:nvPr/>
        </p:nvSpPr>
        <p:spPr>
          <a:xfrm>
            <a:off x="750600" y="1833420"/>
            <a:ext cx="5534400" cy="52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Выделение динамической памяти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lvl="0" indent="-284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двумерным массивом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Выделение динамической памяти под строку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lvl="0" indent="-284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матрицы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642016b7f7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642016b7f7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642016b7f7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642016b7f7_0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42016b7f7_0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642016b7f7_0_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2016b7f7_0_66"/>
          <p:cNvSpPr/>
          <p:nvPr/>
        </p:nvSpPr>
        <p:spPr>
          <a:xfrm>
            <a:off x="766080" y="936360"/>
            <a:ext cx="69447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642016b7f7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642016b7f7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642016b7f7_0_66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642016b7f7_0_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642016b7f7_0_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642016b7f7_0_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642016b7f7_0_66"/>
          <p:cNvSpPr/>
          <p:nvPr/>
        </p:nvSpPr>
        <p:spPr>
          <a:xfrm>
            <a:off x="808925" y="2170800"/>
            <a:ext cx="7573200" cy="3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18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Научиться работать с динамической памятью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Научиться работать с двойным указателем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Научиться грамотному распределению ресурсов памяти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чём разница использования статической и динамической памяти</a:t>
            </a:r>
            <a:endParaRPr/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Что такое указатель на указатель.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такое двумерный массив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такое матрица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642016b7f7_0_6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642016b7f7_0_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642016b7f7_0_6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42016b7f7_0_6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642016b7f7_0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642016b7f7_0_13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42016b7f7_0_132"/>
          <p:cNvSpPr/>
          <p:nvPr/>
        </p:nvSpPr>
        <p:spPr>
          <a:xfrm>
            <a:off x="690125" y="1153800"/>
            <a:ext cx="75531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642016b7f7_0_13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уметь:</a:t>
            </a:r>
            <a:r>
              <a:rPr lang="ru-RU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Создавать матрицы </a:t>
            </a:r>
            <a:endParaRPr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Создавать поля и методы класса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занятия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642016b7f7_0_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642016b7f7_0_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642016b7f7_0_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g642016b7f7_0_132"/>
          <p:cNvGraphicFramePr/>
          <p:nvPr/>
        </p:nvGraphicFramePr>
        <p:xfrm>
          <a:off x="806040" y="4126680"/>
          <a:ext cx="7725225" cy="2241875"/>
        </p:xfrm>
        <a:graphic>
          <a:graphicData uri="http://schemas.openxmlformats.org/drawingml/2006/table">
            <a:tbl>
              <a:tblPr>
                <a:noFill/>
                <a:tableStyleId>{4DC1573D-E12E-4906-B260-054C513E14AC}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17" name="Google Shape;217;g642016b7f7_0_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642016b7f7_0_132"/>
          <p:cNvSpPr/>
          <p:nvPr/>
        </p:nvSpPr>
        <p:spPr>
          <a:xfrm>
            <a:off x="7857720" y="3654360"/>
            <a:ext cx="6036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642016b7f7_0_13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642016b7f7_0_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42016b7f7_0_1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642016b7f7_0_13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"/>
          <p:cNvSpPr/>
          <p:nvPr/>
        </p:nvSpPr>
        <p:spPr>
          <a:xfrm>
            <a:off x="891475" y="2168951"/>
            <a:ext cx="735180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программах на языке С++, память разделена на 2 части: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 (stack):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локальные переменные размещаются в памяти стека.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Куча (heap):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Неиспользованная программой память, которая может быть использована, когда программа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выделяет память.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Часто, вы не будете знать сколько памяти вам понадобится для хранения информации в определённых переменных и объём необходимой памяти будет определён  при запуске программы.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таком случае вы можете выделить память во время выполнения программы с помощью кучи для переменных заданного типа используя оператор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возвращает адрес выделенной памяти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642016b7f7_0_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642016b7f7_0_21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42016b7f7_0_21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42016b7f7_0_2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642016b7f7_0_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642016b7f7_0_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642016b7f7_0_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642016b7f7_0_2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42016b7f7_0_2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642016b7f7_0_2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642016b7f7_0_212"/>
          <p:cNvSpPr/>
          <p:nvPr/>
        </p:nvSpPr>
        <p:spPr>
          <a:xfrm>
            <a:off x="891475" y="2168951"/>
            <a:ext cx="73518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Выделенный адрес может быть сохранён в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последствии может быть разадресован (разименован) для доступа к переменной (её значению)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642016b7f7_0_2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642016b7f7_0_2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68537" y="3421825"/>
            <a:ext cx="2393025" cy="9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642016b7f7_0_212"/>
          <p:cNvSpPr/>
          <p:nvPr/>
        </p:nvSpPr>
        <p:spPr>
          <a:xfrm>
            <a:off x="940400" y="4468325"/>
            <a:ext cx="73518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Имеем динамически выделенную память для целых чисел, а затем ей присвоено значение 5.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p хранится в стеке как локальная переменная и хранит выделенный в куче адрес. Значение 5 хранится по этому адресу в куче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642016b7f7_0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642016b7f7_0_22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642016b7f7_0_22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642016b7f7_0_22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642016b7f7_0_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642016b7f7_0_2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642016b7f7_0_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642016b7f7_0_22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642016b7f7_0_2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642016b7f7_0_2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642016b7f7_0_229"/>
          <p:cNvSpPr/>
          <p:nvPr/>
        </p:nvSpPr>
        <p:spPr>
          <a:xfrm>
            <a:off x="878100" y="1971925"/>
            <a:ext cx="73518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локальных переменных 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управление памятью осуществляется автоматически. 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необходимо вручную управлять динамически выделенной памятью и использовать оператор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бождения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памяти, когда в ней больше нет необходимости.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642016b7f7_0_22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642016b7f7_0_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08225" y="3326740"/>
            <a:ext cx="21907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642016b7f7_0_229"/>
          <p:cNvSpPr/>
          <p:nvPr/>
        </p:nvSpPr>
        <p:spPr>
          <a:xfrm>
            <a:off x="727700" y="4243562"/>
            <a:ext cx="7351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выражение освобождает память, на которую указывает pointer.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642016b7f7_0_2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6775" y="4876850"/>
            <a:ext cx="3799810" cy="17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642016b7f7_0_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642016b7f7_0_24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642016b7f7_0_24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642016b7f7_0_24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642016b7f7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642016b7f7_0_2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642016b7f7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642016b7f7_0_24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642016b7f7_0_2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642016b7f7_0_2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642016b7f7_0_249"/>
          <p:cNvSpPr/>
          <p:nvPr/>
        </p:nvSpPr>
        <p:spPr>
          <a:xfrm>
            <a:off x="846850" y="1680599"/>
            <a:ext cx="7351800" cy="3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забывать освобождать выделенную (динамически) память, то образуются утечки памяти, потому что эта память остаётся выделенной, пока программа не будет закрыта.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освобождает память, выделенную для переменной, но не удаляет сам указатель (который хранит только адрес объекта), т к сам указатель хранится в стеке.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NULL - это константа со значением равным нулю, которая определена в нескольких стандартных библиотеках.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Присваивание NULL указателю при его объявлении является хорошей практикой, в случае если у вас нет точного адреса для присваивания.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642016b7f7_0_24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642016b7f7_0_249"/>
          <p:cNvSpPr/>
          <p:nvPr/>
        </p:nvSpPr>
        <p:spPr>
          <a:xfrm>
            <a:off x="3787600" y="5337475"/>
            <a:ext cx="16902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5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827</Words>
  <Application>Microsoft Office PowerPoint</Application>
  <PresentationFormat>Экран (4:3)</PresentationFormat>
  <Paragraphs>216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Noto Sans Symbols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3</cp:revision>
  <dcterms:created xsi:type="dcterms:W3CDTF">2012-07-30T23:42:41Z</dcterms:created>
  <dcterms:modified xsi:type="dcterms:W3CDTF">2019-10-26T18:06:19Z</dcterms:modified>
</cp:coreProperties>
</file>