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JZ8d7MeBljivhMxBXvTK3lNZ+m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Ольга Николаева"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61AC2-2FD9-4BCD-B2CD-BCE76E258A09}">
  <a:tblStyle styleId="{1BF61AC2-2FD9-4BCD-B2CD-BCE76E258A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83B2DA-6124-44F0-A60F-366F7577B521}"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7-19T07:43:29.172" idx="1">
    <p:pos x="4679" y="3959"/>
    <p:text>Неизменно на каждой страницы кроме титула</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tNNke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6"/>
        <p:cNvGrpSpPr/>
        <p:nvPr/>
      </p:nvGrpSpPr>
      <p:grpSpPr>
        <a:xfrm>
          <a:off x="0" y="0"/>
          <a:ext cx="0" cy="0"/>
          <a:chOff x="0" y="0"/>
          <a:chExt cx="0" cy="0"/>
        </a:xfrm>
      </p:grpSpPr>
      <p:sp>
        <p:nvSpPr>
          <p:cNvPr id="77" name="Google Shape;77;p3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3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3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4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4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2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1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jpg"/><Relationship Id="rId4" Type="http://schemas.openxmlformats.org/officeDocument/2006/relationships/image" Target="../media/image4.png"/><Relationship Id="rId9"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jp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14"/>
        <p:cNvGrpSpPr/>
        <p:nvPr/>
      </p:nvGrpSpPr>
      <p:grpSpPr>
        <a:xfrm>
          <a:off x="0" y="0"/>
          <a:ext cx="0" cy="0"/>
          <a:chOff x="0" y="0"/>
          <a:chExt cx="0" cy="0"/>
        </a:xfrm>
      </p:grpSpPr>
      <p:pic>
        <p:nvPicPr>
          <p:cNvPr id="115" name="Google Shape;115;p1"/>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16" name="Google Shape;116;p1"/>
          <p:cNvSpPr/>
          <p:nvPr/>
        </p:nvSpPr>
        <p:spPr>
          <a:xfrm>
            <a:off x="1104480" y="3708360"/>
            <a:ext cx="7233120" cy="861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2400" b="0" i="0" u="none" strike="noStrike" cap="none">
                <a:solidFill>
                  <a:schemeClr val="dk1"/>
                </a:solidFill>
                <a:latin typeface="Calibri"/>
                <a:ea typeface="Calibri"/>
                <a:cs typeface="Calibri"/>
                <a:sym typeface="Calibri"/>
              </a:rPr>
              <a:t>Наследование в С++.</a:t>
            </a:r>
            <a:endParaRPr sz="2400" b="0" i="0" u="none" strike="noStrike" cap="none">
              <a:solidFill>
                <a:schemeClr val="dk1"/>
              </a:solidFill>
              <a:latin typeface="Calibri"/>
              <a:ea typeface="Calibri"/>
              <a:cs typeface="Calibri"/>
              <a:sym typeface="Calibri"/>
            </a:endParaRPr>
          </a:p>
        </p:txBody>
      </p:sp>
      <p:sp>
        <p:nvSpPr>
          <p:cNvPr id="117" name="Google Shape;117;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18" name="Google Shape;118;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19" name="Google Shape;119;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20" name="Google Shape;120;p1"/>
          <p:cNvSpPr/>
          <p:nvPr/>
        </p:nvSpPr>
        <p:spPr>
          <a:xfrm>
            <a:off x="3296160" y="3391560"/>
            <a:ext cx="259812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21" name="Google Shape;121;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a:latin typeface="Calibri"/>
                <a:ea typeface="Calibri"/>
                <a:cs typeface="Calibri"/>
                <a:sym typeface="Calibri"/>
              </a:rPr>
              <a:t>9</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122" name="Google Shape;122;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pic>
        <p:nvPicPr>
          <p:cNvPr id="254" name="Google Shape;254;p10"/>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55" name="Google Shape;255;p10"/>
          <p:cNvSpPr/>
          <p:nvPr/>
        </p:nvSpPr>
        <p:spPr>
          <a:xfrm>
            <a:off x="8507875" y="419050"/>
            <a:ext cx="3582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10</a:t>
            </a:r>
            <a:endParaRPr sz="1200" b="0" i="0" u="none" strike="noStrike" cap="none">
              <a:solidFill>
                <a:schemeClr val="dk1"/>
              </a:solidFill>
              <a:latin typeface="Arial"/>
              <a:ea typeface="Arial"/>
              <a:cs typeface="Arial"/>
              <a:sym typeface="Arial"/>
            </a:endParaRPr>
          </a:p>
        </p:txBody>
      </p:sp>
      <p:sp>
        <p:nvSpPr>
          <p:cNvPr id="256" name="Google Shape;256;p10"/>
          <p:cNvSpPr/>
          <p:nvPr/>
        </p:nvSpPr>
        <p:spPr>
          <a:xfrm>
            <a:off x="739080" y="1900440"/>
            <a:ext cx="776700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257" name="Google Shape;257;p10"/>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58" name="Google Shape;258;p10"/>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59" name="Google Shape;259;p10"/>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0" name="Google Shape;260;p10"/>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1" name="Google Shape;261;p10"/>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62" name="Google Shape;262;p10"/>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63" name="Google Shape;263;p10"/>
          <p:cNvSpPr/>
          <p:nvPr/>
        </p:nvSpPr>
        <p:spPr>
          <a:xfrm>
            <a:off x="279840" y="1724964"/>
            <a:ext cx="4467765" cy="169236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1" i="0" u="none" strike="noStrike" cap="none">
                <a:solidFill>
                  <a:schemeClr val="dk1"/>
                </a:solidFill>
                <a:latin typeface="Calibri"/>
                <a:ea typeface="Calibri"/>
                <a:cs typeface="Calibri"/>
                <a:sym typeface="Calibri"/>
              </a:rPr>
              <a:t>Наследование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Calibri"/>
                <a:ea typeface="Calibri"/>
                <a:cs typeface="Calibri"/>
                <a:sym typeface="Calibri"/>
              </a:rPr>
              <a:t>При наследовании классов, конструктор и деструктор базового класса не наследуется.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Calibri"/>
                <a:ea typeface="Calibri"/>
                <a:cs typeface="Calibri"/>
                <a:sym typeface="Calibri"/>
              </a:rPr>
              <a:t>Однако, они вызываются, когда создается или удаляется объект производного класса.</a:t>
            </a:r>
            <a:endParaRPr sz="1600" b="0" i="0" u="none" strike="noStrike" cap="none">
              <a:solidFill>
                <a:schemeClr val="dk1"/>
              </a:solidFill>
              <a:latin typeface="Calibri"/>
              <a:ea typeface="Calibri"/>
              <a:cs typeface="Calibri"/>
              <a:sym typeface="Calibri"/>
            </a:endParaRPr>
          </a:p>
        </p:txBody>
      </p:sp>
      <p:pic>
        <p:nvPicPr>
          <p:cNvPr id="264" name="Google Shape;264;p10"/>
          <p:cNvPicPr preferRelativeResize="0"/>
          <p:nvPr/>
        </p:nvPicPr>
        <p:blipFill rotWithShape="1">
          <a:blip r:embed="rId8">
            <a:alphaModFix/>
          </a:blip>
          <a:srcRect/>
          <a:stretch/>
        </p:blipFill>
        <p:spPr>
          <a:xfrm>
            <a:off x="4948965" y="1635225"/>
            <a:ext cx="3495675" cy="4752975"/>
          </a:xfrm>
          <a:prstGeom prst="rect">
            <a:avLst/>
          </a:prstGeom>
          <a:noFill/>
          <a:ln>
            <a:noFill/>
          </a:ln>
        </p:spPr>
      </p:pic>
      <p:pic>
        <p:nvPicPr>
          <p:cNvPr id="265" name="Google Shape;265;p10"/>
          <p:cNvPicPr preferRelativeResize="0"/>
          <p:nvPr/>
        </p:nvPicPr>
        <p:blipFill rotWithShape="1">
          <a:blip r:embed="rId9">
            <a:alphaModFix/>
          </a:blip>
          <a:srcRect/>
          <a:stretch/>
        </p:blipFill>
        <p:spPr>
          <a:xfrm>
            <a:off x="803744" y="3398692"/>
            <a:ext cx="3505942" cy="913520"/>
          </a:xfrm>
          <a:prstGeom prst="rect">
            <a:avLst/>
          </a:prstGeom>
          <a:noFill/>
          <a:ln>
            <a:noFill/>
          </a:ln>
        </p:spPr>
      </p:pic>
      <p:pic>
        <p:nvPicPr>
          <p:cNvPr id="266" name="Google Shape;266;p10"/>
          <p:cNvPicPr preferRelativeResize="0"/>
          <p:nvPr/>
        </p:nvPicPr>
        <p:blipFill rotWithShape="1">
          <a:blip r:embed="rId10">
            <a:alphaModFix/>
          </a:blip>
          <a:srcRect/>
          <a:stretch/>
        </p:blipFill>
        <p:spPr>
          <a:xfrm>
            <a:off x="3279889" y="4336848"/>
            <a:ext cx="1367657" cy="1107151"/>
          </a:xfrm>
          <a:prstGeom prst="rect">
            <a:avLst/>
          </a:prstGeom>
          <a:noFill/>
          <a:ln>
            <a:noFill/>
          </a:ln>
        </p:spPr>
      </p:pic>
      <p:sp>
        <p:nvSpPr>
          <p:cNvPr id="267" name="Google Shape;267;p10"/>
          <p:cNvSpPr/>
          <p:nvPr/>
        </p:nvSpPr>
        <p:spPr>
          <a:xfrm>
            <a:off x="323640" y="4547102"/>
            <a:ext cx="295624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Конструктор базового класса вызывается первым. </a:t>
            </a:r>
            <a:endParaRPr/>
          </a:p>
        </p:txBody>
      </p:sp>
      <p:sp>
        <p:nvSpPr>
          <p:cNvPr id="268" name="Google Shape;268;p10"/>
          <p:cNvSpPr/>
          <p:nvPr/>
        </p:nvSpPr>
        <p:spPr>
          <a:xfrm>
            <a:off x="323640" y="5340094"/>
            <a:ext cx="334676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Деструктор производного класса будет вызван первым, затем будет вызван деструктор базового класса.</a:t>
            </a:r>
            <a:endParaRPr sz="1800" b="0" i="0" u="none" strike="noStrike" cap="none">
              <a:solidFill>
                <a:schemeClr val="dk1"/>
              </a:solidFill>
              <a:latin typeface="Calibri"/>
              <a:ea typeface="Calibri"/>
              <a:cs typeface="Calibri"/>
              <a:sym typeface="Calibri"/>
            </a:endParaRPr>
          </a:p>
        </p:txBody>
      </p:sp>
      <p:sp>
        <p:nvSpPr>
          <p:cNvPr id="269" name="Google Shape;269;p10"/>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270" name="Google Shape;270;p10"/>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pic>
        <p:nvPicPr>
          <p:cNvPr id="275" name="Google Shape;275;p11"/>
          <p:cNvPicPr preferRelativeResize="0"/>
          <p:nvPr/>
        </p:nvPicPr>
        <p:blipFill rotWithShape="1">
          <a:blip r:embed="rId3">
            <a:alphaModFix/>
          </a:blip>
          <a:srcRect/>
          <a:stretch/>
        </p:blipFill>
        <p:spPr>
          <a:xfrm>
            <a:off x="736920" y="422280"/>
            <a:ext cx="1690200" cy="296640"/>
          </a:xfrm>
          <a:prstGeom prst="rect">
            <a:avLst/>
          </a:prstGeom>
          <a:noFill/>
          <a:ln>
            <a:noFill/>
          </a:ln>
        </p:spPr>
      </p:pic>
      <p:pic>
        <p:nvPicPr>
          <p:cNvPr id="276" name="Google Shape;276;p1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7" name="Google Shape;277;p1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8" name="Google Shape;278;p1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79" name="Google Shape;279;p11"/>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0" name="Google Shape;280;p11"/>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81" name="Google Shape;281;p11"/>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82" name="Google Shape;282;p11"/>
          <p:cNvSpPr/>
          <p:nvPr/>
        </p:nvSpPr>
        <p:spPr>
          <a:xfrm>
            <a:off x="690120" y="1153800"/>
            <a:ext cx="755310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
        <p:nvSpPr>
          <p:cNvPr id="283" name="Google Shape;283;p11"/>
          <p:cNvSpPr/>
          <p:nvPr/>
        </p:nvSpPr>
        <p:spPr>
          <a:xfrm>
            <a:off x="279840" y="1724965"/>
            <a:ext cx="8277000" cy="4085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1" i="0" u="none" strike="noStrike" cap="none" dirty="0">
                <a:solidFill>
                  <a:schemeClr val="dk1"/>
                </a:solidFill>
                <a:latin typeface="Calibri"/>
                <a:ea typeface="Calibri"/>
                <a:cs typeface="Calibri"/>
                <a:sym typeface="Calibri"/>
              </a:rPr>
              <a:t>Полиморфизм</a:t>
            </a:r>
            <a:r>
              <a:rPr lang="ru-RU" sz="1600" b="0" i="0" u="none" strike="noStrike" cap="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Слово полиморфизм означает "имеет много форм".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Обычно, полиморфизм используется там, где присутствует иерархия классов, связанная наследованием.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В C++ полиморфизм означает, что вызов функций-членов будет причиной выполнения различного исполнения, в зависимости от типа объекта, который вызывает функцию.</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Проще говоря, полиморфизм означает, что одна функция может иметь множество различных действий.</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Полиморфизм может быть продемонстрирован более ясно, с помощью примера: </a:t>
            </a:r>
            <a:endParaRPr dirty="0"/>
          </a:p>
          <a:p>
            <a:pPr marL="0" marR="0" lvl="0" indent="0" algn="l" rtl="0">
              <a:lnSpc>
                <a:spcPct val="100000"/>
              </a:lnSpc>
              <a:spcBef>
                <a:spcPts val="0"/>
              </a:spcBef>
              <a:spcAft>
                <a:spcPts val="0"/>
              </a:spcAft>
              <a:buNone/>
            </a:pPr>
            <a:r>
              <a:rPr lang="ru-RU" sz="1600" b="0" i="0" u="none" strike="noStrike" cap="none" dirty="0">
                <a:solidFill>
                  <a:schemeClr val="dk1"/>
                </a:solidFill>
                <a:latin typeface="Calibri"/>
                <a:ea typeface="Calibri"/>
                <a:cs typeface="Calibri"/>
                <a:sym typeface="Calibri"/>
              </a:rPr>
              <a:t>Предположим, вы хотите сделать простую игру, которая включает различных врагов: монстры, ниндзя и др. Все враги имеют одну общую функцию: функцию </a:t>
            </a:r>
            <a:r>
              <a:rPr lang="ru-RU" sz="1600" b="0" i="0" u="none" strike="noStrike" cap="none" dirty="0" err="1">
                <a:solidFill>
                  <a:schemeClr val="dk1"/>
                </a:solidFill>
                <a:latin typeface="Calibri"/>
                <a:ea typeface="Calibri"/>
                <a:cs typeface="Calibri"/>
                <a:sym typeface="Calibri"/>
              </a:rPr>
              <a:t>attack</a:t>
            </a:r>
            <a:r>
              <a:rPr lang="ru-RU" sz="1600" b="0" i="0" u="none" strike="noStrike" cap="none" dirty="0">
                <a:solidFill>
                  <a:schemeClr val="dk1"/>
                </a:solidFill>
                <a:latin typeface="Calibri"/>
                <a:ea typeface="Calibri"/>
                <a:cs typeface="Calibri"/>
                <a:sym typeface="Calibri"/>
              </a:rPr>
              <a:t>(атаковать). Однако все они атакуют различным образом. В этой ситуации полиморфизм позволяет вызывать одну и ту же функцию </a:t>
            </a:r>
            <a:r>
              <a:rPr lang="ru-RU" sz="1600" b="0" i="0" u="none" strike="noStrike" cap="none" dirty="0" err="1">
                <a:solidFill>
                  <a:schemeClr val="dk1"/>
                </a:solidFill>
                <a:latin typeface="Calibri"/>
                <a:ea typeface="Calibri"/>
                <a:cs typeface="Calibri"/>
                <a:sym typeface="Calibri"/>
              </a:rPr>
              <a:t>attack</a:t>
            </a:r>
            <a:r>
              <a:rPr lang="ru-RU" sz="1600" b="0" i="0" u="none" strike="noStrike" cap="none" dirty="0">
                <a:solidFill>
                  <a:schemeClr val="dk1"/>
                </a:solidFill>
                <a:latin typeface="Calibri"/>
                <a:ea typeface="Calibri"/>
                <a:cs typeface="Calibri"/>
                <a:sym typeface="Calibri"/>
              </a:rPr>
              <a:t> в разных объектах, но результатом будет различное поведение.</a:t>
            </a:r>
            <a:endParaRPr dirty="0"/>
          </a:p>
        </p:txBody>
      </p:sp>
      <p:sp>
        <p:nvSpPr>
          <p:cNvPr id="284" name="Google Shape;284;p11"/>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285" name="Google Shape;285;p11"/>
          <p:cNvSpPr/>
          <p:nvPr/>
        </p:nvSpPr>
        <p:spPr>
          <a:xfrm>
            <a:off x="8507875" y="419050"/>
            <a:ext cx="3582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11</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pic>
        <p:nvPicPr>
          <p:cNvPr id="290" name="Google Shape;290;p12"/>
          <p:cNvPicPr preferRelativeResize="0"/>
          <p:nvPr/>
        </p:nvPicPr>
        <p:blipFill rotWithShape="1">
          <a:blip r:embed="rId3">
            <a:alphaModFix/>
          </a:blip>
          <a:srcRect/>
          <a:stretch/>
        </p:blipFill>
        <p:spPr>
          <a:xfrm>
            <a:off x="323640" y="1869930"/>
            <a:ext cx="4543845" cy="4817083"/>
          </a:xfrm>
          <a:prstGeom prst="rect">
            <a:avLst/>
          </a:prstGeom>
          <a:noFill/>
          <a:ln>
            <a:noFill/>
          </a:ln>
        </p:spPr>
      </p:pic>
      <p:pic>
        <p:nvPicPr>
          <p:cNvPr id="291" name="Google Shape;291;p12"/>
          <p:cNvPicPr preferRelativeResize="0"/>
          <p:nvPr/>
        </p:nvPicPr>
        <p:blipFill rotWithShape="1">
          <a:blip r:embed="rId4">
            <a:alphaModFix/>
          </a:blip>
          <a:srcRect/>
          <a:stretch/>
        </p:blipFill>
        <p:spPr>
          <a:xfrm>
            <a:off x="736920" y="422280"/>
            <a:ext cx="1690200" cy="296640"/>
          </a:xfrm>
          <a:prstGeom prst="rect">
            <a:avLst/>
          </a:prstGeom>
          <a:noFill/>
          <a:ln>
            <a:noFill/>
          </a:ln>
        </p:spPr>
      </p:pic>
      <p:pic>
        <p:nvPicPr>
          <p:cNvPr id="292" name="Google Shape;292;p12"/>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93" name="Google Shape;293;p12"/>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94" name="Google Shape;294;p12"/>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95" name="Google Shape;295;p1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96" name="Google Shape;296;p12"/>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97" name="Google Shape;297;p12"/>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98" name="Google Shape;298;p12"/>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
        <p:nvSpPr>
          <p:cNvPr id="299" name="Google Shape;299;p12"/>
          <p:cNvSpPr/>
          <p:nvPr/>
        </p:nvSpPr>
        <p:spPr>
          <a:xfrm>
            <a:off x="4085303" y="1724965"/>
            <a:ext cx="4471537" cy="4085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0" i="0" u="none" strike="noStrike" cap="none">
                <a:solidFill>
                  <a:schemeClr val="dk1"/>
                </a:solidFill>
                <a:latin typeface="Calibri"/>
                <a:ea typeface="Calibri"/>
                <a:cs typeface="Calibri"/>
                <a:sym typeface="Calibri"/>
              </a:rPr>
              <a:t>Мы получили бы такой же результат, если бы вызвали эти функции прямо из объектов. Однако, быстрее и намного эффективнее использовать указатели.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Calibri"/>
                <a:ea typeface="Calibri"/>
                <a:cs typeface="Calibri"/>
                <a:sym typeface="Calibri"/>
              </a:rPr>
              <a:t>Также, указатели демонстрируют, что вы можете использовать указатель Enemy не зная точно, что он содержит объект подкласса.</a:t>
            </a:r>
            <a:endParaRPr/>
          </a:p>
        </p:txBody>
      </p:sp>
      <p:pic>
        <p:nvPicPr>
          <p:cNvPr id="300" name="Google Shape;300;p12"/>
          <p:cNvPicPr preferRelativeResize="0"/>
          <p:nvPr/>
        </p:nvPicPr>
        <p:blipFill rotWithShape="1">
          <a:blip r:embed="rId9">
            <a:alphaModFix/>
          </a:blip>
          <a:srcRect/>
          <a:stretch/>
        </p:blipFill>
        <p:spPr>
          <a:xfrm>
            <a:off x="5362110" y="3708756"/>
            <a:ext cx="2900558" cy="2494040"/>
          </a:xfrm>
          <a:prstGeom prst="rect">
            <a:avLst/>
          </a:prstGeom>
          <a:noFill/>
          <a:ln>
            <a:noFill/>
          </a:ln>
        </p:spPr>
      </p:pic>
      <p:sp>
        <p:nvSpPr>
          <p:cNvPr id="301" name="Google Shape;301;p12"/>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302" name="Google Shape;302;p12"/>
          <p:cNvSpPr/>
          <p:nvPr/>
        </p:nvSpPr>
        <p:spPr>
          <a:xfrm>
            <a:off x="8507875" y="419050"/>
            <a:ext cx="3582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12</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306"/>
        <p:cNvGrpSpPr/>
        <p:nvPr/>
      </p:nvGrpSpPr>
      <p:grpSpPr>
        <a:xfrm>
          <a:off x="0" y="0"/>
          <a:ext cx="0" cy="0"/>
          <a:chOff x="0" y="0"/>
          <a:chExt cx="0" cy="0"/>
        </a:xfrm>
      </p:grpSpPr>
      <p:pic>
        <p:nvPicPr>
          <p:cNvPr id="307" name="Google Shape;307;p13"/>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308" name="Google Shape;308;p13"/>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309" name="Google Shape;309;p13"/>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a:latin typeface="Calibri"/>
                <a:ea typeface="Calibri"/>
                <a:cs typeface="Calibri"/>
                <a:sym typeface="Calibri"/>
              </a:rPr>
              <a:t>9</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310" name="Google Shape;310;p13"/>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311" name="Google Shape;311;p13"/>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312" name="Google Shape;312;p13"/>
          <p:cNvSpPr/>
          <p:nvPr/>
        </p:nvSpPr>
        <p:spPr>
          <a:xfrm>
            <a:off x="970380" y="3382380"/>
            <a:ext cx="7233120" cy="861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2400" b="0" i="0" u="none" strike="noStrike" cap="none">
                <a:solidFill>
                  <a:schemeClr val="dk1"/>
                </a:solidFill>
                <a:latin typeface="Calibri"/>
                <a:ea typeface="Calibri"/>
                <a:cs typeface="Calibri"/>
                <a:sym typeface="Calibri"/>
              </a:rPr>
              <a:t>Наследование в С++.</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pic>
        <p:nvPicPr>
          <p:cNvPr id="318" name="Google Shape;318;p1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19" name="Google Shape;319;p14"/>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b="0" i="0" u="none" strike="noStrike" cap="none">
                <a:solidFill>
                  <a:schemeClr val="dk1"/>
                </a:solidFill>
                <a:latin typeface="Arial"/>
                <a:ea typeface="Arial"/>
                <a:cs typeface="Arial"/>
                <a:sym typeface="Arial"/>
              </a:rPr>
              <a:t>1</a:t>
            </a:r>
            <a:r>
              <a:rPr lang="ru-RU" sz="1200">
                <a:solidFill>
                  <a:schemeClr val="dk1"/>
                </a:solidFill>
              </a:rPr>
              <a:t>4</a:t>
            </a:r>
            <a:endParaRPr sz="1200" b="0" i="0" u="none" strike="noStrike" cap="none">
              <a:solidFill>
                <a:schemeClr val="dk1"/>
              </a:solidFill>
              <a:latin typeface="Arial"/>
              <a:ea typeface="Arial"/>
              <a:cs typeface="Arial"/>
              <a:sym typeface="Arial"/>
            </a:endParaRPr>
          </a:p>
        </p:txBody>
      </p:sp>
      <p:sp>
        <p:nvSpPr>
          <p:cNvPr id="320" name="Google Shape;320;p1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321" name="Google Shape;321;p1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22" name="Google Shape;322;p1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23" name="Google Shape;323;p1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24" name="Google Shape;324;p1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5" name="Google Shape;325;p1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26" name="Google Shape;326;p14"/>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27" name="Google Shape;327;p14"/>
          <p:cNvSpPr/>
          <p:nvPr/>
        </p:nvSpPr>
        <p:spPr>
          <a:xfrm>
            <a:off x="891480" y="1913751"/>
            <a:ext cx="7665360" cy="213264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328" name="Google Shape;328;p14"/>
          <p:cNvSpPr/>
          <p:nvPr/>
        </p:nvSpPr>
        <p:spPr>
          <a:xfrm>
            <a:off x="643680" y="2161214"/>
            <a:ext cx="7618260" cy="3875985"/>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ru-RU" sz="1800" b="1" i="0" u="none" strike="noStrike" cap="none" dirty="0">
                <a:solidFill>
                  <a:schemeClr val="dk1"/>
                </a:solidFill>
                <a:latin typeface="Calibri"/>
                <a:ea typeface="Calibri"/>
                <a:cs typeface="Calibri"/>
                <a:sym typeface="Calibri"/>
              </a:rPr>
              <a:t>Задание </a:t>
            </a:r>
            <a:r>
              <a:rPr lang="ru-RU" sz="1800" b="1" i="0" u="none" strike="noStrike" cap="none" dirty="0" smtClean="0">
                <a:solidFill>
                  <a:schemeClr val="dk1"/>
                </a:solidFill>
                <a:latin typeface="Calibri"/>
                <a:ea typeface="Calibri"/>
                <a:cs typeface="Calibri"/>
                <a:sym typeface="Calibri"/>
              </a:rPr>
              <a:t>1</a:t>
            </a:r>
            <a:endParaRPr lang="en-US" sz="1800" b="1"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ru-RU" sz="1800" b="1" dirty="0" smtClean="0">
              <a:solidFill>
                <a:schemeClr val="dk1"/>
              </a:solidFill>
              <a:latin typeface="Calibri"/>
              <a:cs typeface="Calibri"/>
              <a:sym typeface="Calibri"/>
            </a:endParaRPr>
          </a:p>
          <a:p>
            <a:pPr marL="0" marR="0" lvl="0" indent="0" algn="l" rtl="0">
              <a:spcBef>
                <a:spcPts val="0"/>
              </a:spcBef>
              <a:spcAft>
                <a:spcPts val="0"/>
              </a:spcAft>
              <a:buNone/>
            </a:pPr>
            <a:r>
              <a:rPr lang="ru-RU" sz="1800" dirty="0" smtClean="0">
                <a:solidFill>
                  <a:schemeClr val="dk1"/>
                </a:solidFill>
                <a:latin typeface="Calibri"/>
                <a:cs typeface="Calibri"/>
                <a:sym typeface="Calibri"/>
              </a:rPr>
              <a:t>Дополнить последний пример. Создать класс </a:t>
            </a:r>
            <a:r>
              <a:rPr lang="en-US" sz="1800" dirty="0" smtClean="0">
                <a:solidFill>
                  <a:schemeClr val="dk1"/>
                </a:solidFill>
                <a:latin typeface="Calibri"/>
                <a:cs typeface="Calibri"/>
                <a:sym typeface="Calibri"/>
              </a:rPr>
              <a:t>defender, sniper</a:t>
            </a:r>
            <a:r>
              <a:rPr lang="ru-RU" sz="1800" dirty="0" smtClean="0">
                <a:solidFill>
                  <a:schemeClr val="dk1"/>
                </a:solidFill>
                <a:latin typeface="Calibri"/>
                <a:cs typeface="Calibri"/>
                <a:sym typeface="Calibri"/>
              </a:rPr>
              <a:t> и </a:t>
            </a:r>
            <a:r>
              <a:rPr lang="en-US" sz="1800" dirty="0" smtClean="0">
                <a:solidFill>
                  <a:schemeClr val="dk1"/>
                </a:solidFill>
                <a:latin typeface="Calibri"/>
                <a:cs typeface="Calibri"/>
                <a:sym typeface="Calibri"/>
              </a:rPr>
              <a:t>superman</a:t>
            </a:r>
            <a:r>
              <a:rPr lang="ru-RU" sz="1800" dirty="0" smtClean="0">
                <a:solidFill>
                  <a:schemeClr val="dk1"/>
                </a:solidFill>
                <a:latin typeface="Calibri"/>
                <a:cs typeface="Calibri"/>
                <a:sym typeface="Calibri"/>
              </a:rPr>
              <a:t>.</a:t>
            </a:r>
          </a:p>
          <a:p>
            <a:pPr marL="0" marR="0" lvl="0" indent="0" algn="l" rtl="0">
              <a:spcBef>
                <a:spcPts val="0"/>
              </a:spcBef>
              <a:spcAft>
                <a:spcPts val="0"/>
              </a:spcAft>
              <a:buNone/>
            </a:pPr>
            <a:r>
              <a:rPr lang="ru-RU" sz="1800" dirty="0" smtClean="0">
                <a:solidFill>
                  <a:schemeClr val="dk1"/>
                </a:solidFill>
                <a:latin typeface="Calibri"/>
                <a:cs typeface="Calibri"/>
                <a:sym typeface="Calibri"/>
              </a:rPr>
              <a:t>Полями класса являются нанесение урона врагу</a:t>
            </a:r>
            <a:r>
              <a:rPr lang="en-US" sz="1800" dirty="0" smtClean="0">
                <a:solidFill>
                  <a:schemeClr val="dk1"/>
                </a:solidFill>
                <a:latin typeface="Calibri"/>
                <a:cs typeface="Calibri"/>
                <a:sym typeface="Calibri"/>
              </a:rPr>
              <a:t>. </a:t>
            </a:r>
            <a:r>
              <a:rPr lang="ru-RU" sz="1800" dirty="0" smtClean="0">
                <a:solidFill>
                  <a:schemeClr val="dk1"/>
                </a:solidFill>
                <a:latin typeface="Calibri"/>
                <a:cs typeface="Calibri"/>
                <a:sym typeface="Calibri"/>
              </a:rPr>
              <a:t>Связать все три класса с помощью наследования.</a:t>
            </a:r>
          </a:p>
          <a:p>
            <a:pPr marL="0" marR="0" lvl="0" indent="0" algn="l" rtl="0">
              <a:spcBef>
                <a:spcPts val="0"/>
              </a:spcBef>
              <a:spcAft>
                <a:spcPts val="0"/>
              </a:spcAft>
              <a:buNone/>
            </a:pPr>
            <a:r>
              <a:rPr lang="ru-RU" sz="1800" dirty="0" smtClean="0">
                <a:solidFill>
                  <a:schemeClr val="dk1"/>
                </a:solidFill>
                <a:latin typeface="Calibri"/>
                <a:cs typeface="Calibri"/>
                <a:sym typeface="Calibri"/>
              </a:rPr>
              <a:t>*</a:t>
            </a:r>
          </a:p>
          <a:p>
            <a:pPr marL="0" marR="0" lvl="0" indent="0" algn="l" rtl="0">
              <a:spcBef>
                <a:spcPts val="0"/>
              </a:spcBef>
              <a:spcAft>
                <a:spcPts val="0"/>
              </a:spcAft>
              <a:buNone/>
            </a:pPr>
            <a:r>
              <a:rPr lang="ru-RU" sz="1800" dirty="0" smtClean="0">
                <a:solidFill>
                  <a:schemeClr val="dk1"/>
                </a:solidFill>
                <a:latin typeface="Calibri"/>
                <a:cs typeface="Calibri"/>
                <a:sym typeface="Calibri"/>
              </a:rPr>
              <a:t>Использовать указатели для работы с объектами класса </a:t>
            </a:r>
            <a:endParaRPr lang="en-US" sz="1800" dirty="0">
              <a:solidFill>
                <a:schemeClr val="dk1"/>
              </a:solidFill>
              <a:latin typeface="Calibri"/>
              <a:cs typeface="Calibri"/>
              <a:sym typeface="Calibri"/>
            </a:endParaRPr>
          </a:p>
          <a:p>
            <a:pPr marL="0" marR="0" lvl="0" indent="0" algn="l" rtl="0">
              <a:spcBef>
                <a:spcPts val="0"/>
              </a:spcBef>
              <a:spcAft>
                <a:spcPts val="0"/>
              </a:spcAft>
              <a:buNone/>
            </a:pPr>
            <a:endParaRPr dirty="0"/>
          </a:p>
        </p:txBody>
      </p:sp>
      <p:sp>
        <p:nvSpPr>
          <p:cNvPr id="330" name="Google Shape;330;p14"/>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a:solidFill>
                  <a:srgbClr val="000000"/>
                </a:solidFill>
                <a:latin typeface="Calibri"/>
                <a:ea typeface="Calibri"/>
                <a:cs typeface="Calibri"/>
                <a:sym typeface="Calibri"/>
              </a:rPr>
              <a:t>Тема: Наследование в С++.</a:t>
            </a:r>
            <a:endParaRPr sz="2000">
              <a:solidFill>
                <a:schemeClr val="dk1"/>
              </a:solidFill>
              <a:latin typeface="Arial"/>
              <a:ea typeface="Arial"/>
              <a:cs typeface="Arial"/>
              <a:sym typeface="Arial"/>
            </a:endParaRPr>
          </a:p>
        </p:txBody>
      </p:sp>
      <p:sp>
        <p:nvSpPr>
          <p:cNvPr id="15" name="Google Shape;301;p12"/>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pic>
        <p:nvPicPr>
          <p:cNvPr id="127" name="Google Shape;127;p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28" name="Google Shape;128;p2"/>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2</a:t>
            </a:r>
            <a:endParaRPr sz="1200" b="0" i="0" u="none" strike="noStrike" cap="none">
              <a:solidFill>
                <a:schemeClr val="dk1"/>
              </a:solidFill>
              <a:latin typeface="Arial"/>
              <a:ea typeface="Arial"/>
              <a:cs typeface="Arial"/>
              <a:sym typeface="Arial"/>
            </a:endParaRPr>
          </a:p>
        </p:txBody>
      </p:sp>
      <p:pic>
        <p:nvPicPr>
          <p:cNvPr id="129" name="Google Shape;129;p2"/>
          <p:cNvPicPr preferRelativeResize="0"/>
          <p:nvPr/>
        </p:nvPicPr>
        <p:blipFill rotWithShape="1">
          <a:blip r:embed="rId4">
            <a:alphaModFix/>
          </a:blip>
          <a:srcRect/>
          <a:stretch/>
        </p:blipFill>
        <p:spPr>
          <a:xfrm>
            <a:off x="8839440" y="447120"/>
            <a:ext cx="309240" cy="257760"/>
          </a:xfrm>
          <a:prstGeom prst="rect">
            <a:avLst/>
          </a:prstGeom>
          <a:noFill/>
          <a:ln>
            <a:noFill/>
          </a:ln>
        </p:spPr>
      </p:pic>
      <p:sp>
        <p:nvSpPr>
          <p:cNvPr id="130" name="Google Shape;130;p2"/>
          <p:cNvSpPr/>
          <p:nvPr/>
        </p:nvSpPr>
        <p:spPr>
          <a:xfrm>
            <a:off x="733680" y="1060920"/>
            <a:ext cx="4966200" cy="578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3200" b="1" i="0" u="none" strike="noStrike" cap="none">
                <a:solidFill>
                  <a:srgbClr val="000000"/>
                </a:solidFill>
                <a:latin typeface="Calibri"/>
                <a:ea typeface="Calibri"/>
                <a:cs typeface="Calibri"/>
                <a:sym typeface="Calibri"/>
              </a:rPr>
              <a:t>СОДЕРЖАНИЕ</a:t>
            </a:r>
            <a:endParaRPr sz="3200" b="0" i="0" u="none" strike="noStrike" cap="none">
              <a:solidFill>
                <a:schemeClr val="dk1"/>
              </a:solidFill>
              <a:latin typeface="Arial"/>
              <a:ea typeface="Arial"/>
              <a:cs typeface="Arial"/>
              <a:sym typeface="Arial"/>
            </a:endParaRPr>
          </a:p>
        </p:txBody>
      </p:sp>
      <p:sp>
        <p:nvSpPr>
          <p:cNvPr id="131" name="Google Shape;131;p2"/>
          <p:cNvSpPr/>
          <p:nvPr/>
        </p:nvSpPr>
        <p:spPr>
          <a:xfrm>
            <a:off x="750600" y="1833420"/>
            <a:ext cx="5534280" cy="5273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800" b="1" i="0" u="none" strike="noStrike" cap="none">
                <a:solidFill>
                  <a:srgbClr val="000000"/>
                </a:solidFill>
                <a:latin typeface="Calibri"/>
                <a:ea typeface="Calibri"/>
                <a:cs typeface="Calibri"/>
                <a:sym typeface="Calibri"/>
              </a:rPr>
              <a:t>1. ВВЕДЕНИЕ. ОРГАНИЗАЦИОННАЯ ИНФОРМАЦИЯ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Тема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Цели и задачи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Результаты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преподавателя</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ученика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Тайминг проведения занятия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800" b="1" i="0" u="none" strike="noStrike" cap="none">
                <a:solidFill>
                  <a:srgbClr val="000000"/>
                </a:solidFill>
                <a:latin typeface="Calibri"/>
                <a:ea typeface="Calibri"/>
                <a:cs typeface="Calibri"/>
                <a:sym typeface="Calibri"/>
              </a:rPr>
              <a:t>2. ТЕОРЕТИЧЕСКАЯ ЧАСТЬ</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Наследование в С++</a:t>
            </a:r>
            <a:endParaRPr/>
          </a:p>
          <a:p>
            <a:pPr marL="285840" marR="0" lvl="0" indent="-195499"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None/>
            </a:pPr>
            <a:r>
              <a:rPr lang="ru-RU" sz="1800" b="1" i="0" u="none" strike="noStrike" cap="none">
                <a:solidFill>
                  <a:srgbClr val="000000"/>
                </a:solidFill>
                <a:latin typeface="Calibri"/>
                <a:ea typeface="Calibri"/>
                <a:cs typeface="Calibri"/>
                <a:sym typeface="Calibri"/>
              </a:rPr>
              <a:t>3. ПРАКТИЧЕСКАЯ ЧАСТЬ</a:t>
            </a:r>
            <a:r>
              <a:rPr lang="ru-RU" sz="800" b="1" i="0" u="none" strike="noStrike" cap="none">
                <a:solidFill>
                  <a:srgbClr val="000000"/>
                </a:solidFill>
                <a:latin typeface="Calibri"/>
                <a:ea typeface="Calibri"/>
                <a:cs typeface="Calibri"/>
                <a:sym typeface="Calibri"/>
              </a:rPr>
              <a:t> </a:t>
            </a:r>
            <a:endParaRPr sz="8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None/>
            </a:pPr>
            <a:endParaRPr sz="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Изучение принципов наследования</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0" algn="l" rtl="0">
              <a:lnSpc>
                <a:spcPct val="8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32" name="Google Shape;132;p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33" name="Google Shape;133;p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34" name="Google Shape;134;p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35" name="Google Shape;135;p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36" name="Google Shape;136;p2"/>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37" name="Google Shape;137;p2"/>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3"/>
          <p:cNvSpPr/>
          <p:nvPr/>
        </p:nvSpPr>
        <p:spPr>
          <a:xfrm>
            <a:off x="766080" y="936360"/>
            <a:ext cx="6944760" cy="882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600" b="1" i="0" u="none" strike="noStrike" cap="none">
                <a:solidFill>
                  <a:srgbClr val="000000"/>
                </a:solidFill>
                <a:latin typeface="Calibri"/>
                <a:ea typeface="Calibri"/>
                <a:cs typeface="Calibri"/>
                <a:sym typeface="Calibri"/>
              </a:rPr>
              <a:t>ВВЕДЕНИЕ. </a:t>
            </a: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2600" b="1" i="0" u="none" strike="noStrike" cap="none">
                <a:solidFill>
                  <a:srgbClr val="000000"/>
                </a:solidFill>
                <a:latin typeface="Calibri"/>
                <a:ea typeface="Calibri"/>
                <a:cs typeface="Calibri"/>
                <a:sym typeface="Calibri"/>
              </a:rPr>
              <a:t>ОРГАНИЗАЦИОННАЯ ИНФОРМАЦИЯ</a:t>
            </a:r>
            <a:r>
              <a:rPr lang="ru-RU" sz="2600" b="0" i="0" u="none" strike="noStrike" cap="none">
                <a:solidFill>
                  <a:srgbClr val="000000"/>
                </a:solidFill>
                <a:latin typeface="Calibri"/>
                <a:ea typeface="Calibri"/>
                <a:cs typeface="Calibri"/>
                <a:sym typeface="Calibri"/>
              </a:rPr>
              <a:t> </a:t>
            </a:r>
            <a:endParaRPr sz="2600" b="0" i="0" u="none" strike="noStrike" cap="none">
              <a:solidFill>
                <a:schemeClr val="dk1"/>
              </a:solidFill>
              <a:latin typeface="Arial"/>
              <a:ea typeface="Arial"/>
              <a:cs typeface="Arial"/>
              <a:sym typeface="Arial"/>
            </a:endParaRPr>
          </a:p>
        </p:txBody>
      </p:sp>
      <p:pic>
        <p:nvPicPr>
          <p:cNvPr id="143" name="Google Shape;143;p3"/>
          <p:cNvPicPr preferRelativeResize="0"/>
          <p:nvPr/>
        </p:nvPicPr>
        <p:blipFill rotWithShape="1">
          <a:blip r:embed="rId3">
            <a:alphaModFix/>
          </a:blip>
          <a:srcRect/>
          <a:stretch/>
        </p:blipFill>
        <p:spPr>
          <a:xfrm>
            <a:off x="693720" y="866520"/>
            <a:ext cx="74160" cy="448560"/>
          </a:xfrm>
          <a:prstGeom prst="rect">
            <a:avLst/>
          </a:prstGeom>
          <a:noFill/>
          <a:ln>
            <a:noFill/>
          </a:ln>
        </p:spPr>
      </p:pic>
      <p:pic>
        <p:nvPicPr>
          <p:cNvPr id="144" name="Google Shape;144;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145" name="Google Shape;145;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3</a:t>
            </a:r>
            <a:endParaRPr sz="1200" b="0" i="0" u="none" strike="noStrike" cap="none">
              <a:solidFill>
                <a:schemeClr val="dk1"/>
              </a:solidFill>
              <a:latin typeface="Arial"/>
              <a:ea typeface="Arial"/>
              <a:cs typeface="Arial"/>
              <a:sym typeface="Arial"/>
            </a:endParaRPr>
          </a:p>
        </p:txBody>
      </p:sp>
      <p:pic>
        <p:nvPicPr>
          <p:cNvPr id="146" name="Google Shape;146;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47" name="Google Shape;147;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48" name="Google Shape;148;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49" name="Google Shape;149;p3"/>
          <p:cNvSpPr/>
          <p:nvPr/>
        </p:nvSpPr>
        <p:spPr>
          <a:xfrm>
            <a:off x="808920" y="2170800"/>
            <a:ext cx="7747920" cy="3865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800" b="1" i="0" u="none" strike="noStrike" cap="none">
                <a:solidFill>
                  <a:srgbClr val="000000"/>
                </a:solidFill>
                <a:latin typeface="Calibri"/>
                <a:ea typeface="Calibri"/>
                <a:cs typeface="Calibri"/>
                <a:sym typeface="Calibri"/>
              </a:rPr>
              <a:t>Тема: Наследование в С++. Композиция объектов.</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600" b="1" i="0" u="none" strike="noStrike" cap="none">
                <a:solidFill>
                  <a:srgbClr val="000000"/>
                </a:solidFill>
                <a:latin typeface="Calibri"/>
                <a:ea typeface="Calibri"/>
                <a:cs typeface="Calibri"/>
                <a:sym typeface="Calibri"/>
              </a:rPr>
              <a:t>Цели и задачи:</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171360" marR="0" lvl="0" indent="-16992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 Рассказать о принципе наследования</a:t>
            </a:r>
            <a:endParaRPr sz="1400" b="0" i="0" u="none" strike="noStrike" cap="none">
              <a:solidFill>
                <a:schemeClr val="dk1"/>
              </a:solidFill>
              <a:latin typeface="Arial"/>
              <a:ea typeface="Arial"/>
              <a:cs typeface="Arial"/>
              <a:sym typeface="Arial"/>
            </a:endParaRPr>
          </a:p>
          <a:p>
            <a:pPr marL="216000" marR="0" lvl="0" indent="-216000" algn="l" rtl="0">
              <a:spcBef>
                <a:spcPts val="0"/>
              </a:spcBef>
              <a:spcAft>
                <a:spcPts val="0"/>
              </a:spcAft>
              <a:buClr>
                <a:srgbClr val="000000"/>
              </a:buClr>
              <a:buSzPts val="630"/>
              <a:buFont typeface="Noto Sans Symbols"/>
              <a:buChar char="●"/>
            </a:pPr>
            <a:r>
              <a:rPr lang="ru-RU" sz="1400" b="0" i="0" u="none" strike="noStrike" cap="none">
                <a:solidFill>
                  <a:srgbClr val="000000"/>
                </a:solidFill>
                <a:latin typeface="Calibri"/>
                <a:ea typeface="Calibri"/>
                <a:cs typeface="Calibri"/>
                <a:sym typeface="Calibri"/>
              </a:rPr>
              <a:t>Рассказать о модификаторах доступа в случае наследования от родительского класса</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r>
              <a:rPr lang="ru-RU" sz="1600" b="1" i="0" u="none" strike="noStrike" cap="none">
                <a:solidFill>
                  <a:srgbClr val="000000"/>
                </a:solidFill>
                <a:latin typeface="Calibri"/>
                <a:ea typeface="Calibri"/>
                <a:cs typeface="Calibri"/>
                <a:sym typeface="Calibri"/>
              </a:rPr>
              <a:t>По результатам занятия слушатель будет знать: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171360" marR="0" lvl="0" indent="-16992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Принцип наследования в ООП</a:t>
            </a:r>
            <a:endParaRPr/>
          </a:p>
          <a:p>
            <a:pPr marL="171360" marR="0" lvl="0" indent="-16992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Как использовать полиморфизм для взаимодействия объектов класса между собой и не только</a:t>
            </a:r>
            <a:endParaRPr sz="1400" b="0" i="0" u="none" strike="noStrike" cap="none">
              <a:solidFill>
                <a:schemeClr val="dk1"/>
              </a:solidFill>
              <a:latin typeface="Arial"/>
              <a:ea typeface="Arial"/>
              <a:cs typeface="Arial"/>
              <a:sym typeface="Arial"/>
            </a:endParaRPr>
          </a:p>
        </p:txBody>
      </p:sp>
      <p:sp>
        <p:nvSpPr>
          <p:cNvPr id="150" name="Google Shape;150;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51" name="Google Shape;151;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152" name="Google Shape;152;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153" name="Google Shape;153;p3"/>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pic>
        <p:nvPicPr>
          <p:cNvPr id="158" name="Google Shape;158;p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59" name="Google Shape;159;p4"/>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4</a:t>
            </a:r>
            <a:endParaRPr sz="1200" b="0" i="0" u="none" strike="noStrike" cap="none">
              <a:solidFill>
                <a:schemeClr val="dk1"/>
              </a:solidFill>
              <a:latin typeface="Arial"/>
              <a:ea typeface="Arial"/>
              <a:cs typeface="Arial"/>
              <a:sym typeface="Arial"/>
            </a:endParaRPr>
          </a:p>
        </p:txBody>
      </p:sp>
      <p:sp>
        <p:nvSpPr>
          <p:cNvPr id="160" name="Google Shape;160;p4"/>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 Композиция объектов.</a:t>
            </a:r>
            <a:endParaRPr sz="2000" b="0" i="0" u="none" strike="noStrike" cap="none">
              <a:solidFill>
                <a:schemeClr val="dk1"/>
              </a:solidFill>
              <a:latin typeface="Arial"/>
              <a:ea typeface="Arial"/>
              <a:cs typeface="Arial"/>
              <a:sym typeface="Arial"/>
            </a:endParaRPr>
          </a:p>
        </p:txBody>
      </p:sp>
      <p:sp>
        <p:nvSpPr>
          <p:cNvPr id="161" name="Google Shape;161;p4"/>
          <p:cNvSpPr/>
          <p:nvPr/>
        </p:nvSpPr>
        <p:spPr>
          <a:xfrm>
            <a:off x="736920" y="1745280"/>
            <a:ext cx="7301835" cy="1794960"/>
          </a:xfrm>
          <a:prstGeom prst="rect">
            <a:avLst/>
          </a:prstGeom>
          <a:noFill/>
          <a:ln>
            <a:noFill/>
          </a:ln>
        </p:spPr>
        <p:txBody>
          <a:bodyPr spcFirstLastPara="1" wrap="square" lIns="90000" tIns="45000" rIns="90000" bIns="45000" anchor="t" anchorCtr="0">
            <a:noAutofit/>
          </a:bodyPr>
          <a:lstStyle/>
          <a:p>
            <a:pPr marL="171360" marR="0" lvl="0" indent="-8102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216000" marR="0" lvl="0" indent="-175995" algn="l" rtl="0">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600" b="1" i="0" u="none" strike="noStrike" cap="none" dirty="0" err="1">
                <a:solidFill>
                  <a:srgbClr val="000000"/>
                </a:solidFill>
                <a:latin typeface="Calibri"/>
                <a:ea typeface="Calibri"/>
                <a:cs typeface="Calibri"/>
                <a:sym typeface="Calibri"/>
              </a:rPr>
              <a:t>Тайминг</a:t>
            </a:r>
            <a:r>
              <a:rPr lang="ru-RU" sz="1600" b="1" i="0" u="none" strike="noStrike" cap="none" dirty="0">
                <a:solidFill>
                  <a:srgbClr val="000000"/>
                </a:solidFill>
                <a:latin typeface="Calibri"/>
                <a:ea typeface="Calibri"/>
                <a:cs typeface="Calibri"/>
                <a:sym typeface="Calibri"/>
              </a:rPr>
              <a:t> занятия</a:t>
            </a:r>
            <a:endParaRPr sz="1600" b="0" i="0" u="none" strike="noStrike" cap="none" dirty="0">
              <a:solidFill>
                <a:schemeClr val="dk1"/>
              </a:solidFill>
              <a:latin typeface="Arial"/>
              <a:ea typeface="Arial"/>
              <a:cs typeface="Arial"/>
              <a:sym typeface="Arial"/>
            </a:endParaRPr>
          </a:p>
        </p:txBody>
      </p:sp>
      <p:pic>
        <p:nvPicPr>
          <p:cNvPr id="162" name="Google Shape;162;p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63" name="Google Shape;163;p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p4"/>
          <p:cNvPicPr preferRelativeResize="0"/>
          <p:nvPr/>
        </p:nvPicPr>
        <p:blipFill rotWithShape="1">
          <a:blip r:embed="rId4">
            <a:alphaModFix/>
          </a:blip>
          <a:srcRect/>
          <a:stretch/>
        </p:blipFill>
        <p:spPr>
          <a:xfrm>
            <a:off x="8198640" y="437400"/>
            <a:ext cx="309240" cy="257760"/>
          </a:xfrm>
          <a:prstGeom prst="rect">
            <a:avLst/>
          </a:prstGeom>
          <a:noFill/>
          <a:ln>
            <a:noFill/>
          </a:ln>
        </p:spPr>
      </p:pic>
      <p:graphicFrame>
        <p:nvGraphicFramePr>
          <p:cNvPr id="165" name="Google Shape;165;p4"/>
          <p:cNvGraphicFramePr/>
          <p:nvPr>
            <p:extLst>
              <p:ext uri="{D42A27DB-BD31-4B8C-83A1-F6EECF244321}">
                <p14:modId xmlns:p14="http://schemas.microsoft.com/office/powerpoint/2010/main" val="4051469883"/>
              </p:ext>
            </p:extLst>
          </p:nvPr>
        </p:nvGraphicFramePr>
        <p:xfrm>
          <a:off x="780855" y="3124448"/>
          <a:ext cx="7725225" cy="2241875"/>
        </p:xfrm>
        <a:graphic>
          <a:graphicData uri="http://schemas.openxmlformats.org/drawingml/2006/table">
            <a:tbl>
              <a:tblPr>
                <a:noFill/>
                <a:tableStyleId>{1BF61AC2-2FD9-4BCD-B2CD-BCE76E258A09}</a:tableStyleId>
              </a:tblPr>
              <a:tblGrid>
                <a:gridCol w="411475">
                  <a:extLst>
                    <a:ext uri="{9D8B030D-6E8A-4147-A177-3AD203B41FA5}">
                      <a16:colId xmlns:a16="http://schemas.microsoft.com/office/drawing/2014/main" val="20000"/>
                    </a:ext>
                  </a:extLst>
                </a:gridCol>
                <a:gridCol w="4177800">
                  <a:extLst>
                    <a:ext uri="{9D8B030D-6E8A-4147-A177-3AD203B41FA5}">
                      <a16:colId xmlns:a16="http://schemas.microsoft.com/office/drawing/2014/main" val="20001"/>
                    </a:ext>
                  </a:extLst>
                </a:gridCol>
                <a:gridCol w="1738075">
                  <a:extLst>
                    <a:ext uri="{9D8B030D-6E8A-4147-A177-3AD203B41FA5}">
                      <a16:colId xmlns:a16="http://schemas.microsoft.com/office/drawing/2014/main" val="20002"/>
                    </a:ext>
                  </a:extLst>
                </a:gridCol>
                <a:gridCol w="1397875">
                  <a:extLst>
                    <a:ext uri="{9D8B030D-6E8A-4147-A177-3AD203B41FA5}">
                      <a16:colId xmlns:a16="http://schemas.microsoft.com/office/drawing/2014/main" val="20003"/>
                    </a:ext>
                  </a:extLst>
                </a:gridCol>
              </a:tblGrid>
              <a:tr h="274325">
                <a:tc>
                  <a:txBody>
                    <a:bodyPr/>
                    <a:lstStyle/>
                    <a:p>
                      <a:pPr marL="0" marR="0" lvl="0" indent="0" algn="ctr" rtl="0">
                        <a:lnSpc>
                          <a:spcPct val="100000"/>
                        </a:lnSpc>
                        <a:spcBef>
                          <a:spcPts val="0"/>
                        </a:spcBef>
                        <a:spcAft>
                          <a:spcPts val="0"/>
                        </a:spcAft>
                        <a:buNone/>
                      </a:pPr>
                      <a:r>
                        <a:rPr lang="ru-RU" sz="1200" b="0" u="none" strike="noStrike" cap="none">
                          <a:solidFill>
                            <a:srgbClr val="000000"/>
                          </a:solidFill>
                          <a:latin typeface="Arial"/>
                          <a:ea typeface="Arial"/>
                          <a:cs typeface="Arial"/>
                          <a:sym typeface="Arial"/>
                        </a:rPr>
                        <a:t>№</a:t>
                      </a:r>
                      <a:r>
                        <a:rPr lang="ru-RU" sz="1200" b="1" u="none" strike="noStrike" cap="none">
                          <a:solidFill>
                            <a:srgbClr val="000000"/>
                          </a:solidFill>
                          <a:latin typeface="Calibri"/>
                          <a:ea typeface="Calibri"/>
                          <a:cs typeface="Calibri"/>
                          <a:sym typeface="Calibri"/>
                        </a:rPr>
                        <a:t>​</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l" rtl="0">
                        <a:lnSpc>
                          <a:spcPct val="100000"/>
                        </a:lnSpc>
                        <a:spcBef>
                          <a:spcPts val="0"/>
                        </a:spcBef>
                        <a:spcAft>
                          <a:spcPts val="0"/>
                        </a:spcAft>
                        <a:buNone/>
                      </a:pPr>
                      <a:r>
                        <a:rPr lang="ru-RU" sz="1200" b="1" u="none" strike="noStrike" cap="none">
                          <a:solidFill>
                            <a:srgbClr val="000000"/>
                          </a:solidFill>
                          <a:latin typeface="Arial"/>
                          <a:ea typeface="Arial"/>
                          <a:cs typeface="Arial"/>
                          <a:sym typeface="Arial"/>
                        </a:rPr>
                        <a:t>Этапы</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None/>
                      </a:pPr>
                      <a:r>
                        <a:rPr lang="ru-RU" sz="1200" b="1" u="none" strike="noStrike" cap="none">
                          <a:solidFill>
                            <a:srgbClr val="000000"/>
                          </a:solidFill>
                          <a:latin typeface="Arial"/>
                          <a:ea typeface="Arial"/>
                          <a:cs typeface="Arial"/>
                          <a:sym typeface="Arial"/>
                        </a:rPr>
                        <a:t>время</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None/>
                      </a:pPr>
                      <a:r>
                        <a:rPr lang="ru-RU" sz="1200" b="0" u="none" strike="noStrike" cap="none">
                          <a:solidFill>
                            <a:srgbClr val="000000"/>
                          </a:solidFill>
                          <a:latin typeface="Arial"/>
                          <a:ea typeface="Arial"/>
                          <a:cs typeface="Arial"/>
                          <a:sym typeface="Arial"/>
                        </a:rPr>
                        <a:t>Сумма</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extLst>
                  <a:ext uri="{0D108BD9-81ED-4DB2-BD59-A6C34878D82A}">
                    <a16:rowId xmlns:a16="http://schemas.microsoft.com/office/drawing/2014/main" val="10000"/>
                  </a:ext>
                </a:extLst>
              </a:tr>
              <a:tr h="259200">
                <a:tc>
                  <a:txBody>
                    <a:bodyPr/>
                    <a:lstStyle/>
                    <a:p>
                      <a:pPr marL="0" marR="0" lvl="0" indent="0" algn="ct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1​</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ru-RU" sz="1100" b="0" u="none" strike="noStrike" cap="none">
                          <a:solidFill>
                            <a:srgbClr val="000000"/>
                          </a:solidFill>
                          <a:latin typeface="Calibri"/>
                          <a:ea typeface="Calibri"/>
                          <a:cs typeface="Calibri"/>
                          <a:sym typeface="Calibri"/>
                        </a:rPr>
                        <a:t>Приветственное слово преподавателя</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59200">
                <a:tc>
                  <a:txBody>
                    <a:bodyPr/>
                    <a:lstStyle/>
                    <a:p>
                      <a:pPr marL="0" marR="0" lvl="0" indent="0" algn="ct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2​</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ru-RU" sz="1100" b="0" u="none" strike="noStrike" cap="none">
                          <a:solidFill>
                            <a:srgbClr val="000000"/>
                          </a:solidFill>
                          <a:latin typeface="Calibri"/>
                          <a:ea typeface="Calibri"/>
                          <a:cs typeface="Calibri"/>
                          <a:sym typeface="Calibri"/>
                        </a:rPr>
                        <a:t>Повторение пройденного</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rowSpan="3">
                  <a:txBody>
                    <a:bodyPr/>
                    <a:lstStyle/>
                    <a:p>
                      <a:pPr marL="0" marR="0" lvl="0" indent="0" algn="ctr" rtl="0">
                        <a:lnSpc>
                          <a:spcPct val="100000"/>
                        </a:lnSpc>
                        <a:spcBef>
                          <a:spcPts val="0"/>
                        </a:spcBef>
                        <a:spcAft>
                          <a:spcPts val="0"/>
                        </a:spcAft>
                        <a:buNone/>
                      </a:pPr>
                      <a:endParaRPr sz="1100" b="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259200">
                <a:tc>
                  <a:txBody>
                    <a:bodyPr/>
                    <a:lstStyle/>
                    <a:p>
                      <a:pPr marL="0" marR="0" lvl="0" indent="0" algn="ct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3​</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ru-RU" sz="1100" b="0" u="none" strike="noStrike" cap="none">
                          <a:solidFill>
                            <a:srgbClr val="000000"/>
                          </a:solidFill>
                          <a:latin typeface="Calibri"/>
                          <a:ea typeface="Calibri"/>
                          <a:cs typeface="Calibri"/>
                          <a:sym typeface="Calibri"/>
                        </a:rPr>
                        <a:t>Теоретическая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30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vMerge="1">
                  <a:txBody>
                    <a:bodyPr/>
                    <a:lstStyle/>
                    <a:p>
                      <a:endParaRPr lang="en-US"/>
                    </a:p>
                  </a:txBody>
                  <a:tcPr/>
                </a:tc>
                <a:extLst>
                  <a:ext uri="{0D108BD9-81ED-4DB2-BD59-A6C34878D82A}">
                    <a16:rowId xmlns:a16="http://schemas.microsoft.com/office/drawing/2014/main" val="10003"/>
                  </a:ext>
                </a:extLst>
              </a:tr>
              <a:tr h="259200">
                <a:tc>
                  <a:txBody>
                    <a:bodyPr/>
                    <a:lstStyle/>
                    <a:p>
                      <a:pPr marL="0" marR="0" lvl="0" indent="0" algn="ct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4​</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ru-RU" sz="1100" b="0" u="none" strike="noStrike" cap="none">
                          <a:solidFill>
                            <a:srgbClr val="000000"/>
                          </a:solidFill>
                          <a:latin typeface="Calibri"/>
                          <a:ea typeface="Calibri"/>
                          <a:cs typeface="Calibri"/>
                          <a:sym typeface="Calibri"/>
                        </a:rPr>
                        <a:t>Вопросы по теоретической части</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vMerge="1">
                  <a:txBody>
                    <a:bodyPr/>
                    <a:lstStyle/>
                    <a:p>
                      <a:endParaRPr lang="en-US"/>
                    </a:p>
                  </a:txBody>
                  <a:tcPr/>
                </a:tc>
                <a:extLst>
                  <a:ext uri="{0D108BD9-81ED-4DB2-BD59-A6C34878D82A}">
                    <a16:rowId xmlns:a16="http://schemas.microsoft.com/office/drawing/2014/main" val="10004"/>
                  </a:ext>
                </a:extLst>
              </a:tr>
              <a:tr h="305775">
                <a:tc>
                  <a:txBody>
                    <a:bodyPr/>
                    <a:lstStyle/>
                    <a:p>
                      <a:pPr marL="0" marR="0" lvl="0" indent="0" algn="l" rtl="0">
                        <a:lnSpc>
                          <a:spcPct val="100000"/>
                        </a:lnSpc>
                        <a:spcBef>
                          <a:spcPts val="0"/>
                        </a:spcBef>
                        <a:spcAft>
                          <a:spcPts val="0"/>
                        </a:spcAft>
                        <a:buNone/>
                      </a:pPr>
                      <a:r>
                        <a:rPr lang="ru-RU" sz="1100" b="0" u="none" strike="noStrike" cap="none">
                          <a:latin typeface="Arial"/>
                          <a:ea typeface="Arial"/>
                          <a:cs typeface="Arial"/>
                          <a:sym typeface="Arial"/>
                        </a:rPr>
                        <a:t>  </a:t>
                      </a:r>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ru-RU" sz="1100" b="0" u="none" strike="noStrike" cap="none" dirty="0">
                          <a:solidFill>
                            <a:srgbClr val="000000"/>
                          </a:solidFill>
                          <a:latin typeface="Calibri"/>
                          <a:ea typeface="Calibri"/>
                          <a:cs typeface="Calibri"/>
                          <a:sym typeface="Calibri"/>
                        </a:rPr>
                        <a:t>Перерыв</a:t>
                      </a:r>
                      <a:endParaRPr sz="1100" b="0" u="none" strike="noStrike" cap="none" dirty="0">
                        <a:solidFill>
                          <a:srgbClr val="000000"/>
                        </a:solidFill>
                        <a:latin typeface="Calibri"/>
                        <a:ea typeface="Calibri"/>
                        <a:cs typeface="Calibri"/>
                        <a:sym typeface="Calibri"/>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59200">
                <a:tc>
                  <a:txBody>
                    <a:bodyPr/>
                    <a:lstStyle/>
                    <a:p>
                      <a:pPr marL="0" marR="0" lvl="0" indent="0" algn="ct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6</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None/>
                      </a:pPr>
                      <a:r>
                        <a:rPr lang="ru-RU" sz="1100" b="0" u="none" strike="noStrike" cap="none">
                          <a:solidFill>
                            <a:srgbClr val="000000"/>
                          </a:solidFill>
                          <a:latin typeface="Calibri"/>
                          <a:ea typeface="Calibri"/>
                          <a:cs typeface="Calibri"/>
                          <a:sym typeface="Calibri"/>
                        </a:rPr>
                        <a:t>Практическая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258125">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ru-RU" sz="1100" b="0" i="1" strike="noStrike">
                          <a:solidFill>
                            <a:srgbClr val="000000"/>
                          </a:solidFill>
                          <a:latin typeface="Calibri"/>
                          <a:ea typeface="Calibri"/>
                          <a:cs typeface="Calibri"/>
                          <a:sym typeface="Calibri"/>
                        </a:rPr>
                        <a:t>Рефлексия и вопросы</a:t>
                      </a:r>
                      <a:endParaRPr sz="1100" b="0" i="1" strike="noStrik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strike="noStrike">
                          <a:solidFill>
                            <a:srgbClr val="000000"/>
                          </a:solidFill>
                          <a:latin typeface="Arial"/>
                          <a:ea typeface="Arial"/>
                          <a:cs typeface="Arial"/>
                          <a:sym typeface="Arial"/>
                        </a:rPr>
                        <a:t>5 мин.​</a:t>
                      </a:r>
                      <a:endParaRPr sz="1100" b="0" strike="noStrik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None/>
                      </a:pPr>
                      <a:r>
                        <a:rPr lang="ru-RU" sz="1100" b="0" strike="noStrike" dirty="0">
                          <a:solidFill>
                            <a:srgbClr val="000000"/>
                          </a:solidFill>
                          <a:latin typeface="Arial"/>
                          <a:ea typeface="Arial"/>
                          <a:cs typeface="Arial"/>
                          <a:sym typeface="Arial"/>
                        </a:rPr>
                        <a:t>5 мин.</a:t>
                      </a:r>
                      <a:endParaRPr sz="1100" b="0" strike="noStrik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pic>
        <p:nvPicPr>
          <p:cNvPr id="166" name="Google Shape;166;p4"/>
          <p:cNvPicPr preferRelativeResize="0"/>
          <p:nvPr/>
        </p:nvPicPr>
        <p:blipFill rotWithShape="1">
          <a:blip r:embed="rId4">
            <a:alphaModFix/>
          </a:blip>
          <a:srcRect/>
          <a:stretch/>
        </p:blipFill>
        <p:spPr>
          <a:xfrm>
            <a:off x="7854840" y="3655800"/>
            <a:ext cx="667800" cy="268920"/>
          </a:xfrm>
          <a:prstGeom prst="rect">
            <a:avLst/>
          </a:prstGeom>
          <a:noFill/>
          <a:ln>
            <a:noFill/>
          </a:ln>
        </p:spPr>
      </p:pic>
      <p:sp>
        <p:nvSpPr>
          <p:cNvPr id="167" name="Google Shape;167;p4"/>
          <p:cNvSpPr/>
          <p:nvPr/>
        </p:nvSpPr>
        <p:spPr>
          <a:xfrm>
            <a:off x="7857720" y="3654360"/>
            <a:ext cx="603720" cy="2736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Таб.1</a:t>
            </a:r>
            <a:endParaRPr sz="1200" b="0" i="0" u="none" strike="noStrike" cap="none">
              <a:solidFill>
                <a:schemeClr val="dk1"/>
              </a:solidFill>
              <a:latin typeface="Arial"/>
              <a:ea typeface="Arial"/>
              <a:cs typeface="Arial"/>
              <a:sym typeface="Arial"/>
            </a:endParaRPr>
          </a:p>
        </p:txBody>
      </p:sp>
      <p:sp>
        <p:nvSpPr>
          <p:cNvPr id="168" name="Google Shape;168;p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9" name="Google Shape;169;p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70" name="Google Shape;170;p4"/>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71" name="Google Shape;171;p4"/>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75"/>
        <p:cNvGrpSpPr/>
        <p:nvPr/>
      </p:nvGrpSpPr>
      <p:grpSpPr>
        <a:xfrm>
          <a:off x="0" y="0"/>
          <a:ext cx="0" cy="0"/>
          <a:chOff x="0" y="0"/>
          <a:chExt cx="0" cy="0"/>
        </a:xfrm>
      </p:grpSpPr>
      <p:pic>
        <p:nvPicPr>
          <p:cNvPr id="176" name="Google Shape;176;p5"/>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77" name="Google Shape;177;p5"/>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78" name="Google Shape;178;p5"/>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a:latin typeface="Calibri"/>
                <a:ea typeface="Calibri"/>
                <a:cs typeface="Calibri"/>
                <a:sym typeface="Calibri"/>
              </a:rPr>
              <a:t>9</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179" name="Google Shape;179;p5"/>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180" name="Google Shape;180;p5"/>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181" name="Google Shape;181;p5"/>
          <p:cNvSpPr/>
          <p:nvPr/>
        </p:nvSpPr>
        <p:spPr>
          <a:xfrm>
            <a:off x="1104480" y="3480840"/>
            <a:ext cx="7233120" cy="8611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ru-RU" sz="2400" b="0" i="0" u="none" strike="noStrike" cap="none">
                <a:solidFill>
                  <a:schemeClr val="dk1"/>
                </a:solidFill>
                <a:latin typeface="Calibri"/>
                <a:ea typeface="Calibri"/>
                <a:cs typeface="Calibri"/>
                <a:sym typeface="Calibri"/>
              </a:rPr>
              <a:t>Наследование в С++.</a:t>
            </a:r>
            <a:endParaRPr/>
          </a:p>
          <a:p>
            <a:pPr marL="0" marR="0" lvl="0" indent="0" algn="ctr"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pic>
        <p:nvPicPr>
          <p:cNvPr id="186" name="Google Shape;186;p6"/>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87" name="Google Shape;187;p6"/>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188" name="Google Shape;188;p6"/>
          <p:cNvSpPr/>
          <p:nvPr/>
        </p:nvSpPr>
        <p:spPr>
          <a:xfrm>
            <a:off x="323650" y="1714200"/>
            <a:ext cx="6224700" cy="4778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800" b="1" i="0" u="none" strike="noStrike" cap="none">
                <a:solidFill>
                  <a:schemeClr val="dk1"/>
                </a:solidFill>
                <a:latin typeface="Calibri"/>
                <a:ea typeface="Calibri"/>
                <a:cs typeface="Calibri"/>
                <a:sym typeface="Calibri"/>
              </a:rPr>
              <a:t>Наследование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Наследование является одной из наиболее важных концепций объектно-ориентированного программирования.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Наследование позволяет нам определять класс, основанный на другом классе. Это облегчает удобство создания и управления приложением. Класс, чьи свойства наследованы другим классом, называется Базовым классом. Класс, который наследует свойства, называется Производным. Например, класс Daughter (производный) может быть наследован от класса Mother (базовый).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Производный класс наследует все особенности базового класса, и может иметь свои дополнительные особенности.</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Идея наследования заключается в отношении это. Например, млекопитающее ЭТО животное, собака ЭТО млекопитающее, следовательно собака ЭТО также животное.</a:t>
            </a:r>
            <a:endParaRPr sz="1800" b="0" i="0" u="none" strike="noStrike" cap="none">
              <a:solidFill>
                <a:schemeClr val="dk1"/>
              </a:solidFill>
              <a:latin typeface="Calibri"/>
              <a:ea typeface="Calibri"/>
              <a:cs typeface="Calibri"/>
              <a:sym typeface="Calibri"/>
            </a:endParaRPr>
          </a:p>
        </p:txBody>
      </p:sp>
      <p:pic>
        <p:nvPicPr>
          <p:cNvPr id="189" name="Google Shape;189;p6"/>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90" name="Google Shape;190;p6"/>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91" name="Google Shape;191;p6"/>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92" name="Google Shape;192;p6"/>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93" name="Google Shape;193;p6"/>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94" name="Google Shape;194;p6"/>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195" name="Google Shape;195;p6"/>
          <p:cNvPicPr preferRelativeResize="0"/>
          <p:nvPr/>
        </p:nvPicPr>
        <p:blipFill rotWithShape="1">
          <a:blip r:embed="rId8">
            <a:alphaModFix/>
          </a:blip>
          <a:srcRect/>
          <a:stretch/>
        </p:blipFill>
        <p:spPr>
          <a:xfrm>
            <a:off x="6789050" y="1690928"/>
            <a:ext cx="1500670" cy="2103398"/>
          </a:xfrm>
          <a:prstGeom prst="rect">
            <a:avLst/>
          </a:prstGeom>
          <a:noFill/>
          <a:ln>
            <a:noFill/>
          </a:ln>
        </p:spPr>
      </p:pic>
      <p:pic>
        <p:nvPicPr>
          <p:cNvPr id="196" name="Google Shape;196;p6"/>
          <p:cNvPicPr preferRelativeResize="0"/>
          <p:nvPr/>
        </p:nvPicPr>
        <p:blipFill rotWithShape="1">
          <a:blip r:embed="rId9">
            <a:alphaModFix/>
          </a:blip>
          <a:srcRect/>
          <a:stretch/>
        </p:blipFill>
        <p:spPr>
          <a:xfrm>
            <a:off x="6694302" y="4012486"/>
            <a:ext cx="1959018" cy="2075872"/>
          </a:xfrm>
          <a:prstGeom prst="rect">
            <a:avLst/>
          </a:prstGeom>
          <a:noFill/>
          <a:ln>
            <a:noFill/>
          </a:ln>
        </p:spPr>
      </p:pic>
      <p:sp>
        <p:nvSpPr>
          <p:cNvPr id="197" name="Google Shape;197;p6"/>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198" name="Google Shape;198;p6"/>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pic>
        <p:nvPicPr>
          <p:cNvPr id="203" name="Google Shape;203;p7"/>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04" name="Google Shape;204;p7"/>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7</a:t>
            </a:r>
            <a:endParaRPr sz="1200" b="0" i="0" u="none" strike="noStrike" cap="none">
              <a:solidFill>
                <a:schemeClr val="dk1"/>
              </a:solidFill>
              <a:latin typeface="Arial"/>
              <a:ea typeface="Arial"/>
              <a:cs typeface="Arial"/>
              <a:sym typeface="Arial"/>
            </a:endParaRPr>
          </a:p>
        </p:txBody>
      </p:sp>
      <p:sp>
        <p:nvSpPr>
          <p:cNvPr id="205" name="Google Shape;205;p7"/>
          <p:cNvSpPr/>
          <p:nvPr/>
        </p:nvSpPr>
        <p:spPr>
          <a:xfrm>
            <a:off x="739080" y="1900440"/>
            <a:ext cx="776700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206" name="Google Shape;206;p7"/>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07" name="Google Shape;207;p7"/>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08" name="Google Shape;208;p7"/>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09" name="Google Shape;209;p7"/>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10" name="Google Shape;210;p7"/>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11" name="Google Shape;211;p7"/>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12" name="Google Shape;212;p7"/>
          <p:cNvSpPr/>
          <p:nvPr/>
        </p:nvSpPr>
        <p:spPr>
          <a:xfrm>
            <a:off x="268415" y="1752311"/>
            <a:ext cx="5523817" cy="487744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Базовый класс указывается с помощью использования двоеточия и спецификатора доступа: public означает, что все публичные элементы базового класса являются публичными в производном классе.</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Другими словами, все публичные элементы класса Mother становятся публичными элементами класса Daughter. Производный класс наследует все базовые методы класса, кроме следующего: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 Конструкторы, деструкторы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 Перегруженные операторы </a:t>
            </a:r>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 Дружественные(friend) функции</a:t>
            </a: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ru-RU" sz="1800" b="0" i="0" u="none" strike="noStrike" cap="none">
                <a:solidFill>
                  <a:schemeClr val="dk1"/>
                </a:solidFill>
                <a:latin typeface="Calibri"/>
                <a:ea typeface="Calibri"/>
                <a:cs typeface="Calibri"/>
                <a:sym typeface="Calibri"/>
              </a:rPr>
              <a:t>Класс может быть наследован от множества классов, с помощью указания базовых классов, разделенных запятыми. Например: class Daughter: public Mother, public Father</a:t>
            </a:r>
            <a:endParaRPr sz="1800" b="0" i="0" u="none" strike="noStrike" cap="none">
              <a:solidFill>
                <a:schemeClr val="dk1"/>
              </a:solidFill>
              <a:latin typeface="Calibri"/>
              <a:ea typeface="Calibri"/>
              <a:cs typeface="Calibri"/>
              <a:sym typeface="Calibri"/>
            </a:endParaRPr>
          </a:p>
        </p:txBody>
      </p:sp>
      <p:pic>
        <p:nvPicPr>
          <p:cNvPr id="213" name="Google Shape;213;p7"/>
          <p:cNvPicPr preferRelativeResize="0"/>
          <p:nvPr/>
        </p:nvPicPr>
        <p:blipFill rotWithShape="1">
          <a:blip r:embed="rId8">
            <a:alphaModFix/>
          </a:blip>
          <a:srcRect/>
          <a:stretch/>
        </p:blipFill>
        <p:spPr>
          <a:xfrm>
            <a:off x="5813441" y="1697760"/>
            <a:ext cx="3067039" cy="4595062"/>
          </a:xfrm>
          <a:prstGeom prst="rect">
            <a:avLst/>
          </a:prstGeom>
          <a:noFill/>
          <a:ln>
            <a:noFill/>
          </a:ln>
        </p:spPr>
      </p:pic>
      <p:sp>
        <p:nvSpPr>
          <p:cNvPr id="214" name="Google Shape;214;p7"/>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215" name="Google Shape;215;p7"/>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pic>
        <p:nvPicPr>
          <p:cNvPr id="220" name="Google Shape;220;p8"/>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21" name="Google Shape;221;p8"/>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8</a:t>
            </a:r>
            <a:endParaRPr sz="1200" b="0" i="0" u="none" strike="noStrike" cap="none">
              <a:solidFill>
                <a:schemeClr val="dk1"/>
              </a:solidFill>
              <a:latin typeface="Arial"/>
              <a:ea typeface="Arial"/>
              <a:cs typeface="Arial"/>
              <a:sym typeface="Arial"/>
            </a:endParaRPr>
          </a:p>
        </p:txBody>
      </p:sp>
      <p:sp>
        <p:nvSpPr>
          <p:cNvPr id="222" name="Google Shape;222;p8"/>
          <p:cNvSpPr/>
          <p:nvPr/>
        </p:nvSpPr>
        <p:spPr>
          <a:xfrm>
            <a:off x="739080" y="1900440"/>
            <a:ext cx="776700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223" name="Google Shape;223;p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24" name="Google Shape;224;p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25" name="Google Shape;225;p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26" name="Google Shape;226;p8"/>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7" name="Google Shape;227;p8"/>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28" name="Google Shape;228;p8"/>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29" name="Google Shape;229;p8"/>
          <p:cNvSpPr/>
          <p:nvPr/>
        </p:nvSpPr>
        <p:spPr>
          <a:xfrm>
            <a:off x="891480" y="2168954"/>
            <a:ext cx="7351800" cy="399961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1" i="0" u="none" strike="noStrike" cap="none">
                <a:solidFill>
                  <a:schemeClr val="dk1"/>
                </a:solidFill>
                <a:latin typeface="Arial"/>
                <a:ea typeface="Arial"/>
                <a:cs typeface="Arial"/>
                <a:sym typeface="Arial"/>
              </a:rPr>
              <a:t>Спецификаторы Доступа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До этого времени, мы работали только со спецификаторами доступа public и private.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Доступ к публичным элементам может быть получен снаружи класса, в то время как доступ к приватным элементам имеют только их класс и дружественные функции.</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ru-RU" sz="1600" b="1" i="0" u="none" strike="noStrike" cap="none">
                <a:solidFill>
                  <a:schemeClr val="dk1"/>
                </a:solidFill>
              </a:rPr>
              <a:t>Protected</a:t>
            </a: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Существует еще один спецификатор доступа - protected.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Protected переменная или функция очень похожа на приватный элемент, с одним отличием – она может быть доступна в производном классе.</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0" name="Google Shape;230;p8"/>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
        <p:nvSpPr>
          <p:cNvPr id="231" name="Google Shape;231;p8"/>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5"/>
        <p:cNvGrpSpPr/>
        <p:nvPr/>
      </p:nvGrpSpPr>
      <p:grpSpPr>
        <a:xfrm>
          <a:off x="0" y="0"/>
          <a:ext cx="0" cy="0"/>
          <a:chOff x="0" y="0"/>
          <a:chExt cx="0" cy="0"/>
        </a:xfrm>
      </p:grpSpPr>
      <p:pic>
        <p:nvPicPr>
          <p:cNvPr id="236" name="Google Shape;236;p9"/>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7" name="Google Shape;237;p9"/>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200">
                <a:solidFill>
                  <a:schemeClr val="dk1"/>
                </a:solidFill>
              </a:rPr>
              <a:t>9</a:t>
            </a:r>
            <a:endParaRPr sz="1200" b="0" i="0" u="none" strike="noStrike" cap="none">
              <a:solidFill>
                <a:schemeClr val="dk1"/>
              </a:solidFill>
              <a:latin typeface="Arial"/>
              <a:ea typeface="Arial"/>
              <a:cs typeface="Arial"/>
              <a:sym typeface="Arial"/>
            </a:endParaRPr>
          </a:p>
        </p:txBody>
      </p:sp>
      <p:sp>
        <p:nvSpPr>
          <p:cNvPr id="238" name="Google Shape;238;p9"/>
          <p:cNvSpPr/>
          <p:nvPr/>
        </p:nvSpPr>
        <p:spPr>
          <a:xfrm>
            <a:off x="739080" y="1900440"/>
            <a:ext cx="776700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239" name="Google Shape;239;p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0" name="Google Shape;240;p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1" name="Google Shape;241;p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2" name="Google Shape;242;p9"/>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3" name="Google Shape;243;p9"/>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4" name="Google Shape;244;p9"/>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5" name="Google Shape;245;p9"/>
          <p:cNvSpPr/>
          <p:nvPr/>
        </p:nvSpPr>
        <p:spPr>
          <a:xfrm>
            <a:off x="690120" y="1897200"/>
            <a:ext cx="2542153" cy="1679621"/>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1" i="0" u="none" strike="noStrike" cap="none">
                <a:solidFill>
                  <a:schemeClr val="dk1"/>
                </a:solidFill>
                <a:latin typeface="Arial"/>
                <a:ea typeface="Arial"/>
                <a:cs typeface="Arial"/>
                <a:sym typeface="Arial"/>
              </a:rPr>
              <a:t>Типы наследования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Спецификаторы доступа также используются для описания типа наследования.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6" name="Google Shape;246;p9"/>
          <p:cNvSpPr/>
          <p:nvPr/>
        </p:nvSpPr>
        <p:spPr>
          <a:xfrm>
            <a:off x="690120" y="1153800"/>
            <a:ext cx="7553160" cy="74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2000" b="1" i="0" u="none" strike="noStrike" cap="none">
                <a:solidFill>
                  <a:srgbClr val="000000"/>
                </a:solidFill>
                <a:latin typeface="Calibri"/>
                <a:ea typeface="Calibri"/>
                <a:cs typeface="Calibri"/>
                <a:sym typeface="Calibri"/>
              </a:rPr>
              <a:t>Тема: Наследование в С++.</a:t>
            </a:r>
            <a:endParaRPr sz="2000" b="0" i="0" u="none" strike="noStrike" cap="none">
              <a:solidFill>
                <a:schemeClr val="dk1"/>
              </a:solidFill>
              <a:latin typeface="Arial"/>
              <a:ea typeface="Arial"/>
              <a:cs typeface="Arial"/>
              <a:sym typeface="Arial"/>
            </a:endParaRPr>
          </a:p>
        </p:txBody>
      </p:sp>
      <p:graphicFrame>
        <p:nvGraphicFramePr>
          <p:cNvPr id="247" name="Google Shape;247;p9"/>
          <p:cNvGraphicFramePr/>
          <p:nvPr/>
        </p:nvGraphicFramePr>
        <p:xfrm>
          <a:off x="3628168" y="1561801"/>
          <a:ext cx="5063500" cy="1767880"/>
        </p:xfrm>
        <a:graphic>
          <a:graphicData uri="http://schemas.openxmlformats.org/drawingml/2006/table">
            <a:tbl>
              <a:tblPr firstRow="1" bandRow="1">
                <a:noFill/>
                <a:tableStyleId>{CC83B2DA-6124-44F0-A60F-366F7577B521}</a:tableStyleId>
              </a:tblPr>
              <a:tblGrid>
                <a:gridCol w="2064700">
                  <a:extLst>
                    <a:ext uri="{9D8B030D-6E8A-4147-A177-3AD203B41FA5}">
                      <a16:colId xmlns:a16="http://schemas.microsoft.com/office/drawing/2014/main" val="20000"/>
                    </a:ext>
                  </a:extLst>
                </a:gridCol>
                <a:gridCol w="932175">
                  <a:extLst>
                    <a:ext uri="{9D8B030D-6E8A-4147-A177-3AD203B41FA5}">
                      <a16:colId xmlns:a16="http://schemas.microsoft.com/office/drawing/2014/main" val="20001"/>
                    </a:ext>
                  </a:extLst>
                </a:gridCol>
                <a:gridCol w="1201500">
                  <a:extLst>
                    <a:ext uri="{9D8B030D-6E8A-4147-A177-3AD203B41FA5}">
                      <a16:colId xmlns:a16="http://schemas.microsoft.com/office/drawing/2014/main" val="20002"/>
                    </a:ext>
                  </a:extLst>
                </a:gridCol>
                <a:gridCol w="865125">
                  <a:extLst>
                    <a:ext uri="{9D8B030D-6E8A-4147-A177-3AD203B41FA5}">
                      <a16:colId xmlns:a16="http://schemas.microsoft.com/office/drawing/2014/main" val="20003"/>
                    </a:ext>
                  </a:extLst>
                </a:gridCol>
              </a:tblGrid>
              <a:tr h="333025">
                <a:tc>
                  <a:txBody>
                    <a:bodyPr/>
                    <a:lstStyle/>
                    <a:p>
                      <a:pPr marL="0" marR="0" lvl="0" indent="0" algn="l" rtl="0">
                        <a:spcBef>
                          <a:spcPts val="0"/>
                        </a:spcBef>
                        <a:spcAft>
                          <a:spcPts val="0"/>
                        </a:spcAft>
                        <a:buNone/>
                      </a:pPr>
                      <a:endParaRPr sz="1800"/>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private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protected</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public</a:t>
                      </a:r>
                      <a:endParaRPr sz="1800"/>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3025">
                <a:tc>
                  <a:txBody>
                    <a:bodyPr/>
                    <a:lstStyle/>
                    <a:p>
                      <a:pPr marL="0" marR="0" lvl="0" indent="0" algn="l" rtl="0">
                        <a:spcBef>
                          <a:spcPts val="0"/>
                        </a:spcBef>
                        <a:spcAft>
                          <a:spcPts val="0"/>
                        </a:spcAft>
                        <a:buNone/>
                      </a:pPr>
                      <a:r>
                        <a:rPr lang="ru-RU" sz="1400"/>
                        <a:t>Доступ из тела класса</a:t>
                      </a:r>
                      <a:endParaRPr sz="140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1800">
                <a:tc>
                  <a:txBody>
                    <a:bodyPr/>
                    <a:lstStyle/>
                    <a:p>
                      <a:pPr marL="0" marR="0" lvl="0" indent="0" algn="l" rtl="0">
                        <a:spcBef>
                          <a:spcPts val="0"/>
                        </a:spcBef>
                        <a:spcAft>
                          <a:spcPts val="0"/>
                        </a:spcAft>
                        <a:buNone/>
                      </a:pPr>
                      <a:r>
                        <a:rPr lang="ru-RU" sz="1400"/>
                        <a:t>Доступ из производных классов</a:t>
                      </a:r>
                      <a:endParaRPr sz="140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1800">
                <a:tc>
                  <a:txBody>
                    <a:bodyPr/>
                    <a:lstStyle/>
                    <a:p>
                      <a:pPr marL="0" marR="0" lvl="0" indent="0" algn="l" rtl="0">
                        <a:spcBef>
                          <a:spcPts val="0"/>
                        </a:spcBef>
                        <a:spcAft>
                          <a:spcPts val="0"/>
                        </a:spcAft>
                        <a:buNone/>
                      </a:pPr>
                      <a:r>
                        <a:rPr lang="ru-RU" sz="1400"/>
                        <a:t>Доступ из внешних функций и классов</a:t>
                      </a:r>
                      <a:endParaRPr sz="140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ru-RU" sz="1800"/>
                        <a:t>+</a:t>
                      </a:r>
                      <a:endParaRPr sz="180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
        <p:nvSpPr>
          <p:cNvPr id="248" name="Google Shape;248;p9"/>
          <p:cNvSpPr/>
          <p:nvPr/>
        </p:nvSpPr>
        <p:spPr>
          <a:xfrm>
            <a:off x="451770" y="3583958"/>
            <a:ext cx="8428710" cy="283052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Наследование с ключом доступа Public: public элементы базового класса становятся public элементами производного класса, protected элементы базового класса становятся protected элементами производного класса. Private элементы никогда не бывают доступны из производного класса, но могут быть доступны, с помощью вызова public и protected элементов базового класса.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Наследование с ключом доступа Protected: public и protected элементы базового класса становятся protected элементами производного класса.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ru-RU" sz="1600" b="0" i="0" u="none" strike="noStrike" cap="none">
                <a:solidFill>
                  <a:schemeClr val="dk1"/>
                </a:solidFill>
                <a:latin typeface="Arial"/>
                <a:ea typeface="Arial"/>
                <a:cs typeface="Arial"/>
                <a:sym typeface="Arial"/>
              </a:rPr>
              <a:t>Наследование с ключом доступа Private: public и protected элементы базового private класса становятся private элементами производного класса.</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49" name="Google Shape;249;p9"/>
          <p:cNvSpPr/>
          <p:nvPr/>
        </p:nvSpPr>
        <p:spPr>
          <a:xfrm>
            <a:off x="4380480" y="468952"/>
            <a:ext cx="3818160" cy="3643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ru-RU" sz="900" b="1" i="0" u="none" strike="noStrike" cap="none">
                <a:solidFill>
                  <a:schemeClr val="dk1"/>
                </a:solidFill>
                <a:latin typeface="Calibri"/>
                <a:ea typeface="Calibri"/>
                <a:cs typeface="Calibri"/>
                <a:sym typeface="Calibri"/>
              </a:rPr>
              <a:t>НАСЛЕДОВАНИЕ В С++.</a:t>
            </a:r>
            <a:endParaRPr sz="9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930</Words>
  <Application>Microsoft Office PowerPoint</Application>
  <PresentationFormat>Экран (4:3)</PresentationFormat>
  <Paragraphs>196</Paragraphs>
  <Slides>14</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14</vt:i4>
      </vt:variant>
    </vt:vector>
  </HeadingPairs>
  <TitlesOfParts>
    <vt:vector size="19" baseType="lpstr">
      <vt:lpstr>Arial</vt:lpstr>
      <vt:lpstr>Calibri</vt:lpstr>
      <vt:lpstr>Noto Sans Symbols</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Кирилл Приёмко</cp:lastModifiedBy>
  <cp:revision>5</cp:revision>
  <dcterms:created xsi:type="dcterms:W3CDTF">2012-07-30T23:42:41Z</dcterms:created>
  <dcterms:modified xsi:type="dcterms:W3CDTF">2019-10-26T20:35:40Z</dcterms:modified>
</cp:coreProperties>
</file>