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88" r:id="rId4"/>
    <p:sldId id="289" r:id="rId5"/>
    <p:sldId id="290" r:id="rId6"/>
    <p:sldId id="261" r:id="rId7"/>
    <p:sldId id="277" r:id="rId8"/>
    <p:sldId id="301" r:id="rId9"/>
    <p:sldId id="302" r:id="rId10"/>
    <p:sldId id="303" r:id="rId11"/>
    <p:sldId id="304" r:id="rId12"/>
    <p:sldId id="305" r:id="rId13"/>
    <p:sldId id="306" r:id="rId14"/>
    <p:sldId id="271" r:id="rId15"/>
    <p:sldId id="273" r:id="rId16"/>
    <p:sldId id="300" r:id="rId17"/>
    <p:sldId id="299" r:id="rId1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ОН" lastIdx="7" clrIdx="0"/>
  <p:cmAuthor id="1" name="Юрий Климович" initials="ЮК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7-19T07:43:29.172" idx="5">
    <p:pos x="4679" y="3959"/>
    <p:text>Неизменно на каждой страницы кроме титула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6144D-2DF5-4C90-871D-7CFEB4D0C6A7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8FD76-1AA0-4415-A4D4-45D56F99D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83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21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64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7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Логические операторы.</a:t>
            </a:r>
            <a:endParaRPr lang="ru-RU" sz="2400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ru-RU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spc="-1" dirty="0" smtClean="0">
                <a:solidFill>
                  <a:srgbClr val="000000"/>
                </a:solidFill>
                <a:latin typeface="Calibri"/>
                <a:ea typeface="Calibri"/>
              </a:rPr>
              <a:t>5-8 </a:t>
            </a:r>
            <a:r>
              <a:rPr lang="ru-RU" sz="12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79" name="Google Shape;88;p1"/>
          <p:cNvPicPr/>
          <p:nvPr/>
        </p:nvPicPr>
        <p:blipFill>
          <a:blip r:embed="rId3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Презентация занятия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Условия ветвления.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  <p:sp>
        <p:nvSpPr>
          <p:cNvPr id="21" name="CustomShape 3"/>
          <p:cNvSpPr/>
          <p:nvPr/>
        </p:nvSpPr>
        <p:spPr>
          <a:xfrm>
            <a:off x="645184" y="1850160"/>
            <a:ext cx="7750496" cy="17211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Логические операторы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Вы можете комбинировать вместе любое количество логических операторов ИЛИ.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Также, множество операторов ИЛИ и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может быть использовано вместе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87" y="3539834"/>
            <a:ext cx="4338987" cy="25569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09" y="3571336"/>
            <a:ext cx="3699372" cy="25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241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Условия ветвления.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  <p:sp>
        <p:nvSpPr>
          <p:cNvPr id="21" name="CustomShape 3"/>
          <p:cNvSpPr/>
          <p:nvPr/>
        </p:nvSpPr>
        <p:spPr>
          <a:xfrm>
            <a:off x="645184" y="1850159"/>
            <a:ext cx="7750496" cy="2152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Логические операторы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Логическое НЕ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Логический оператор НЕ (!) работает только с одним операндом, изменяя его логическое состояние. Поэтому, если состояние верно, оператор НЕ сделает его ложным, и также наоборот.</a:t>
            </a:r>
            <a:endParaRPr lang="ru-RU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495" y="4002656"/>
            <a:ext cx="3552825" cy="2066925"/>
          </a:xfrm>
          <a:prstGeom prst="rect">
            <a:avLst/>
          </a:prstGeom>
        </p:spPr>
      </p:pic>
      <p:sp>
        <p:nvSpPr>
          <p:cNvPr id="16" name="CustomShape 3"/>
          <p:cNvSpPr/>
          <p:nvPr/>
        </p:nvSpPr>
        <p:spPr>
          <a:xfrm>
            <a:off x="736920" y="4734082"/>
            <a:ext cx="3674880" cy="8558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Будьте осторожны, используя это, потому что !</a:t>
            </a:r>
            <a:r>
              <a:rPr lang="ru-RU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означает </a:t>
            </a:r>
            <a:r>
              <a:rPr lang="ru-RU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3070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Условия ветвления.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  <p:sp>
        <p:nvSpPr>
          <p:cNvPr id="21" name="CustomShape 3"/>
          <p:cNvSpPr/>
          <p:nvPr/>
        </p:nvSpPr>
        <p:spPr>
          <a:xfrm>
            <a:off x="645184" y="1850159"/>
            <a:ext cx="7750496" cy="2152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Логические операторы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5660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 smtClean="0">
                <a:latin typeface="Arial"/>
              </a:rPr>
              <a:t>Практическая часть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Логические операторы.</a:t>
            </a:r>
            <a:endParaRPr lang="ru-RU" sz="2400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ru-RU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1564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1035060" y="2477823"/>
            <a:ext cx="6497854" cy="21667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Задание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  <a:endParaRPr lang="ru-RU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Напишите программу, которая выводит на экран чётный числа (начиная с 0) до 10 (включительно).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Начиная с 2</a:t>
            </a:r>
          </a:p>
        </p:txBody>
      </p:sp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Условия ветвления.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  <p:sp>
        <p:nvSpPr>
          <p:cNvPr id="22" name="CustomShape 1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5151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1035060" y="2477824"/>
            <a:ext cx="7618260" cy="1435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Задание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endParaRPr lang="ru-RU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Сделайте бесконечный цикл и запустите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*.exe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Условия ветвления.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</p:spTree>
    <p:extLst>
      <p:ext uri="{BB962C8B-B14F-4D97-AF65-F5344CB8AC3E}">
        <p14:creationId xmlns:p14="http://schemas.microsoft.com/office/powerpoint/2010/main" val="23111492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736920" y="1984319"/>
            <a:ext cx="7618260" cy="29269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Задание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Написать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программу, которая считывает три целых числа из стандартного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ввода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Отправить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стандартный вывод их сумму, произведение и среднее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арифметическое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Сделать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поясняющие выражения в ходе работы программы. 	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Сделать так, чтобы программа работала НЕ один раз, то есть после вывода результата, снова начинала с начала алгоритма (ввод трёх чисел). По нажатию на «0» завершение программы.</a:t>
            </a: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Условия ветвления.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</p:spTree>
    <p:extLst>
      <p:ext uri="{BB962C8B-B14F-4D97-AF65-F5344CB8AC3E}">
        <p14:creationId xmlns:p14="http://schemas.microsoft.com/office/powerpoint/2010/main" val="39051228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97;p2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86" name="Google Shape;99;p2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733680" y="1060920"/>
            <a:ext cx="4966200" cy="57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СОДЕРЖАНИЕ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750600" y="1833420"/>
            <a:ext cx="5534280" cy="47729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1. ВВЕДЕНИЕ. ОРГАНИЗАЦИОННАЯ ИНФОРМАЦИЯ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Цели и задачи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Результаты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Материалы для преподавателя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Материалы для ученика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Тайминг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проведения занятия 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2. ТЕОРЕТИЧЕСКАЯ ЧАСТЬ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Логические выражения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Условия ветвления (</a:t>
            </a: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if else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Цикл </a:t>
            </a: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while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</a:rPr>
              <a:t>Запуск </a:t>
            </a: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*.exe</a:t>
            </a:r>
            <a:endParaRPr lang="ru-RU" sz="14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3. ПРАКТИЧЕСКАЯ ЧАСТЬ</a:t>
            </a:r>
            <a:r>
              <a:rPr lang="ru-RU" sz="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8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endParaRPr lang="ru-RU" sz="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Работа с</a:t>
            </a: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логическим типом данных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Работа с условиями ветвления 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Использование циклов</a:t>
            </a:r>
            <a:endParaRPr lang="ru-RU" sz="1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1440">
              <a:lnSpc>
                <a:spcPct val="100000"/>
              </a:lnSpc>
              <a:buClr>
                <a:srgbClr val="000000"/>
              </a:buClr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endParaRPr lang="ru-RU" sz="1400" b="0" strike="noStrike" spc="-1" dirty="0">
              <a:latin typeface="Arial"/>
            </a:endParaRPr>
          </a:p>
          <a:p>
            <a:pPr>
              <a:lnSpc>
                <a:spcPct val="80000"/>
              </a:lnSpc>
            </a:pPr>
            <a:endParaRPr lang="ru-RU" sz="1400" b="0" strike="noStrike" spc="-1" dirty="0">
              <a:latin typeface="Arial"/>
            </a:endParaRPr>
          </a:p>
        </p:txBody>
      </p:sp>
      <p:pic>
        <p:nvPicPr>
          <p:cNvPr id="89" name="Google Shape;102;p2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90" name="Google Shape;103;p2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92" name="CustomShape 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93" name="Google Shape;106;p2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94" name="Google Shape;107;p2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3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169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66080" y="936360"/>
            <a:ext cx="6944760" cy="88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ВВЕДЕНИЕ. </a:t>
            </a:r>
            <a:endParaRPr lang="ru-RU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ОРГАНИЗАЦИОННАЯ ИНФОРМАЦИЯ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600" b="0" strike="noStrike" spc="-1">
              <a:latin typeface="Arial"/>
            </a:endParaRPr>
          </a:p>
        </p:txBody>
      </p:sp>
      <p:pic>
        <p:nvPicPr>
          <p:cNvPr id="96" name="Google Shape;113;p3"/>
          <p:cNvPicPr/>
          <p:nvPr/>
        </p:nvPicPr>
        <p:blipFill>
          <a:blip r:embed="rId2"/>
          <a:stretch/>
        </p:blipFill>
        <p:spPr>
          <a:xfrm>
            <a:off x="693720" y="866520"/>
            <a:ext cx="74160" cy="448560"/>
          </a:xfrm>
          <a:prstGeom prst="rect">
            <a:avLst/>
          </a:prstGeom>
          <a:ln>
            <a:noFill/>
          </a:ln>
        </p:spPr>
      </p:pic>
      <p:pic>
        <p:nvPicPr>
          <p:cNvPr id="97" name="Google Shape;114;p3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99" name="Google Shape;116;p3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00" name="Google Shape;117;p3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01" name="Google Shape;118;p3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596760" y="2036520"/>
            <a:ext cx="7573080" cy="386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b="1" spc="-1" dirty="0" smtClean="0">
                <a:solidFill>
                  <a:srgbClr val="000000"/>
                </a:solidFill>
                <a:latin typeface="Calibri"/>
                <a:ea typeface="Calibri"/>
              </a:rPr>
              <a:t>Условия ветвления. Цикл </a:t>
            </a:r>
            <a:r>
              <a:rPr lang="en-US" b="1" spc="-1" dirty="0" smtClean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pc="-1" dirty="0"/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Цели и задачи: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Познакомиться с логическими выражениями</a:t>
            </a: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Познакомиться с условиями ветвления</a:t>
            </a: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Научиться использовать условия ветвления и циклы в С++</a:t>
            </a:r>
            <a:endParaRPr lang="ru-RU" sz="14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знать: </a:t>
            </a:r>
            <a:endParaRPr lang="ru-RU" sz="1600" b="0" strike="noStrike" spc="-1" dirty="0"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000000"/>
              </a:buClr>
            </a:pPr>
            <a:endParaRPr lang="ru-RU" sz="1400" b="0" strike="noStrike" spc="-1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Что такое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логическое выражение</a:t>
            </a:r>
            <a:endParaRPr lang="ru-RU" sz="1400" b="0" strike="noStrike" spc="-1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Что такое условие ветвления</a:t>
            </a:r>
            <a:endParaRPr lang="ru-RU" sz="1400" b="0" strike="noStrike" spc="-1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 marL="171360" indent="-169920">
              <a:buClr>
                <a:srgbClr val="000000"/>
              </a:buClr>
              <a:buFont typeface="Arial"/>
              <a:buChar char="•"/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Что такое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цикл</a:t>
            </a: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ru-RU" sz="14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05" name="Google Shape;122;p3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06" name="Google Shape;123;p3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4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0460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Условия ветвления.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уметь:</a:t>
            </a:r>
            <a:r>
              <a:rPr lang="ru-RU" sz="1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2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Создавать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в С++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Работать с стандартным вводом и выводом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Использовать арифметические операции с переменными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Тайминг</a:t>
            </a: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занятия</a:t>
            </a: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graphicFrame>
        <p:nvGraphicFramePr>
          <p:cNvPr id="115" name="Table 5"/>
          <p:cNvGraphicFramePr/>
          <p:nvPr>
            <p:extLst/>
          </p:nvPr>
        </p:nvGraphicFramePr>
        <p:xfrm>
          <a:off x="806040" y="4126680"/>
          <a:ext cx="7725240" cy="2241855"/>
        </p:xfrm>
        <a:graphic>
          <a:graphicData uri="http://schemas.openxmlformats.org/drawingml/2006/table">
            <a:tbl>
              <a:tblPr/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№</a:t>
                      </a: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Этапы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время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Сумма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Приветственное слово преподавателя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5 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Повторение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пройденного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100" b="0" strike="noStrike" spc="-1" dirty="0" smtClean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Теоретическая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часть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kern="1200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Вопросы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по теоретической части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latin typeface="Arial"/>
                        </a:rPr>
                        <a:t>  </a:t>
                      </a: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kern="1200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Перерыв</a:t>
                      </a:r>
                      <a:endParaRPr lang="ru-RU" sz="1100" b="0" strike="noStrike" kern="1200" spc="-1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Практическая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часть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i="1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Рефлексия</a:t>
                      </a:r>
                      <a:r>
                        <a:rPr lang="ru-RU" sz="1100" b="0" i="1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и вопросы</a:t>
                      </a:r>
                      <a:endParaRPr lang="ru-RU" sz="1100" b="0" i="1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6" name="Google Shape;137;p4"/>
          <p:cNvPicPr/>
          <p:nvPr/>
        </p:nvPicPr>
        <p:blipFill>
          <a:blip r:embed="rId3"/>
          <a:stretch/>
        </p:blipFill>
        <p:spPr>
          <a:xfrm>
            <a:off x="7854840" y="3655800"/>
            <a:ext cx="667800" cy="268920"/>
          </a:xfrm>
          <a:prstGeom prst="rect">
            <a:avLst/>
          </a:prstGeom>
          <a:ln>
            <a:noFill/>
          </a:ln>
        </p:spPr>
      </p:pic>
      <p:sp>
        <p:nvSpPr>
          <p:cNvPr id="117" name="CustomShape 6"/>
          <p:cNvSpPr/>
          <p:nvPr/>
        </p:nvSpPr>
        <p:spPr>
          <a:xfrm>
            <a:off x="7857720" y="3654360"/>
            <a:ext cx="60372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Таб.1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669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 smtClean="0">
                <a:latin typeface="Arial"/>
              </a:rPr>
              <a:t>Теоретическая часть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Логические операторы.</a:t>
            </a:r>
            <a:endParaRPr lang="ru-RU" sz="2400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ru-RU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3756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492784" y="1697760"/>
            <a:ext cx="7750496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Логические операторы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Помимо арифметических существует ещё и логические операторы (как и алгебр логики)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b="1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Используйте логические операторы для комбинации условных операторов и возвращения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(истина) или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(ложь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Условия ветвления.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040" y="4106936"/>
            <a:ext cx="5431893" cy="155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600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492784" y="1697760"/>
            <a:ext cx="7750496" cy="1269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Логические операторы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И работает следующим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образом:</a:t>
            </a:r>
          </a:p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Условия ветвления.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59" y="2967487"/>
            <a:ext cx="4307946" cy="1552755"/>
          </a:xfrm>
          <a:prstGeom prst="rect">
            <a:avLst/>
          </a:prstGeom>
        </p:spPr>
      </p:pic>
      <p:sp>
        <p:nvSpPr>
          <p:cNvPr id="15" name="CustomShape 3"/>
          <p:cNvSpPr/>
          <p:nvPr/>
        </p:nvSpPr>
        <p:spPr>
          <a:xfrm>
            <a:off x="1047724" y="5789601"/>
            <a:ext cx="7182236" cy="7199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 операторе И обе операнды должны быть верны, чтобы результат выражения был также истинным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424" y="2688623"/>
            <a:ext cx="3083200" cy="243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159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5581030" y="3083573"/>
            <a:ext cx="2925050" cy="33528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 одиночном операторе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логические операторы могут быть использованы для комбинации множественных условий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Все выражение будет считаться верным только если все условия верны.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Условия ветвления.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4" y="2855287"/>
            <a:ext cx="4490582" cy="2872652"/>
          </a:xfrm>
          <a:prstGeom prst="rect">
            <a:avLst/>
          </a:prstGeom>
        </p:spPr>
      </p:pic>
      <p:sp>
        <p:nvSpPr>
          <p:cNvPr id="21" name="CustomShape 3"/>
          <p:cNvSpPr/>
          <p:nvPr/>
        </p:nvSpPr>
        <p:spPr>
          <a:xfrm>
            <a:off x="645184" y="1850160"/>
            <a:ext cx="7750496" cy="1269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Логические операторы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Выражение в операторе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будет верно, только если оба выражения верны.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7818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Условия ветвления.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  <p:sp>
        <p:nvSpPr>
          <p:cNvPr id="21" name="CustomShape 3"/>
          <p:cNvSpPr/>
          <p:nvPr/>
        </p:nvSpPr>
        <p:spPr>
          <a:xfrm>
            <a:off x="645184" y="1850160"/>
            <a:ext cx="7750496" cy="17211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Логические операторы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ИЛИ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ИЛИ (||) возвращает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(верно), если один из операторов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(верный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1" y="3872056"/>
            <a:ext cx="4675171" cy="19421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822" y="3217209"/>
            <a:ext cx="3424747" cy="259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283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</TotalTime>
  <Words>609</Words>
  <Application>Microsoft Office PowerPoint</Application>
  <PresentationFormat>Экран (4:3)</PresentationFormat>
  <Paragraphs>208</Paragraphs>
  <Slides>16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Кирилл Приёмко</dc:creator>
  <dc:description/>
  <cp:lastModifiedBy>Кирилл Приёмко</cp:lastModifiedBy>
  <cp:revision>156</cp:revision>
  <dcterms:created xsi:type="dcterms:W3CDTF">2012-07-30T23:42:41Z</dcterms:created>
  <dcterms:modified xsi:type="dcterms:W3CDTF">2019-10-26T23:44:55Z</dcterms:modified>
  <dc:language>ru-RU</dc:language>
</cp:coreProperties>
</file>