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7" r:id="rId9"/>
    <p:sldId id="268" r:id="rId10"/>
    <p:sldId id="269" r:id="rId11"/>
    <p:sldId id="261" r:id="rId12"/>
    <p:sldId id="270" r:id="rId13"/>
    <p:sldId id="271" r:id="rId14"/>
    <p:sldId id="262" r:id="rId15"/>
    <p:sldId id="263" r:id="rId16"/>
    <p:sldId id="272" r:id="rId17"/>
    <p:sldId id="273" r:id="rId18"/>
    <p:sldId id="264" r:id="rId19"/>
    <p:sldId id="265" r:id="rId20"/>
    <p:sldId id="266"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iPSI7Nff/7D85TAWsmk5gYDdc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3586F-F825-40B3-B8B7-E72720242D48}">
  <a:tblStyle styleId="{8313586F-F825-40B3-B8B7-E72720242D4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998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480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2320f223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642320f223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42320f223_0_3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642320f223_0_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98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269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42016b7f7_0_1: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642016b7f7_0_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42016b7f7_0_6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642016b7f7_0_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42016b7f7_0_13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642016b7f7_0_13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49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807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85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4"/>
        <p:cNvGrpSpPr/>
        <p:nvPr/>
      </p:nvGrpSpPr>
      <p:grpSpPr>
        <a:xfrm>
          <a:off x="0" y="0"/>
          <a:ext cx="0" cy="0"/>
          <a:chOff x="0" y="0"/>
          <a:chExt cx="0" cy="0"/>
        </a:xfrm>
      </p:grpSpPr>
      <p:sp>
        <p:nvSpPr>
          <p:cNvPr id="65" name="Google Shape;65;g642016b7f7_0_153"/>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g642016b7f7_0_15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642016b7f7_0_155"/>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g642016b7f7_0_158"/>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642016b7f7_0_15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g642016b7f7_0_161"/>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642016b7f7_0_161"/>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642016b7f7_0_161"/>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g642016b7f7_0_16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g642016b7f7_0_16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g642016b7f7_0_16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g642016b7f7_0_167"/>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g642016b7f7_0_167"/>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g642016b7f7_0_17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642016b7f7_0_172"/>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642016b7f7_0_17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g642016b7f7_0_17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g642016b7f7_0_17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642016b7f7_0_17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g642016b7f7_0_177"/>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g642016b7f7_0_177"/>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g642016b7f7_0_18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642016b7f7_0_182"/>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g642016b7f7_0_182"/>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g642016b7f7_0_186"/>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642016b7f7_0_186"/>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642016b7f7_0_186"/>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g642016b7f7_0_186"/>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g642016b7f7_0_186"/>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g642016b7f7_0_19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642016b7f7_0_192"/>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g642016b7f7_0_192"/>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g642016b7f7_0_192"/>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g642016b7f7_0_192"/>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g642016b7f7_0_192"/>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g642016b7f7_0_192"/>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4"/>
        <p:cNvGrpSpPr/>
        <p:nvPr/>
      </p:nvGrpSpPr>
      <p:grpSpPr>
        <a:xfrm>
          <a:off x="0" y="0"/>
          <a:ext cx="0" cy="0"/>
          <a:chOff x="0" y="0"/>
          <a:chExt cx="0" cy="0"/>
        </a:xfrm>
      </p:grpSpPr>
      <p:sp>
        <p:nvSpPr>
          <p:cNvPr id="115" name="Google Shape;115;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g642016b7f7_0_14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g642016b7f7_0_149"/>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gif"/><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65"/>
        <p:cNvGrpSpPr/>
        <p:nvPr/>
      </p:nvGrpSpPr>
      <p:grpSpPr>
        <a:xfrm>
          <a:off x="0" y="0"/>
          <a:ext cx="0" cy="0"/>
          <a:chOff x="0" y="0"/>
          <a:chExt cx="0" cy="0"/>
        </a:xfrm>
      </p:grpSpPr>
      <p:pic>
        <p:nvPicPr>
          <p:cNvPr id="166" name="Google Shape;166;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67" name="Google Shape;167;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pic>
        <p:nvPicPr>
          <p:cNvPr id="169" name="Google Shape;169;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70" name="Google Shape;170;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71" name="Google Shape;171;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72" name="Google Shape;172;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173" name="Google Shape;173;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10" name="Google Shape;168;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200" smtClean="0">
                <a:latin typeface="Calibri"/>
                <a:ea typeface="Calibri"/>
                <a:cs typeface="Calibri"/>
                <a:sym typeface="Calibri"/>
              </a:rPr>
              <a:t>5-8</a:t>
            </a:r>
            <a:r>
              <a:rPr lang="ru-RU" sz="1200" b="0" i="0" u="none" strike="noStrike" cap="none" smtClean="0">
                <a:solidFill>
                  <a:srgbClr val="000000"/>
                </a:solidFill>
                <a:latin typeface="Calibri"/>
                <a:ea typeface="Calibri"/>
                <a:cs typeface="Calibri"/>
                <a:sym typeface="Calibri"/>
              </a:rPr>
              <a:t> </a:t>
            </a:r>
            <a:r>
              <a:rPr lang="ru-RU" sz="1200" b="0" i="0" u="none" strike="noStrike" cap="none" dirty="0" smtClean="0">
                <a:solidFill>
                  <a:srgbClr val="000000"/>
                </a:solidFill>
                <a:latin typeface="Calibri"/>
                <a:ea typeface="Calibri"/>
                <a:cs typeface="Calibri"/>
                <a:sym typeface="Calibri"/>
              </a:rPr>
              <a:t>классы</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10</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827" y="1683093"/>
            <a:ext cx="7221946" cy="4024614"/>
          </a:xfrm>
          <a:prstGeom prst="rect">
            <a:avLst/>
          </a:prstGeom>
        </p:spPr>
      </p:pic>
    </p:spTree>
    <p:extLst>
      <p:ext uri="{BB962C8B-B14F-4D97-AF65-F5344CB8AC3E}">
        <p14:creationId xmlns:p14="http://schemas.microsoft.com/office/powerpoint/2010/main" val="35026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978" y="3930508"/>
            <a:ext cx="2414022" cy="2166808"/>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1</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 name="Прямоугольник 1"/>
          <p:cNvSpPr/>
          <p:nvPr/>
        </p:nvSpPr>
        <p:spPr>
          <a:xfrm>
            <a:off x="853291" y="1608300"/>
            <a:ext cx="7731051" cy="2031325"/>
          </a:xfrm>
          <a:prstGeom prst="rect">
            <a:avLst/>
          </a:prstGeom>
        </p:spPr>
        <p:txBody>
          <a:bodyPr wrap="square">
            <a:spAutoFit/>
          </a:bodyPr>
          <a:lstStyle/>
          <a:p>
            <a:r>
              <a:rPr lang="ru-RU" sz="1800" b="1" dirty="0" smtClean="0">
                <a:solidFill>
                  <a:srgbClr val="222222"/>
                </a:solidFill>
                <a:latin typeface="Calibri" panose="020F0502020204030204" pitchFamily="34" charset="0"/>
                <a:cs typeface="Calibri" panose="020F0502020204030204" pitchFamily="34" charset="0"/>
              </a:rPr>
              <a:t>Стек вызовов</a:t>
            </a:r>
            <a:endParaRPr lang="ru-RU" sz="1800" dirty="0" smtClean="0">
              <a:solidFill>
                <a:srgbClr val="222222"/>
              </a:solidFill>
              <a:latin typeface="Calibri" panose="020F0502020204030204" pitchFamily="34" charset="0"/>
              <a:cs typeface="Calibri" panose="020F0502020204030204" pitchFamily="34" charset="0"/>
            </a:endParaRPr>
          </a:p>
          <a:p>
            <a:r>
              <a:rPr lang="ru-RU" sz="1800" dirty="0" smtClean="0">
                <a:latin typeface="Calibri" panose="020F0502020204030204" pitchFamily="34" charset="0"/>
                <a:cs typeface="Calibri" panose="020F0502020204030204" pitchFamily="34" charset="0"/>
              </a:rPr>
              <a:t/>
            </a:r>
            <a:br>
              <a:rPr lang="ru-RU" sz="1800" dirty="0" smtClean="0">
                <a:latin typeface="Calibri" panose="020F0502020204030204" pitchFamily="34" charset="0"/>
                <a:cs typeface="Calibri" panose="020F0502020204030204" pitchFamily="34" charset="0"/>
              </a:rPr>
            </a:br>
            <a:r>
              <a:rPr lang="ru-RU" sz="1800" dirty="0" smtClean="0">
                <a:solidFill>
                  <a:srgbClr val="222222"/>
                </a:solidFill>
                <a:latin typeface="Calibri" panose="020F0502020204030204" pitchFamily="34" charset="0"/>
                <a:cs typeface="Calibri" panose="020F0502020204030204" pitchFamily="34" charset="0"/>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endParaRPr lang="ru-RU" sz="1800" dirty="0">
              <a:solidFill>
                <a:srgbClr val="222222"/>
              </a:solidFill>
              <a:latin typeface="Calibri" panose="020F0502020204030204" pitchFamily="34" charset="0"/>
              <a:cs typeface="Calibri" panose="020F0502020204030204" pitchFamily="34" charset="0"/>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047" y="3695400"/>
            <a:ext cx="6537419" cy="3037349"/>
          </a:xfrm>
          <a:prstGeom prst="rect">
            <a:avLst/>
          </a:prstGeom>
        </p:spPr>
      </p:pic>
    </p:spTree>
    <p:extLst>
      <p:ext uri="{BB962C8B-B14F-4D97-AF65-F5344CB8AC3E}">
        <p14:creationId xmlns:p14="http://schemas.microsoft.com/office/powerpoint/2010/main" val="78821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4"/>
        <p:cNvGrpSpPr/>
        <p:nvPr/>
      </p:nvGrpSpPr>
      <p:grpSpPr>
        <a:xfrm>
          <a:off x="0" y="0"/>
          <a:ext cx="0" cy="0"/>
          <a:chOff x="0" y="0"/>
          <a:chExt cx="0" cy="0"/>
        </a:xfrm>
      </p:grpSpPr>
      <p:pic>
        <p:nvPicPr>
          <p:cNvPr id="255" name="Google Shape;255;g642320f223_0_1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7" name="Google Shape;257;g642320f223_0_1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8" name="Google Shape;258;g642320f223_0_1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59" name="Google Shape;259;g642320f223_0_1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0" name="Google Shape;260;g642320f223_0_1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1" name="Google Shape;261;g642320f223_0_1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2" name="Google Shape;262;g642320f223_0_1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3" name="Google Shape;263;g642320f223_0_1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4" name="Google Shape;264;g642320f223_0_1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5" name="Google Shape;265;g642320f223_0_19"/>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lang="ru-RU" sz="1800" b="1" dirty="0">
                <a:solidFill>
                  <a:schemeClr val="dk1"/>
                </a:solidFill>
                <a:latin typeface="Calibri"/>
                <a:ea typeface="Calibri"/>
                <a:cs typeface="Calibri"/>
                <a:sym typeface="Calibri"/>
              </a:rPr>
              <a:t>факториала.</a:t>
            </a:r>
            <a:endParaRPr sz="18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sz="1800" dirty="0">
              <a:solidFill>
                <a:schemeClr val="dk1"/>
              </a:solidFill>
              <a:latin typeface="Calibri"/>
              <a:ea typeface="Calibri"/>
              <a:cs typeface="Calibri"/>
              <a:sym typeface="Calibri"/>
            </a:endParaRPr>
          </a:p>
        </p:txBody>
      </p:sp>
      <p:sp>
        <p:nvSpPr>
          <p:cNvPr id="266" name="Google Shape;266;g642320f223_0_19"/>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67" name="Google Shape;267;g642320f223_0_19"/>
          <p:cNvSpPr txBox="1">
            <a:spLocks noGrp="1"/>
          </p:cNvSpPr>
          <p:nvPr>
            <p:ph type="subTitle" idx="4294967295"/>
          </p:nvPr>
        </p:nvSpPr>
        <p:spPr>
          <a:xfrm>
            <a:off x="7014500" y="3563200"/>
            <a:ext cx="868500" cy="117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ru-RU" sz="7000"/>
              <a:t>n! </a:t>
            </a:r>
            <a:endParaRPr sz="7000"/>
          </a:p>
        </p:txBody>
      </p:sp>
      <p:sp>
        <p:nvSpPr>
          <p:cNvPr id="268" name="Google Shape;268;g642320f223_0_19"/>
          <p:cNvSpPr txBox="1">
            <a:spLocks noGrp="1"/>
          </p:cNvSpPr>
          <p:nvPr>
            <p:ph type="title"/>
          </p:nvPr>
        </p:nvSpPr>
        <p:spPr>
          <a:xfrm>
            <a:off x="941150" y="3695350"/>
            <a:ext cx="4458600" cy="2577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sz="3000" dirty="0">
                <a:latin typeface="Calibri"/>
                <a:ea typeface="Calibri"/>
                <a:cs typeface="Calibri"/>
                <a:sym typeface="Calibri"/>
              </a:rPr>
              <a:t>1!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2!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3! = 3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4! = 4 * 3 * 2 * 1; </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0! = 1 (по определению)</a:t>
            </a:r>
            <a:endParaRPr sz="3000" dirty="0">
              <a:latin typeface="Calibri"/>
              <a:ea typeface="Calibri"/>
              <a:cs typeface="Calibri"/>
              <a:sym typeface="Calibri"/>
            </a:endParaRPr>
          </a:p>
        </p:txBody>
      </p:sp>
      <p:sp>
        <p:nvSpPr>
          <p:cNvPr id="16"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2</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pic>
        <p:nvPicPr>
          <p:cNvPr id="273" name="Google Shape;273;g642320f223_0_3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75" name="Google Shape;275;g642320f223_0_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g642320f223_0_3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7" name="Google Shape;277;g642320f223_0_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8" name="Google Shape;278;g642320f223_0_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9" name="Google Shape;279;g642320f223_0_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0" name="Google Shape;280;g642320f223_0_3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1" name="Google Shape;281;g642320f223_0_3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82" name="Google Shape;282;g642320f223_0_3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83" name="Google Shape;283;g642320f223_0_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84" name="Google Shape;284;g642320f223_0_38"/>
          <p:cNvPicPr preferRelativeResize="0"/>
          <p:nvPr/>
        </p:nvPicPr>
        <p:blipFill>
          <a:blip r:embed="rId8">
            <a:alphaModFix/>
          </a:blip>
          <a:stretch>
            <a:fillRect/>
          </a:stretch>
        </p:blipFill>
        <p:spPr>
          <a:xfrm>
            <a:off x="736923" y="1727300"/>
            <a:ext cx="4219565" cy="4902451"/>
          </a:xfrm>
          <a:prstGeom prst="rect">
            <a:avLst/>
          </a:prstGeom>
          <a:noFill/>
          <a:ln>
            <a:noFill/>
          </a:ln>
        </p:spPr>
      </p:pic>
      <p:pic>
        <p:nvPicPr>
          <p:cNvPr id="285" name="Google Shape;285;g642320f223_0_38"/>
          <p:cNvPicPr preferRelativeResize="0"/>
          <p:nvPr/>
        </p:nvPicPr>
        <p:blipFill>
          <a:blip r:embed="rId9">
            <a:alphaModFix/>
          </a:blip>
          <a:stretch>
            <a:fillRect/>
          </a:stretch>
        </p:blipFill>
        <p:spPr>
          <a:xfrm>
            <a:off x="5777723" y="4171300"/>
            <a:ext cx="1296900" cy="788325"/>
          </a:xfrm>
          <a:prstGeom prst="rect">
            <a:avLst/>
          </a:prstGeom>
          <a:noFill/>
          <a:ln>
            <a:noFill/>
          </a:ln>
        </p:spPr>
      </p:pic>
      <p:sp>
        <p:nvSpPr>
          <p:cNvPr id="15"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3</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71" y="1215750"/>
            <a:ext cx="5426589" cy="507705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 y="2678523"/>
            <a:ext cx="4125523" cy="2026212"/>
          </a:xfrm>
          <a:prstGeom prst="rect">
            <a:avLst/>
          </a:prstGeom>
        </p:spPr>
      </p:pic>
    </p:spTree>
    <p:extLst>
      <p:ext uri="{BB962C8B-B14F-4D97-AF65-F5344CB8AC3E}">
        <p14:creationId xmlns:p14="http://schemas.microsoft.com/office/powerpoint/2010/main" val="2538228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5</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5" name="Рисунок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7985" y="2579097"/>
            <a:ext cx="6307630" cy="4050663"/>
          </a:xfrm>
          <a:prstGeom prst="rect">
            <a:avLst/>
          </a:prstGeom>
        </p:spPr>
      </p:pic>
      <p:sp>
        <p:nvSpPr>
          <p:cNvPr id="17" name="Google Shape;265;g642320f223_0_19"/>
          <p:cNvSpPr/>
          <p:nvPr/>
        </p:nvSpPr>
        <p:spPr>
          <a:xfrm>
            <a:off x="2910421" y="1743458"/>
            <a:ext cx="3410429" cy="80308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3000" b="1" dirty="0" smtClean="0">
                <a:solidFill>
                  <a:schemeClr val="dk1"/>
                </a:solidFill>
                <a:latin typeface="Calibri"/>
                <a:ea typeface="Calibri"/>
                <a:cs typeface="Calibri"/>
                <a:sym typeface="Calibri"/>
              </a:rPr>
              <a:t>Divide and Conquer</a:t>
            </a:r>
            <a:endParaRPr sz="3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562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89"/>
        <p:cNvGrpSpPr/>
        <p:nvPr/>
      </p:nvGrpSpPr>
      <p:grpSpPr>
        <a:xfrm>
          <a:off x="0" y="0"/>
          <a:ext cx="0" cy="0"/>
          <a:chOff x="0" y="0"/>
          <a:chExt cx="0" cy="0"/>
        </a:xfrm>
      </p:grpSpPr>
      <p:pic>
        <p:nvPicPr>
          <p:cNvPr id="290" name="Google Shape;290;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91" name="Google Shape;291;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92" name="Google Shape;292;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93" name="Google Shape;293;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94" name="Google Shape;294;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295" name="Google Shape;295;p4"/>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pic>
        <p:nvPicPr>
          <p:cNvPr id="301" name="Google Shape;301;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02" name="Google Shape;302;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18</a:t>
            </a:r>
            <a:endParaRPr sz="1200" b="0" i="0" u="none" strike="noStrike" cap="none" dirty="0">
              <a:solidFill>
                <a:schemeClr val="dk1"/>
              </a:solidFill>
              <a:latin typeface="Arial"/>
              <a:ea typeface="Arial"/>
              <a:cs typeface="Arial"/>
              <a:sym typeface="Arial"/>
            </a:endParaRPr>
          </a:p>
        </p:txBody>
      </p:sp>
      <p:sp>
        <p:nvSpPr>
          <p:cNvPr id="303" name="Google Shape;303;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4" name="Google Shape;304;g642320f223_0_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05" name="Google Shape;305;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06" name="Google Shape;306;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07" name="Google Shape;307;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08" name="Google Shape;308;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09" name="Google Shape;309;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10" name="Google Shape;310;g642320f223_0_58"/>
          <p:cNvSpPr/>
          <p:nvPr/>
        </p:nvSpPr>
        <p:spPr>
          <a:xfrm>
            <a:off x="1670056" y="2077455"/>
            <a:ext cx="5732820" cy="188972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a:solidFill>
                  <a:schemeClr val="dk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Написать программу для подсчёта факториала числа </a:t>
            </a: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a:t>
            </a:r>
            <a:r>
              <a:rPr lang="ru-RU" sz="1800" dirty="0">
                <a:solidFill>
                  <a:schemeClr val="dk1"/>
                </a:solidFill>
                <a:latin typeface="Calibri"/>
                <a:ea typeface="Calibri"/>
                <a:cs typeface="Calibri"/>
                <a:sym typeface="Calibri"/>
              </a:rPr>
              <a:t>итерационно, т е с помощью циклов)</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sp>
        <p:nvSpPr>
          <p:cNvPr id="311" name="Google Shape;311;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12" name="Google Shape;312;g642320f223_0_5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14" name="Google Shape;268;g642320f223_0_19"/>
          <p:cNvSpPr txBox="1">
            <a:spLocks/>
          </p:cNvSpPr>
          <p:nvPr/>
        </p:nvSpPr>
        <p:spPr>
          <a:xfrm>
            <a:off x="2696208" y="3733080"/>
            <a:ext cx="4458600" cy="2577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sz="3000" smtClean="0">
                <a:latin typeface="Calibri"/>
                <a:ea typeface="Calibri"/>
                <a:cs typeface="Calibri"/>
                <a:sym typeface="Calibri"/>
              </a:rPr>
              <a:t>1! = 1;</a:t>
            </a:r>
          </a:p>
          <a:p>
            <a:r>
              <a:rPr lang="ru-RU" sz="3000" smtClean="0">
                <a:latin typeface="Calibri"/>
                <a:ea typeface="Calibri"/>
                <a:cs typeface="Calibri"/>
                <a:sym typeface="Calibri"/>
              </a:rPr>
              <a:t>2! = 2 * 1;</a:t>
            </a:r>
          </a:p>
          <a:p>
            <a:r>
              <a:rPr lang="ru-RU" sz="3000" smtClean="0">
                <a:latin typeface="Calibri"/>
                <a:ea typeface="Calibri"/>
                <a:cs typeface="Calibri"/>
                <a:sym typeface="Calibri"/>
              </a:rPr>
              <a:t>3! = 3 * 2 * 1;</a:t>
            </a:r>
          </a:p>
          <a:p>
            <a:r>
              <a:rPr lang="ru-RU" sz="3000" smtClean="0">
                <a:latin typeface="Calibri"/>
                <a:ea typeface="Calibri"/>
                <a:cs typeface="Calibri"/>
                <a:sym typeface="Calibri"/>
              </a:rPr>
              <a:t>4! = 4 * 3 * 2 * 1; </a:t>
            </a:r>
          </a:p>
          <a:p>
            <a:endParaRPr lang="ru-RU" sz="3000" smtClean="0">
              <a:latin typeface="Calibri"/>
              <a:ea typeface="Calibri"/>
              <a:cs typeface="Calibri"/>
              <a:sym typeface="Calibri"/>
            </a:endParaRPr>
          </a:p>
          <a:p>
            <a:r>
              <a:rPr lang="ru-RU" sz="3000" smtClean="0">
                <a:latin typeface="Calibri"/>
                <a:ea typeface="Calibri"/>
                <a:cs typeface="Calibri"/>
                <a:sym typeface="Calibri"/>
              </a:rPr>
              <a:t>0! = 1 (по определению)</a:t>
            </a:r>
            <a:endParaRPr lang="ru-RU" sz="30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075" y="2923983"/>
            <a:ext cx="6000000" cy="3761905"/>
          </a:xfrm>
          <a:prstGeom prst="rect">
            <a:avLst/>
          </a:prstGeom>
        </p:spPr>
      </p:pic>
      <p:pic>
        <p:nvPicPr>
          <p:cNvPr id="318" name="Google Shape;318;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19" name="Google Shape;319;p5"/>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a:t>
            </a:r>
            <a:r>
              <a:rPr lang="ru-RU" sz="1200" dirty="0">
                <a:solidFill>
                  <a:schemeClr val="dk1"/>
                </a:solidFill>
              </a:rPr>
              <a:t>9</a:t>
            </a:r>
            <a:endParaRPr sz="1200" b="0" i="0" u="none" strike="noStrike" cap="none" dirty="0">
              <a:solidFill>
                <a:schemeClr val="dk1"/>
              </a:solidFill>
              <a:latin typeface="Arial"/>
              <a:ea typeface="Arial"/>
              <a:cs typeface="Arial"/>
              <a:sym typeface="Arial"/>
            </a:endParaRPr>
          </a:p>
        </p:txBody>
      </p:sp>
      <p:sp>
        <p:nvSpPr>
          <p:cNvPr id="320" name="Google Shape;320;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1" name="Google Shape;321;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2" name="Google Shape;322;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3" name="Google Shape;323;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4" name="Google Shape;324;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5" name="Google Shape;325;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26" name="Google Shape;326;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27" name="Google Shape;327;p5"/>
          <p:cNvSpPr/>
          <p:nvPr/>
        </p:nvSpPr>
        <p:spPr>
          <a:xfrm>
            <a:off x="643680" y="1629418"/>
            <a:ext cx="2248118" cy="300937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smtClean="0">
                <a:solidFill>
                  <a:schemeClr val="dk1"/>
                </a:solidFill>
                <a:latin typeface="Calibri"/>
                <a:ea typeface="Calibri"/>
                <a:cs typeface="Calibri"/>
                <a:sym typeface="Calibri"/>
              </a:rPr>
              <a:t>2</a:t>
            </a:r>
            <a:endParaRPr lang="ru-RU" dirty="0">
              <a:ea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Вывести </a:t>
            </a:r>
            <a:r>
              <a:rPr lang="en-US" sz="1800" dirty="0" smtClean="0">
                <a:solidFill>
                  <a:schemeClr val="dk1"/>
                </a:solidFill>
                <a:latin typeface="Calibri"/>
                <a:ea typeface="Calibri"/>
                <a:cs typeface="Calibri"/>
                <a:sym typeface="Calibri"/>
              </a:rPr>
              <a:t>n-</a:t>
            </a:r>
            <a:r>
              <a:rPr lang="ru-RU" sz="1800" dirty="0" err="1" smtClean="0">
                <a:solidFill>
                  <a:schemeClr val="dk1"/>
                </a:solidFill>
                <a:latin typeface="Calibri"/>
                <a:ea typeface="Calibri"/>
                <a:cs typeface="Calibri"/>
                <a:sym typeface="Calibri"/>
              </a:rPr>
              <a:t>ое</a:t>
            </a:r>
            <a:r>
              <a:rPr lang="ru-RU" sz="1800" dirty="0" smtClean="0">
                <a:solidFill>
                  <a:schemeClr val="dk1"/>
                </a:solidFill>
                <a:latin typeface="Calibri"/>
                <a:ea typeface="Calibri"/>
                <a:cs typeface="Calibri"/>
                <a:sym typeface="Calibri"/>
              </a:rPr>
              <a:t> число Фибоначчи</a:t>
            </a:r>
          </a:p>
        </p:txBody>
      </p:sp>
      <p:sp>
        <p:nvSpPr>
          <p:cNvPr id="328" name="Google Shape;328;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29" name="Google Shape;329;p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07" y="3039974"/>
            <a:ext cx="2712864" cy="3347936"/>
          </a:xfrm>
          <a:prstGeom prst="rect">
            <a:avLst/>
          </a:prstGeom>
        </p:spPr>
      </p:pic>
      <p:pic>
        <p:nvPicPr>
          <p:cNvPr id="6" name="Рисунок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695" y="654775"/>
            <a:ext cx="3482640" cy="21940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pic>
        <p:nvPicPr>
          <p:cNvPr id="178" name="Google Shape;178;g642016b7f7_0_1"/>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79" name="Google Shape;179;g642016b7f7_0_1"/>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a:t>
            </a:r>
            <a:endParaRPr sz="1200" b="0" i="0" u="none" strike="noStrike" cap="none">
              <a:solidFill>
                <a:schemeClr val="dk1"/>
              </a:solidFill>
              <a:latin typeface="Arial"/>
              <a:ea typeface="Arial"/>
              <a:cs typeface="Arial"/>
              <a:sym typeface="Arial"/>
            </a:endParaRPr>
          </a:p>
        </p:txBody>
      </p:sp>
      <p:pic>
        <p:nvPicPr>
          <p:cNvPr id="180" name="Google Shape;180;g642016b7f7_0_1"/>
          <p:cNvPicPr preferRelativeResize="0"/>
          <p:nvPr/>
        </p:nvPicPr>
        <p:blipFill rotWithShape="1">
          <a:blip r:embed="rId4">
            <a:alphaModFix/>
          </a:blip>
          <a:srcRect/>
          <a:stretch/>
        </p:blipFill>
        <p:spPr>
          <a:xfrm>
            <a:off x="8839440" y="447120"/>
            <a:ext cx="309240" cy="257760"/>
          </a:xfrm>
          <a:prstGeom prst="rect">
            <a:avLst/>
          </a:prstGeom>
          <a:noFill/>
          <a:ln>
            <a:noFill/>
          </a:ln>
        </p:spPr>
      </p:pic>
      <p:sp>
        <p:nvSpPr>
          <p:cNvPr id="181" name="Google Shape;181;g642016b7f7_0_1"/>
          <p:cNvSpPr/>
          <p:nvPr/>
        </p:nvSpPr>
        <p:spPr>
          <a:xfrm>
            <a:off x="733680" y="1060920"/>
            <a:ext cx="4966200" cy="578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ru-RU" sz="3200" b="1" i="0" u="none" strike="noStrike" cap="none">
                <a:solidFill>
                  <a:srgbClr val="000000"/>
                </a:solidFill>
                <a:latin typeface="Calibri"/>
                <a:ea typeface="Calibri"/>
                <a:cs typeface="Calibri"/>
                <a:sym typeface="Calibri"/>
              </a:rPr>
              <a:t>СОДЕРЖАНИЕ</a:t>
            </a:r>
            <a:endParaRPr sz="3200" b="0" i="0" u="none" strike="noStrike" cap="none">
              <a:solidFill>
                <a:schemeClr val="dk1"/>
              </a:solidFill>
              <a:latin typeface="Arial"/>
              <a:ea typeface="Arial"/>
              <a:cs typeface="Arial"/>
              <a:sym typeface="Arial"/>
            </a:endParaRPr>
          </a:p>
        </p:txBody>
      </p:sp>
      <p:sp>
        <p:nvSpPr>
          <p:cNvPr id="182" name="Google Shape;182;g642016b7f7_0_1"/>
          <p:cNvSpPr/>
          <p:nvPr/>
        </p:nvSpPr>
        <p:spPr>
          <a:xfrm>
            <a:off x="750600" y="1833420"/>
            <a:ext cx="5534400" cy="5273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1. ВВЕДЕНИЕ. ОРГАНИЗАЦИОННАЯ ИНФОРМАЦИЯ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Тема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Цели и задачи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Результаты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преподавателя</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ученика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Тайминг проведения занятия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2. ТЕОРЕТИЧЕСКАЯ ЧАСТЬ</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Итерационный и рекурсионный подход к решению задач</a:t>
            </a:r>
            <a:endParaRPr sz="1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840" marR="0" lvl="0" indent="-23364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3. ПРАКТИЧЕСКАЯ ЧАСТЬ</a:t>
            </a:r>
            <a:r>
              <a:rPr lang="ru-RU" sz="800" b="1" i="0" u="none" strike="noStrike" cap="none">
                <a:solidFill>
                  <a:srgbClr val="000000"/>
                </a:solidFill>
                <a:latin typeface="Calibri"/>
                <a:ea typeface="Calibri"/>
                <a:cs typeface="Calibri"/>
                <a:sym typeface="Calibri"/>
              </a:rPr>
              <a:t> </a:t>
            </a:r>
            <a:endParaRPr sz="8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Работа с рекурсией</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83" name="Google Shape;183;g642016b7f7_0_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84" name="Google Shape;184;g642016b7f7_0_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85" name="Google Shape;185;g642016b7f7_0_1"/>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6" name="Google Shape;186;g642016b7f7_0_1"/>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87" name="Google Shape;187;g642016b7f7_0_1"/>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88" name="Google Shape;188;g642016b7f7_0_1"/>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sp>
        <p:nvSpPr>
          <p:cNvPr id="193" name="Google Shape;193;g642016b7f7_0_66"/>
          <p:cNvSpPr/>
          <p:nvPr/>
        </p:nvSpPr>
        <p:spPr>
          <a:xfrm>
            <a:off x="766080" y="936360"/>
            <a:ext cx="6944700" cy="88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ru-RU" sz="2600" b="1" i="0" u="none" strike="noStrike" cap="none">
                <a:solidFill>
                  <a:srgbClr val="000000"/>
                </a:solidFill>
                <a:latin typeface="Calibri"/>
                <a:ea typeface="Calibri"/>
                <a:cs typeface="Calibri"/>
                <a:sym typeface="Calibri"/>
              </a:rPr>
              <a:t>ВВЕДЕНИЕ. </a:t>
            </a: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r>
              <a:rPr lang="ru-RU" sz="2600" b="1" i="0" u="none" strike="noStrike" cap="none" dirty="0">
                <a:solidFill>
                  <a:srgbClr val="000000"/>
                </a:solidFill>
                <a:latin typeface="Calibri"/>
                <a:ea typeface="Calibri"/>
                <a:cs typeface="Calibri"/>
                <a:sym typeface="Calibri"/>
              </a:rPr>
              <a:t>ОРГАНИЗАЦИОННАЯ ИНФОРМАЦИЯ</a:t>
            </a:r>
            <a:r>
              <a:rPr lang="ru-RU" sz="2600" b="0" i="0" u="none" strike="noStrike" cap="none" dirty="0">
                <a:solidFill>
                  <a:srgbClr val="000000"/>
                </a:solidFill>
                <a:latin typeface="Calibri"/>
                <a:ea typeface="Calibri"/>
                <a:cs typeface="Calibri"/>
                <a:sym typeface="Calibri"/>
              </a:rPr>
              <a:t> </a:t>
            </a:r>
            <a:endParaRPr sz="2600" b="0" i="0" u="none" strike="noStrike" cap="none" dirty="0">
              <a:solidFill>
                <a:schemeClr val="dk1"/>
              </a:solidFill>
              <a:latin typeface="Arial"/>
              <a:ea typeface="Arial"/>
              <a:cs typeface="Arial"/>
              <a:sym typeface="Arial"/>
            </a:endParaRPr>
          </a:p>
        </p:txBody>
      </p:sp>
      <p:pic>
        <p:nvPicPr>
          <p:cNvPr id="194" name="Google Shape;194;g642016b7f7_0_66"/>
          <p:cNvPicPr preferRelativeResize="0"/>
          <p:nvPr/>
        </p:nvPicPr>
        <p:blipFill rotWithShape="1">
          <a:blip r:embed="rId3">
            <a:alphaModFix/>
          </a:blip>
          <a:srcRect/>
          <a:stretch/>
        </p:blipFill>
        <p:spPr>
          <a:xfrm>
            <a:off x="693720" y="866520"/>
            <a:ext cx="74160" cy="448560"/>
          </a:xfrm>
          <a:prstGeom prst="rect">
            <a:avLst/>
          </a:prstGeom>
          <a:noFill/>
          <a:ln>
            <a:noFill/>
          </a:ln>
        </p:spPr>
      </p:pic>
      <p:pic>
        <p:nvPicPr>
          <p:cNvPr id="195" name="Google Shape;195;g642016b7f7_0_66"/>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96" name="Google Shape;196;g642016b7f7_0_66"/>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3</a:t>
            </a:r>
            <a:endParaRPr sz="1200" b="0" i="0" u="none" strike="noStrike" cap="none">
              <a:solidFill>
                <a:schemeClr val="dk1"/>
              </a:solidFill>
              <a:latin typeface="Arial"/>
              <a:ea typeface="Arial"/>
              <a:cs typeface="Arial"/>
              <a:sym typeface="Arial"/>
            </a:endParaRPr>
          </a:p>
        </p:txBody>
      </p:sp>
      <p:pic>
        <p:nvPicPr>
          <p:cNvPr id="197" name="Google Shape;197;g642016b7f7_0_6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98" name="Google Shape;198;g642016b7f7_0_6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99" name="Google Shape;199;g642016b7f7_0_6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00" name="Google Shape;200;g642016b7f7_0_66"/>
          <p:cNvSpPr/>
          <p:nvPr/>
        </p:nvSpPr>
        <p:spPr>
          <a:xfrm>
            <a:off x="808925" y="2170800"/>
            <a:ext cx="7573200" cy="3814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rgbClr val="000000"/>
                </a:solidFill>
                <a:latin typeface="Calibri"/>
                <a:ea typeface="Calibri"/>
                <a:cs typeface="Calibri"/>
                <a:sym typeface="Calibri"/>
              </a:rPr>
              <a:t>Тема: </a:t>
            </a:r>
            <a:r>
              <a:rPr lang="ru-RU" sz="1800" b="1" i="0" u="none" strike="noStrike" cap="none" dirty="0" smtClean="0">
                <a:solidFill>
                  <a:srgbClr val="000000"/>
                </a:solidFill>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a:solidFill>
                  <a:srgbClr val="000000"/>
                </a:solidFill>
                <a:latin typeface="Calibri"/>
                <a:ea typeface="Calibri"/>
                <a:cs typeface="Calibri"/>
                <a:sym typeface="Calibri"/>
              </a:rPr>
              <a:t>Цели и задачи:</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30"/>
              <a:buFont typeface="Noto Sans Symbols"/>
              <a:buChar char="●"/>
            </a:pPr>
            <a:r>
              <a:rPr lang="ru-RU" sz="1400" b="0" i="0" u="none" strike="noStrike" cap="none" dirty="0">
                <a:solidFill>
                  <a:srgbClr val="000000"/>
                </a:solidFill>
                <a:latin typeface="Calibri"/>
                <a:ea typeface="Calibri"/>
                <a:cs typeface="Calibri"/>
                <a:sym typeface="Calibri"/>
              </a:rPr>
              <a:t>Научиться работать с </a:t>
            </a:r>
            <a:r>
              <a:rPr lang="ru-RU" dirty="0">
                <a:latin typeface="Calibri"/>
                <a:ea typeface="Calibri"/>
                <a:cs typeface="Calibri"/>
                <a:sym typeface="Calibri"/>
              </a:rPr>
              <a:t>рекурсией</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dirty="0">
                <a:solidFill>
                  <a:schemeClr val="dk1"/>
                </a:solidFill>
                <a:latin typeface="Arial"/>
                <a:ea typeface="Arial"/>
                <a:cs typeface="Arial"/>
                <a:sym typeface="Arial"/>
              </a:rPr>
              <a:t/>
            </a:r>
            <a:br>
              <a:rPr lang="ru-RU" sz="1800" b="0" i="0" u="none" strike="noStrike" cap="none" dirty="0">
                <a:solidFill>
                  <a:schemeClr val="dk1"/>
                </a:solidFill>
                <a:latin typeface="Arial"/>
                <a:ea typeface="Arial"/>
                <a:cs typeface="Arial"/>
                <a:sym typeface="Arial"/>
              </a:rPr>
            </a:br>
            <a:r>
              <a:rPr lang="ru-RU" sz="1600" b="1" i="0" u="none" strike="noStrike" cap="none" dirty="0">
                <a:solidFill>
                  <a:srgbClr val="000000"/>
                </a:solidFill>
                <a:latin typeface="Calibri"/>
                <a:ea typeface="Calibri"/>
                <a:cs typeface="Calibri"/>
                <a:sym typeface="Calibri"/>
              </a:rPr>
              <a:t>По результатам занятия слушатель будет знать: </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171358" marR="0" lvl="0" indent="-169918" algn="l" rtl="0">
              <a:lnSpc>
                <a:spcPct val="100000"/>
              </a:lnSpc>
              <a:spcBef>
                <a:spcPts val="0"/>
              </a:spcBef>
              <a:spcAft>
                <a:spcPts val="0"/>
              </a:spcAft>
              <a:buClr>
                <a:srgbClr val="000000"/>
              </a:buClr>
              <a:buSzPts val="1400"/>
              <a:buFont typeface="Arial"/>
              <a:buChar char="•"/>
            </a:pPr>
            <a:r>
              <a:rPr lang="ru-RU" dirty="0">
                <a:latin typeface="Calibri"/>
                <a:ea typeface="Calibri"/>
                <a:cs typeface="Calibri"/>
                <a:sym typeface="Calibri"/>
              </a:rPr>
              <a:t>Что такое рекурсия и какие у неё преимущества</a:t>
            </a:r>
            <a:endParaRPr dirty="0">
              <a:latin typeface="Calibri"/>
              <a:ea typeface="Calibri"/>
              <a:cs typeface="Calibri"/>
              <a:sym typeface="Calibri"/>
            </a:endParaRPr>
          </a:p>
        </p:txBody>
      </p:sp>
      <p:sp>
        <p:nvSpPr>
          <p:cNvPr id="201" name="Google Shape;201;g642016b7f7_0_6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2" name="Google Shape;202;g642016b7f7_0_66"/>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203" name="Google Shape;203;g642016b7f7_0_66"/>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204" name="Google Shape;204;g642016b7f7_0_66"/>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g642016b7f7_0_132"/>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10" name="Google Shape;210;g642016b7f7_0_132"/>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4</a:t>
            </a:r>
            <a:endParaRPr sz="1200" b="0" i="0" u="none" strike="noStrike" cap="none">
              <a:solidFill>
                <a:schemeClr val="dk1"/>
              </a:solidFill>
              <a:latin typeface="Arial"/>
              <a:ea typeface="Arial"/>
              <a:cs typeface="Arial"/>
              <a:sym typeface="Arial"/>
            </a:endParaRPr>
          </a:p>
        </p:txBody>
      </p:sp>
      <p:sp>
        <p:nvSpPr>
          <p:cNvPr id="211" name="Google Shape;211;g642016b7f7_0_132"/>
          <p:cNvSpPr/>
          <p:nvPr/>
        </p:nvSpPr>
        <p:spPr>
          <a:xfrm>
            <a:off x="690125" y="1153800"/>
            <a:ext cx="7553100" cy="69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12" name="Google Shape;212;g642016b7f7_0_132"/>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err="1">
                <a:solidFill>
                  <a:srgbClr val="000000"/>
                </a:solidFill>
                <a:latin typeface="Calibri"/>
                <a:ea typeface="Calibri"/>
                <a:cs typeface="Calibri"/>
                <a:sym typeface="Calibri"/>
              </a:rPr>
              <a:t>Тайминг</a:t>
            </a:r>
            <a:r>
              <a:rPr lang="ru-RU" sz="1600" b="1" i="0" u="none" strike="noStrike" cap="none" dirty="0">
                <a:solidFill>
                  <a:srgbClr val="000000"/>
                </a:solidFill>
                <a:latin typeface="Calibri"/>
                <a:ea typeface="Calibri"/>
                <a:cs typeface="Calibri"/>
                <a:sym typeface="Calibri"/>
              </a:rPr>
              <a:t> занятия</a:t>
            </a:r>
            <a:endParaRPr sz="1600" b="0" i="0" u="none" strike="noStrike" cap="none" dirty="0">
              <a:solidFill>
                <a:schemeClr val="dk1"/>
              </a:solidFill>
              <a:latin typeface="Arial"/>
              <a:ea typeface="Arial"/>
              <a:cs typeface="Arial"/>
              <a:sym typeface="Arial"/>
            </a:endParaRPr>
          </a:p>
        </p:txBody>
      </p:sp>
      <p:pic>
        <p:nvPicPr>
          <p:cNvPr id="213" name="Google Shape;213;g642016b7f7_0_13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4" name="Google Shape;214;g642016b7f7_0_13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5" name="Google Shape;215;g642016b7f7_0_132"/>
          <p:cNvPicPr preferRelativeResize="0"/>
          <p:nvPr/>
        </p:nvPicPr>
        <p:blipFill rotWithShape="1">
          <a:blip r:embed="rId4">
            <a:alphaModFix/>
          </a:blip>
          <a:srcRect/>
          <a:stretch/>
        </p:blipFill>
        <p:spPr>
          <a:xfrm>
            <a:off x="8198640" y="437400"/>
            <a:ext cx="309240" cy="257760"/>
          </a:xfrm>
          <a:prstGeom prst="rect">
            <a:avLst/>
          </a:prstGeom>
          <a:noFill/>
          <a:ln>
            <a:noFill/>
          </a:ln>
        </p:spPr>
      </p:pic>
      <p:graphicFrame>
        <p:nvGraphicFramePr>
          <p:cNvPr id="216" name="Google Shape;216;g642016b7f7_0_132"/>
          <p:cNvGraphicFramePr/>
          <p:nvPr>
            <p:extLst>
              <p:ext uri="{D42A27DB-BD31-4B8C-83A1-F6EECF244321}">
                <p14:modId xmlns:p14="http://schemas.microsoft.com/office/powerpoint/2010/main" val="1738325605"/>
              </p:ext>
            </p:extLst>
          </p:nvPr>
        </p:nvGraphicFramePr>
        <p:xfrm>
          <a:off x="745331" y="3267818"/>
          <a:ext cx="7725225" cy="2241875"/>
        </p:xfrm>
        <a:graphic>
          <a:graphicData uri="http://schemas.openxmlformats.org/drawingml/2006/table">
            <a:tbl>
              <a:tblPr>
                <a:noFill/>
                <a:tableStyleId>{8313586F-F825-40B3-B8B7-E72720242D48}</a:tableStyleId>
              </a:tblPr>
              <a:tblGrid>
                <a:gridCol w="411475">
                  <a:extLst>
                    <a:ext uri="{9D8B030D-6E8A-4147-A177-3AD203B41FA5}">
                      <a16:colId xmlns:a16="http://schemas.microsoft.com/office/drawing/2014/main" val="20000"/>
                    </a:ext>
                  </a:extLst>
                </a:gridCol>
                <a:gridCol w="4177800">
                  <a:extLst>
                    <a:ext uri="{9D8B030D-6E8A-4147-A177-3AD203B41FA5}">
                      <a16:colId xmlns:a16="http://schemas.microsoft.com/office/drawing/2014/main" val="20001"/>
                    </a:ext>
                  </a:extLst>
                </a:gridCol>
                <a:gridCol w="1738075">
                  <a:extLst>
                    <a:ext uri="{9D8B030D-6E8A-4147-A177-3AD203B41FA5}">
                      <a16:colId xmlns:a16="http://schemas.microsoft.com/office/drawing/2014/main" val="20002"/>
                    </a:ext>
                  </a:extLst>
                </a:gridCol>
                <a:gridCol w="1397875">
                  <a:extLst>
                    <a:ext uri="{9D8B030D-6E8A-4147-A177-3AD203B41FA5}">
                      <a16:colId xmlns:a16="http://schemas.microsoft.com/office/drawing/2014/main" val="20003"/>
                    </a:ext>
                  </a:extLst>
                </a:gridCol>
              </a:tblGrid>
              <a:tr h="274325">
                <a:tc>
                  <a:txBody>
                    <a:bodyPr/>
                    <a:lstStyle/>
                    <a:p>
                      <a:pPr marL="0" marR="0" lvl="0" indent="0" algn="ct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a:t>
                      </a:r>
                      <a:r>
                        <a:rPr lang="ru-RU" sz="1200" b="1" u="none" strike="noStrike" cap="none">
                          <a:solidFill>
                            <a:srgbClr val="000000"/>
                          </a:solidFill>
                          <a:latin typeface="Calibri"/>
                          <a:ea typeface="Calibri"/>
                          <a:cs typeface="Calibri"/>
                          <a:sym typeface="Calibri"/>
                        </a:rPr>
                        <a:t>​</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Этапы</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время</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Сумма</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extLst>
                  <a:ext uri="{0D108BD9-81ED-4DB2-BD59-A6C34878D82A}">
                    <a16:rowId xmlns:a16="http://schemas.microsoft.com/office/drawing/2014/main" val="10000"/>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Приветственное слово преподавателя</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2​</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Повторение пройденного</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rowSpan="3">
                  <a:txBody>
                    <a:bodyPr/>
                    <a:lstStyle/>
                    <a:p>
                      <a:pPr marL="0" marR="0" lvl="0" indent="0" algn="ctr" rtl="0">
                        <a:lnSpc>
                          <a:spcPct val="100000"/>
                        </a:lnSpc>
                        <a:spcBef>
                          <a:spcPts val="0"/>
                        </a:spcBef>
                        <a:spcAft>
                          <a:spcPts val="0"/>
                        </a:spcAft>
                        <a:buClr>
                          <a:srgbClr val="000000"/>
                        </a:buClr>
                        <a:buSzPts val="1100"/>
                        <a:buFont typeface="Arial"/>
                        <a:buNone/>
                      </a:pPr>
                      <a:endParaRPr sz="1100" b="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40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Теоретическая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vMerge="1">
                  <a:txBody>
                    <a:bodyPr/>
                    <a:lstStyle/>
                    <a:p>
                      <a:endParaRPr lang="en-US"/>
                    </a:p>
                  </a:txBody>
                  <a:tcPr/>
                </a:tc>
                <a:extLst>
                  <a:ext uri="{0D108BD9-81ED-4DB2-BD59-A6C34878D82A}">
                    <a16:rowId xmlns:a16="http://schemas.microsoft.com/office/drawing/2014/main" val="10003"/>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Вопросы по теоретической части</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vMerge="1">
                  <a:txBody>
                    <a:bodyPr/>
                    <a:lstStyle/>
                    <a:p>
                      <a:endParaRPr lang="en-US"/>
                    </a:p>
                  </a:txBody>
                  <a:tcPr/>
                </a:tc>
                <a:extLst>
                  <a:ext uri="{0D108BD9-81ED-4DB2-BD59-A6C34878D82A}">
                    <a16:rowId xmlns:a16="http://schemas.microsoft.com/office/drawing/2014/main" val="10004"/>
                  </a:ext>
                </a:extLst>
              </a:tr>
              <a:tr h="305775">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latin typeface="Arial"/>
                          <a:ea typeface="Arial"/>
                          <a:cs typeface="Arial"/>
                          <a:sym typeface="Arial"/>
                        </a:rPr>
                        <a:t>  </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Перерыв</a:t>
                      </a:r>
                      <a:endParaRPr sz="1100" b="0" u="none" strike="noStrike" cap="none">
                        <a:solidFill>
                          <a:srgbClr val="000000"/>
                        </a:solidFill>
                        <a:latin typeface="Calibri"/>
                        <a:ea typeface="Calibri"/>
                        <a:cs typeface="Calibri"/>
                        <a:sym typeface="Calibri"/>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6</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Практическая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2581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i="1" u="none" strike="noStrike" cap="none">
                          <a:solidFill>
                            <a:srgbClr val="000000"/>
                          </a:solidFill>
                          <a:latin typeface="Calibri"/>
                          <a:ea typeface="Calibri"/>
                          <a:cs typeface="Calibri"/>
                          <a:sym typeface="Calibri"/>
                        </a:rPr>
                        <a:t>Рефлексия и вопросы</a:t>
                      </a:r>
                      <a:endParaRPr sz="1100" b="0" i="1"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5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pic>
        <p:nvPicPr>
          <p:cNvPr id="217" name="Google Shape;217;g642016b7f7_0_132"/>
          <p:cNvPicPr preferRelativeResize="0"/>
          <p:nvPr/>
        </p:nvPicPr>
        <p:blipFill rotWithShape="1">
          <a:blip r:embed="rId4">
            <a:alphaModFix/>
          </a:blip>
          <a:srcRect/>
          <a:stretch/>
        </p:blipFill>
        <p:spPr>
          <a:xfrm>
            <a:off x="7528920" y="2633268"/>
            <a:ext cx="667800" cy="268920"/>
          </a:xfrm>
          <a:prstGeom prst="rect">
            <a:avLst/>
          </a:prstGeom>
          <a:noFill/>
          <a:ln>
            <a:noFill/>
          </a:ln>
        </p:spPr>
      </p:pic>
      <p:sp>
        <p:nvSpPr>
          <p:cNvPr id="218" name="Google Shape;218;g642016b7f7_0_132"/>
          <p:cNvSpPr/>
          <p:nvPr/>
        </p:nvSpPr>
        <p:spPr>
          <a:xfrm>
            <a:off x="7531800" y="2631828"/>
            <a:ext cx="603600" cy="2736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Таб.1</a:t>
            </a:r>
            <a:endParaRPr sz="1200" b="0" i="0" u="none" strike="noStrike" cap="none">
              <a:solidFill>
                <a:schemeClr val="dk1"/>
              </a:solidFill>
              <a:latin typeface="Arial"/>
              <a:ea typeface="Arial"/>
              <a:cs typeface="Arial"/>
              <a:sym typeface="Arial"/>
            </a:endParaRPr>
          </a:p>
        </p:txBody>
      </p:sp>
      <p:sp>
        <p:nvSpPr>
          <p:cNvPr id="219" name="Google Shape;219;g642016b7f7_0_132"/>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0" name="Google Shape;220;g642016b7f7_0_132"/>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21" name="Google Shape;221;g642016b7f7_0_132"/>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22" name="Google Shape;222;g642016b7f7_0_132"/>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26"/>
        <p:cNvGrpSpPr/>
        <p:nvPr/>
      </p:nvGrpSpPr>
      <p:grpSpPr>
        <a:xfrm>
          <a:off x="0" y="0"/>
          <a:ext cx="0" cy="0"/>
          <a:chOff x="0" y="0"/>
          <a:chExt cx="0" cy="0"/>
        </a:xfrm>
      </p:grpSpPr>
      <p:pic>
        <p:nvPicPr>
          <p:cNvPr id="227" name="Google Shape;227;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28" name="Google Shape;228;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30" name="Google Shape;230;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31" name="Google Shape;231;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232" name="Google Shape;232;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75" y="2368970"/>
            <a:ext cx="6300743" cy="426079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7" name="Google Shape;247;p3"/>
          <p:cNvSpPr/>
          <p:nvPr/>
        </p:nvSpPr>
        <p:spPr>
          <a:xfrm>
            <a:off x="1145694" y="1905243"/>
            <a:ext cx="7693746" cy="561713"/>
          </a:xfrm>
          <a:prstGeom prst="rect">
            <a:avLst/>
          </a:prstGeom>
          <a:noFill/>
          <a:ln>
            <a:noFill/>
          </a:ln>
        </p:spPr>
        <p:txBody>
          <a:bodyPr spcFirstLastPara="1" wrap="square" lIns="90000" tIns="45000" rIns="90000" bIns="45000" anchor="t" anchorCtr="0">
            <a:noAutofit/>
          </a:bodyPr>
          <a:lstStyle/>
          <a:p>
            <a:pPr lvl="0">
              <a:buSzPts val="1600"/>
            </a:pPr>
            <a:r>
              <a:rPr lang="en-US" sz="1800" b="1" dirty="0">
                <a:latin typeface="Calibri" panose="020F0502020204030204" pitchFamily="34" charset="0"/>
                <a:cs typeface="Calibri" panose="020F0502020204030204" pitchFamily="34" charset="0"/>
              </a:rPr>
              <a:t>“In order to understand recursion, one must first understand recursion.”</a:t>
            </a: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704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41" y="1927733"/>
            <a:ext cx="4521758" cy="411480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7</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6675" y="2240040"/>
            <a:ext cx="4413856" cy="3531085"/>
          </a:xfrm>
          <a:prstGeom prst="rect">
            <a:avLst/>
          </a:prstGeom>
        </p:spPr>
      </p:pic>
    </p:spTree>
    <p:extLst>
      <p:ext uri="{BB962C8B-B14F-4D97-AF65-F5344CB8AC3E}">
        <p14:creationId xmlns:p14="http://schemas.microsoft.com/office/powerpoint/2010/main" val="1775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8</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05" y="1697760"/>
            <a:ext cx="7461720" cy="4416120"/>
          </a:xfrm>
          <a:prstGeom prst="rect">
            <a:avLst/>
          </a:prstGeom>
        </p:spPr>
      </p:pic>
    </p:spTree>
    <p:extLst>
      <p:ext uri="{BB962C8B-B14F-4D97-AF65-F5344CB8AC3E}">
        <p14:creationId xmlns:p14="http://schemas.microsoft.com/office/powerpoint/2010/main" val="332860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7" name="Google Shape;247;p3"/>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БЕСКОНЕЧНОСТЬ - НЕ ПРЕДЕЛ</a:t>
            </a:r>
            <a:endParaRPr sz="1800" dirty="0">
              <a:solidFill>
                <a:schemeClr val="dk1"/>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49" name="Google Shape;249;p3"/>
          <p:cNvPicPr preferRelativeResize="0"/>
          <p:nvPr/>
        </p:nvPicPr>
        <p:blipFill>
          <a:blip r:embed="rId8">
            <a:alphaModFix/>
          </a:blip>
          <a:stretch>
            <a:fillRect/>
          </a:stretch>
        </p:blipFill>
        <p:spPr>
          <a:xfrm>
            <a:off x="4271755" y="3005224"/>
            <a:ext cx="4608725" cy="3269326"/>
          </a:xfrm>
          <a:prstGeom prst="rect">
            <a:avLst/>
          </a:prstGeom>
          <a:noFill/>
          <a:ln>
            <a:noFill/>
          </a:ln>
        </p:spPr>
      </p:pic>
      <p:pic>
        <p:nvPicPr>
          <p:cNvPr id="250" name="Google Shape;250;p3"/>
          <p:cNvPicPr preferRelativeResize="0"/>
          <p:nvPr/>
        </p:nvPicPr>
        <p:blipFill>
          <a:blip r:embed="rId9">
            <a:alphaModFix/>
          </a:blip>
          <a:stretch>
            <a:fillRect/>
          </a:stretch>
        </p:blipFill>
        <p:spPr>
          <a:xfrm>
            <a:off x="805550" y="4284750"/>
            <a:ext cx="3105150" cy="14859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416</Words>
  <Application>Microsoft Office PowerPoint</Application>
  <PresentationFormat>Экран (4:3)</PresentationFormat>
  <Paragraphs>183</Paragraphs>
  <Slides>18</Slides>
  <Notes>18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18</vt:i4>
      </vt:variant>
    </vt:vector>
  </HeadingPairs>
  <TitlesOfParts>
    <vt:vector size="24" baseType="lpstr">
      <vt:lpstr>Arial</vt:lpstr>
      <vt:lpstr>Calibri</vt:lpstr>
      <vt:lpstr>Noto Sans Symbols</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 = 1; 2! = 2 * 1; 3! = 3 * 2 * 1; 4! = 4 * 3 * 2 * 1;   0! = 1 (по определению)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Кирилл Приёмко</cp:lastModifiedBy>
  <cp:revision>12</cp:revision>
  <dcterms:created xsi:type="dcterms:W3CDTF">2012-07-30T23:42:41Z</dcterms:created>
  <dcterms:modified xsi:type="dcterms:W3CDTF">2019-10-29T19:58:22Z</dcterms:modified>
</cp:coreProperties>
</file>