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notesMasterIdLst>
    <p:notesMasterId r:id="rId2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6858000" type="screen4x3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is0wEyGtWa4uSZyFAeWnSUJ6cv6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Ольга Николаева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B80CB12-2BC5-4260-A823-61E2E313BB42}">
  <a:tblStyle styleId="{5B80CB12-2BC5-4260-A823-61E2E313BB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30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7-19T07:43:29.172" idx="1">
    <p:pos x="4679" y="3959"/>
    <p:text>Неизменно на каждой страницы кроме титула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DtNytHs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p10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0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p1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1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p1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2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3" name="Google Shape;323;p1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3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2" name="Google Shape;342;p1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4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1" name="Google Shape;361;p1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5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0" name="Google Shape;380;p1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6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8" name="Google Shape;398;p17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17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4" name="Google Shape;414;p1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8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9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2" name="Google Shape;442;p20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0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8" name="Google Shape;418;p19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19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04495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p7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7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p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8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p9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9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4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34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5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35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35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35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36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36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36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6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6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7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9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39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1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2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42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6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43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43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4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44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44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5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45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46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46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46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47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47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47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47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47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9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0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31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31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32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2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3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33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4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2" name="Google Shape;62;p2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5.png"/><Relationship Id="rId4" Type="http://schemas.openxmlformats.org/officeDocument/2006/relationships/image" Target="../media/image4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"/>
          <p:cNvSpPr/>
          <p:nvPr/>
        </p:nvSpPr>
        <p:spPr>
          <a:xfrm>
            <a:off x="1104480" y="3708360"/>
            <a:ext cx="7233120" cy="86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Композиция объектов.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79360" y="566280"/>
            <a:ext cx="1345320" cy="134316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"/>
          <p:cNvSpPr/>
          <p:nvPr/>
        </p:nvSpPr>
        <p:spPr>
          <a:xfrm>
            <a:off x="3430080" y="2674440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296160" y="3391560"/>
            <a:ext cx="259812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Презентация занятия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 занятие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2019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68;p1"/>
          <p:cNvSpPr/>
          <p:nvPr/>
        </p:nvSpPr>
        <p:spPr>
          <a:xfrm>
            <a:off x="3941280" y="2167200"/>
            <a:ext cx="1222920" cy="381240"/>
          </a:xfrm>
          <a:prstGeom prst="rect">
            <a:avLst/>
          </a:prstGeom>
          <a:solidFill>
            <a:srgbClr val="CF2366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mtClean="0">
                <a:latin typeface="Calibri"/>
                <a:ea typeface="Calibri"/>
                <a:cs typeface="Calibri"/>
                <a:sym typeface="Calibri"/>
              </a:rPr>
              <a:t>5-8</a:t>
            </a:r>
            <a:r>
              <a:rPr lang="ru-RU" sz="1200" b="0" i="0" u="none" strike="noStrike" cap="none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2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классы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10"/>
          <p:cNvSpPr/>
          <p:nvPr/>
        </p:nvSpPr>
        <p:spPr>
          <a:xfrm>
            <a:off x="8506073" y="429625"/>
            <a:ext cx="3726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</a:rPr>
              <a:t>10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0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8" name="Google Shape;268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10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2" name="Google Shape;272;p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1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10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0"/>
          <p:cNvSpPr/>
          <p:nvPr/>
        </p:nvSpPr>
        <p:spPr>
          <a:xfrm>
            <a:off x="702248" y="1900440"/>
            <a:ext cx="8043823" cy="19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0"/>
          <p:cNvSpPr/>
          <p:nvPr/>
        </p:nvSpPr>
        <p:spPr>
          <a:xfrm>
            <a:off x="614880" y="1693996"/>
            <a:ext cx="7891200" cy="414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Имя у деструктора такое же, как и у класса, только с префиксом тильда (~).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7" name="Google Shape;277;p1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92573" y="2404917"/>
            <a:ext cx="5563376" cy="2800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1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230372" y="2584093"/>
            <a:ext cx="2638793" cy="2181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1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436010" y="5502415"/>
            <a:ext cx="2473750" cy="693194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10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Композиция объектов.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0"/>
          <p:cNvSpPr/>
          <p:nvPr/>
        </p:nvSpPr>
        <p:spPr>
          <a:xfrm>
            <a:off x="4448816" y="4528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КОМПОЗИЦИЯ ОБЪЕКТОВ.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11"/>
          <p:cNvSpPr/>
          <p:nvPr/>
        </p:nvSpPr>
        <p:spPr>
          <a:xfrm>
            <a:off x="8511850" y="419050"/>
            <a:ext cx="3687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</a:rPr>
              <a:t>11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1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0" name="Google Shape;290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11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4" name="Google Shape;294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1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11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1"/>
          <p:cNvSpPr/>
          <p:nvPr/>
        </p:nvSpPr>
        <p:spPr>
          <a:xfrm>
            <a:off x="548886" y="1674360"/>
            <a:ext cx="5360874" cy="49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Список инициализации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18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++ предоставляет удобный синтаксис для инициализации элементов класса, который называется списком инициализаторов (также называется инициализацией полей в конструкторе).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Этот класс имеет две переменные,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constVar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У него также есть конструктор, который принимает два параметра, которые используются для инициализации переменных-членов.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Запуск этого кода возвращает ошибку, потому что одна из его переменных-членов является константой, к которой не может быть присвоено значение после объявления. </a:t>
            </a:r>
            <a:r>
              <a:rPr lang="ru-RU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таких случаях, список инициализаторов может быть использован для присваивания значений переменным-членам.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8" name="Google Shape;298;p1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41836" y="1897200"/>
            <a:ext cx="2979244" cy="4359104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11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Композиция объектов.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1"/>
          <p:cNvSpPr/>
          <p:nvPr/>
        </p:nvSpPr>
        <p:spPr>
          <a:xfrm>
            <a:off x="4448816" y="4528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КОМПОЗИЦИЯ ОБЪЕКТОВ.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12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8" name="Google Shape;308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1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2" name="Google Shape;312;p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12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2"/>
          <p:cNvSpPr/>
          <p:nvPr/>
        </p:nvSpPr>
        <p:spPr>
          <a:xfrm>
            <a:off x="548886" y="1897200"/>
            <a:ext cx="5551068" cy="385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6" name="Google Shape;316;p1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448205" y="1893480"/>
            <a:ext cx="3362810" cy="4035371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12"/>
          <p:cNvSpPr/>
          <p:nvPr/>
        </p:nvSpPr>
        <p:spPr>
          <a:xfrm>
            <a:off x="548886" y="1897200"/>
            <a:ext cx="4642546" cy="385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этом синтаксисе список инициализации следует за параметрами конструктора. Список начинается с двоеточия (:), а затем следуют разделенные запятыми инициализируемые переменные вместе со значениями. 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Cинтаксис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переменная(значение) для присваивания значений.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Список инициализации элементов может быть использован для регулярных переменных и должен быть использован для константных переменных.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12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Композиция объектов.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2"/>
          <p:cNvSpPr/>
          <p:nvPr/>
        </p:nvSpPr>
        <p:spPr>
          <a:xfrm>
            <a:off x="4448816" y="4528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КОМПОЗИЦИЯ ОБЪЕКТОВ.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12"/>
          <p:cNvSpPr/>
          <p:nvPr/>
        </p:nvSpPr>
        <p:spPr>
          <a:xfrm>
            <a:off x="8511850" y="419050"/>
            <a:ext cx="3687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</a:rPr>
              <a:t>12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13"/>
          <p:cNvSpPr/>
          <p:nvPr/>
        </p:nvSpPr>
        <p:spPr>
          <a:xfrm>
            <a:off x="-1846260" y="25632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8" name="Google Shape;328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13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2" name="Google Shape;332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1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13"/>
          <p:cNvSpPr/>
          <p:nvPr/>
        </p:nvSpPr>
        <p:spPr>
          <a:xfrm>
            <a:off x="548886" y="1897200"/>
            <a:ext cx="5551068" cy="385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13"/>
          <p:cNvSpPr/>
          <p:nvPr/>
        </p:nvSpPr>
        <p:spPr>
          <a:xfrm>
            <a:off x="4351514" y="2285384"/>
            <a:ext cx="4642546" cy="385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 композиции объектов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реальном мире, сложные объекты обычно состоят из маленьких, более простых объектов. Например, машина собрана с использованием металлической рамы, двигателя, колес и огромного количества других деталей. Этот процесс называется композицией.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C++ объектная композиция подразумевает использование классов в качестве переменных-членов в других классах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6" name="Google Shape;336;p1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47246" y="1697760"/>
            <a:ext cx="3639058" cy="5125165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13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Композиция объектов.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3"/>
          <p:cNvSpPr/>
          <p:nvPr/>
        </p:nvSpPr>
        <p:spPr>
          <a:xfrm>
            <a:off x="4448816" y="4528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КОМПОЗИЦИЯ ОБЪЕКТОВ.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13"/>
          <p:cNvSpPr/>
          <p:nvPr/>
        </p:nvSpPr>
        <p:spPr>
          <a:xfrm>
            <a:off x="8511850" y="419050"/>
            <a:ext cx="3687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</a:rPr>
              <a:t>13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14"/>
          <p:cNvSpPr/>
          <p:nvPr/>
        </p:nvSpPr>
        <p:spPr>
          <a:xfrm>
            <a:off x="-1846260" y="25632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7" name="Google Shape;34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14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1" name="Google Shape;351;p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1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14"/>
          <p:cNvSpPr/>
          <p:nvPr/>
        </p:nvSpPr>
        <p:spPr>
          <a:xfrm>
            <a:off x="548886" y="1897200"/>
            <a:ext cx="5551068" cy="385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14"/>
          <p:cNvSpPr/>
          <p:nvPr/>
        </p:nvSpPr>
        <p:spPr>
          <a:xfrm>
            <a:off x="313011" y="1716184"/>
            <a:ext cx="4790418" cy="46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                       </a:t>
            </a:r>
            <a:r>
              <a:rPr lang="ru-RU" sz="16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Дружественные функции </a:t>
            </a:r>
            <a:endParaRPr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Обычно, скрытые поля класса недоступны извне класса. Однако, если объявление функции как не-член класса с использованием ключевого слова </a:t>
            </a:r>
            <a:r>
              <a:rPr lang="ru-RU" sz="1600" b="0" i="0" u="none" strike="noStrike" cap="none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friend</a:t>
            </a:r>
            <a:r>
              <a:rPr lang="ru-RU" sz="16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позволяет получить доступ к скрытым полям класса. Это выполняется путем включения объявления этой внешней функции внутри класса, с предшествующим ключевым словом </a:t>
            </a:r>
            <a:r>
              <a:rPr lang="ru-RU" sz="1600" b="0" i="0" u="none" strike="noStrike" cap="none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friend</a:t>
            </a:r>
            <a:r>
              <a:rPr lang="ru-RU" sz="16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. 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someFunc</a:t>
            </a:r>
            <a:r>
              <a:rPr lang="ru-RU" sz="16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(), которая не является функцией-элементом класса, является дружественной функцией класса </a:t>
            </a:r>
            <a:r>
              <a:rPr lang="ru-RU" sz="1600" b="0" i="0" u="none" strike="noStrike" cap="none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MyClass</a:t>
            </a:r>
            <a:r>
              <a:rPr lang="ru-RU" sz="16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и имеет доступ к его скрытым полям.</a:t>
            </a:r>
            <a:endParaRPr sz="16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Чтобы сделать элементы доступными, в классе в определении должна быть объявлена функция с использованием ключевого слова </a:t>
            </a:r>
            <a:r>
              <a:rPr lang="ru-RU" sz="1600" b="0" i="0" u="none" strike="noStrike" cap="none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friend</a:t>
            </a:r>
            <a:r>
              <a:rPr lang="ru-RU" sz="16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. Вы не можете "сделать" функцию дружественной для класса без "согласия" класса.</a:t>
            </a:r>
            <a:endParaRPr sz="16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pic>
        <p:nvPicPr>
          <p:cNvPr id="355" name="Google Shape;355;p1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126649" y="1744780"/>
            <a:ext cx="3640251" cy="4405959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14"/>
          <p:cNvSpPr/>
          <p:nvPr/>
        </p:nvSpPr>
        <p:spPr>
          <a:xfrm>
            <a:off x="690120" y="1153800"/>
            <a:ext cx="755310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Композиция объектов.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4"/>
          <p:cNvSpPr/>
          <p:nvPr/>
        </p:nvSpPr>
        <p:spPr>
          <a:xfrm>
            <a:off x="4448816" y="4528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КОМПОЗИЦИЯ ОБЪЕКТОВ.</a:t>
            </a:r>
            <a:endParaRPr sz="900" b="1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14"/>
          <p:cNvSpPr/>
          <p:nvPr/>
        </p:nvSpPr>
        <p:spPr>
          <a:xfrm>
            <a:off x="8511850" y="419050"/>
            <a:ext cx="3687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</a:rPr>
              <a:t>14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Google Shape;36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15"/>
          <p:cNvSpPr/>
          <p:nvPr/>
        </p:nvSpPr>
        <p:spPr>
          <a:xfrm>
            <a:off x="-1846260" y="25632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6" name="Google Shape;366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15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0" name="Google Shape;370;p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1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15"/>
          <p:cNvSpPr/>
          <p:nvPr/>
        </p:nvSpPr>
        <p:spPr>
          <a:xfrm>
            <a:off x="548886" y="1897200"/>
            <a:ext cx="5551068" cy="385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15"/>
          <p:cNvSpPr/>
          <p:nvPr/>
        </p:nvSpPr>
        <p:spPr>
          <a:xfrm>
            <a:off x="548876" y="1766450"/>
            <a:ext cx="4207800" cy="38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Что если названия скрытых полей класса совпадут с аргументами, передаваемыми в конструктор?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Каждый объект в C++ имеет доступ к его собственному адресу через указатель, который называется </a:t>
            </a:r>
            <a:r>
              <a:rPr lang="ru-RU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Внутри функции-члена </a:t>
            </a:r>
            <a:r>
              <a:rPr lang="ru-RU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может быть использовано для ссылки на вызывающий объект.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Дружественные функции не имеют указателя </a:t>
            </a:r>
            <a:r>
              <a:rPr lang="ru-RU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потому что дружественные функции не являются элементами класса.</a:t>
            </a:r>
            <a:endParaRPr dirty="0"/>
          </a:p>
        </p:txBody>
      </p:sp>
      <p:pic>
        <p:nvPicPr>
          <p:cNvPr id="374" name="Google Shape;374;p1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936400" y="1684738"/>
            <a:ext cx="3981425" cy="42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15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Композиция объектов.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15"/>
          <p:cNvSpPr/>
          <p:nvPr/>
        </p:nvSpPr>
        <p:spPr>
          <a:xfrm>
            <a:off x="4448816" y="4528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КОМПОЗИЦИЯ ОБЪЕКТОВ.</a:t>
            </a:r>
            <a:endParaRPr sz="900" b="1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15"/>
          <p:cNvSpPr/>
          <p:nvPr/>
        </p:nvSpPr>
        <p:spPr>
          <a:xfrm>
            <a:off x="8511850" y="419050"/>
            <a:ext cx="3687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</a:rPr>
              <a:t>15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16"/>
          <p:cNvSpPr/>
          <p:nvPr/>
        </p:nvSpPr>
        <p:spPr>
          <a:xfrm>
            <a:off x="739080" y="1610187"/>
            <a:ext cx="808200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Перегрузка Операторов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Большинство операторов в C++ могут быть переопределены или перегружены. 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Таким образом, операторы могут быть использованы также с определенными пользователем типами (например, позволяют вам складывать два объекта вместе).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данной таблице указаны операторы, которые могут быть перегружены.</a:t>
            </a:r>
            <a:endParaRPr sz="1600" b="0" strike="noStrik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5" name="Google Shape;385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16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9" name="Google Shape;389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16"/>
          <p:cNvSpPr/>
          <p:nvPr/>
        </p:nvSpPr>
        <p:spPr>
          <a:xfrm>
            <a:off x="548886" y="1897200"/>
            <a:ext cx="5551068" cy="385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2" name="Google Shape;392;p1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582020" y="3726453"/>
            <a:ext cx="6287377" cy="2286319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16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Композиция объектов.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16"/>
          <p:cNvSpPr/>
          <p:nvPr/>
        </p:nvSpPr>
        <p:spPr>
          <a:xfrm>
            <a:off x="4448816" y="4528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КОМПОЗИЦИЯ ОБЪЕКТОВ.</a:t>
            </a:r>
            <a:endParaRPr sz="900" b="1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16"/>
          <p:cNvSpPr/>
          <p:nvPr/>
        </p:nvSpPr>
        <p:spPr>
          <a:xfrm>
            <a:off x="8511850" y="419050"/>
            <a:ext cx="3687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</a:rPr>
              <a:t>16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Google Shape;40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1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6" name="Google Shape;406;p1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1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17"/>
          <p:cNvSpPr/>
          <p:nvPr/>
        </p:nvSpPr>
        <p:spPr>
          <a:xfrm>
            <a:off x="666958" y="1697760"/>
            <a:ext cx="7553160" cy="468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Перегруженные операторы </a:t>
            </a:r>
            <a:r>
              <a:rPr lang="en-US" sz="20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ru-RU" sz="20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это </a:t>
            </a:r>
            <a:r>
              <a:rPr lang="ru-RU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функции, определенные с помощью ключевого слова </a:t>
            </a:r>
            <a:r>
              <a:rPr lang="ru-RU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</a:t>
            </a:r>
            <a:r>
              <a:rPr lang="ru-RU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за которым следует символ определяемого оператора.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Перегруженный оператор схож с другими функциями в том, что он тоже имеет возвращаемый тип и список параметров.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нашем примере мы будем перегружать оператор +. Он будет возвращать объект нашего класса и принимать объект нашего класса в качестве параметра.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</a:t>
            </a:r>
            <a:r>
              <a:rPr lang="ru-RU" sz="4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sz="4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17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Композиция объектов.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17"/>
          <p:cNvSpPr/>
          <p:nvPr/>
        </p:nvSpPr>
        <p:spPr>
          <a:xfrm>
            <a:off x="8511850" y="419050"/>
            <a:ext cx="3687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</a:rPr>
              <a:t>17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17"/>
          <p:cNvSpPr/>
          <p:nvPr/>
        </p:nvSpPr>
        <p:spPr>
          <a:xfrm>
            <a:off x="4448816" y="452852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КОМПОЗИЦИЯ ОБЪЕКТОВ.</a:t>
            </a:r>
            <a:endParaRPr sz="900" b="1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" name="Google Shape;41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18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2" name="Google Shape;422;p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1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18"/>
          <p:cNvSpPr/>
          <p:nvPr/>
        </p:nvSpPr>
        <p:spPr>
          <a:xfrm>
            <a:off x="666958" y="1697760"/>
            <a:ext cx="7553160" cy="1546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5" name="Google Shape;425;p1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43679" y="2241720"/>
            <a:ext cx="4669721" cy="3849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1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466700" y="2766293"/>
            <a:ext cx="4026616" cy="1647253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18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Композиция объектов.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18"/>
          <p:cNvSpPr/>
          <p:nvPr/>
        </p:nvSpPr>
        <p:spPr>
          <a:xfrm>
            <a:off x="4448816" y="4528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КОМПОЗИЦИЯ ОБЪЕКТОВ.</a:t>
            </a:r>
            <a:endParaRPr sz="900" b="1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18"/>
          <p:cNvSpPr/>
          <p:nvPr/>
        </p:nvSpPr>
        <p:spPr>
          <a:xfrm>
            <a:off x="8511850" y="419050"/>
            <a:ext cx="3687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</a:rPr>
              <a:t>18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Google Shape;43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19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</a:t>
            </a:r>
            <a:r>
              <a:rPr lang="ru-RU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C++</a:t>
            </a:r>
            <a:endParaRPr sz="18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19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ru-RU"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занятие</a:t>
            </a:r>
            <a:endParaRPr sz="14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19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2019</a:t>
            </a:r>
            <a:endParaRPr sz="12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19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Практическая часть</a:t>
            </a:r>
            <a:endParaRPr sz="4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19"/>
          <p:cNvSpPr/>
          <p:nvPr/>
        </p:nvSpPr>
        <p:spPr>
          <a:xfrm>
            <a:off x="970380" y="3382380"/>
            <a:ext cx="7233120" cy="86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Композиция объектов.</a:t>
            </a:r>
            <a:endParaRPr sz="2400" b="0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"/>
          <p:cNvSpPr/>
          <p:nvPr/>
        </p:nvSpPr>
        <p:spPr>
          <a:xfrm>
            <a:off x="733680" y="1060920"/>
            <a:ext cx="4966200" cy="57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СОДЕРЖАНИЕ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"/>
          <p:cNvSpPr/>
          <p:nvPr/>
        </p:nvSpPr>
        <p:spPr>
          <a:xfrm>
            <a:off x="750600" y="1833425"/>
            <a:ext cx="5534400" cy="48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 ВВЕДЕНИЕ. ОРГАНИЗАЦИОННАЯ ИНФОРМАЦИЯ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 занятия 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Цели и задачи занятия 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Результаты занятия 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Материалы для преподавателя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Материалы для ученика 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Тайминг проведения занятия 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 ТЕОРЕТИЧЕСКАЯ ЧАСТЬ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Композиция объектов</a:t>
            </a:r>
            <a:endParaRPr/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Дружественные функции</a:t>
            </a:r>
            <a:endParaRPr/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Инициализатор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840" marR="0" lvl="0" indent="-1954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336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336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3. ПРАКТИЧЕСКАЯ ЧАСТЬ</a:t>
            </a:r>
            <a:r>
              <a:rPr lang="ru-RU" sz="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336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Создание классовой иерархии</a:t>
            </a:r>
            <a:endParaRPr/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Изучение принципов наследования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-RU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"/>
          <p:cNvSpPr/>
          <p:nvPr/>
        </p:nvSpPr>
        <p:spPr>
          <a:xfrm>
            <a:off x="4448816" y="4528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КОМПОЗИЦИЯ ОБЪЕКТОВ.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Google Shape;44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20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7" name="Google Shape;447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20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1" name="Google Shape;451;p2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2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20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0"/>
          <p:cNvSpPr/>
          <p:nvPr/>
        </p:nvSpPr>
        <p:spPr>
          <a:xfrm>
            <a:off x="736920" y="1697760"/>
            <a:ext cx="7618260" cy="458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Задание 1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Определить класс </a:t>
            </a:r>
            <a:r>
              <a:rPr lang="ru-RU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Human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который содержит такие поля (члены класса): имя, фамилию и возраст, публичные – методы ввода данных и отображения их на экран. Определить класс </a:t>
            </a:r>
            <a:r>
              <a:rPr lang="ru-RU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Pupil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который содержит такие поля (члены класса): имя, фамилию, возраст, класс, номер школы и средний бал. Публичные – методы ввода данных и отображения их на экран. Объявить два объекта класса, внести данные и показать их.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Сделать конструктор по умолчанию и конструктор с помощью </a:t>
            </a:r>
            <a:r>
              <a:rPr lang="ru-RU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инициализатора</a:t>
            </a:r>
            <a:endParaRPr dirty="0"/>
          </a:p>
        </p:txBody>
      </p:sp>
      <p:sp>
        <p:nvSpPr>
          <p:cNvPr id="455" name="Google Shape;455;p20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Композиция объектов.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20"/>
          <p:cNvSpPr/>
          <p:nvPr/>
        </p:nvSpPr>
        <p:spPr>
          <a:xfrm>
            <a:off x="4448816" y="4528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КОМПОЗИЦИЯ ОБЪЕКТОВ.</a:t>
            </a:r>
            <a:endParaRPr sz="900" b="1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20"/>
          <p:cNvSpPr/>
          <p:nvPr/>
        </p:nvSpPr>
        <p:spPr>
          <a:xfrm>
            <a:off x="8511850" y="419050"/>
            <a:ext cx="3687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</a:rPr>
              <a:t>20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1" name="Google Shape;421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19"/>
          <p:cNvSpPr/>
          <p:nvPr/>
        </p:nvSpPr>
        <p:spPr>
          <a:xfrm>
            <a:off x="8506080" y="419040"/>
            <a:ext cx="40112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 smtClean="0">
                <a:solidFill>
                  <a:schemeClr val="dk1"/>
                </a:solidFill>
              </a:rPr>
              <a:t>21</a:t>
            </a:r>
            <a:endParaRPr sz="1200" b="0" strike="noStrik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19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Объектно-ориентированное программирование.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lang="ru-RU" sz="20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Классы в С++.</a:t>
            </a:r>
            <a:endParaRPr sz="18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4" name="Google Shape;424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19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8" name="Google Shape;428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1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19"/>
          <p:cNvSpPr/>
          <p:nvPr/>
        </p:nvSpPr>
        <p:spPr>
          <a:xfrm>
            <a:off x="736920" y="2161214"/>
            <a:ext cx="7618260" cy="4225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Задание 2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Определить класс </a:t>
            </a:r>
            <a:r>
              <a:rPr lang="ru-RU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fraction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который содержит такие поля (члены класса): закрытые – числитель и знаменатель, публичные – конструктор по умолчанию, конструктор, методы ввода данных (принимается числитель и знаменатель отдельно) и отображение дроби на экран в обычном виде и десятичном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Упрощение дробей </a:t>
            </a:r>
            <a:r>
              <a:rPr lang="ru-RU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(на этапе создания объекта)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(25/100 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–&gt; 1/4</a:t>
            </a:r>
            <a:r>
              <a:rPr lang="ru-RU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ru-RU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456;p20"/>
          <p:cNvSpPr/>
          <p:nvPr/>
        </p:nvSpPr>
        <p:spPr>
          <a:xfrm>
            <a:off x="4448816" y="4528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КОМПОЗИЦИЯ ОБЪЕКТОВ.</a:t>
            </a:r>
            <a:endParaRPr sz="900" b="1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850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"/>
          <p:cNvSpPr/>
          <p:nvPr/>
        </p:nvSpPr>
        <p:spPr>
          <a:xfrm>
            <a:off x="766080" y="936360"/>
            <a:ext cx="6944760" cy="88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ВВЕДЕНИЕ. </a:t>
            </a: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ОРГАНИЗАЦИОННАЯ ИНФОРМАЦИЯ</a:t>
            </a:r>
            <a:r>
              <a:rPr lang="ru-RU" sz="2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3720" y="866520"/>
            <a:ext cx="74160" cy="448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3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"/>
          <p:cNvSpPr/>
          <p:nvPr/>
        </p:nvSpPr>
        <p:spPr>
          <a:xfrm>
            <a:off x="808920" y="2170800"/>
            <a:ext cx="7747920" cy="386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Композиция объектов.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Цели и задачи: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Рассказать о перегрузке основных операторов в С++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Рассказать о деструкторах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-RU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6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По результатам занятия слушатель будет знать: 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360" marR="0" lvl="0" indent="-169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Как использовать полиморфизм для взаимодействия объектов класса между собой и не только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"/>
          <p:cNvSpPr/>
          <p:nvPr/>
        </p:nvSpPr>
        <p:spPr>
          <a:xfrm>
            <a:off x="4448816" y="4528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КОМПОЗИЦИЯ ОБЪЕКТОВ.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4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4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Композиция объектов.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4"/>
          <p:cNvSpPr/>
          <p:nvPr/>
        </p:nvSpPr>
        <p:spPr>
          <a:xfrm>
            <a:off x="739078" y="1900440"/>
            <a:ext cx="7301835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По результатам занятия слушатель будет уметь:</a:t>
            </a:r>
            <a:r>
              <a:rPr lang="ru-RU" sz="12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360" marR="0" lvl="0" indent="-169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Создавать иерархическую структуру с помощью наследования классов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Структурировать проект (разбиение определение класса на *.h и *.</a:t>
            </a:r>
            <a:r>
              <a:rPr lang="ru-RU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cpp</a:t>
            </a:r>
            <a:r>
              <a:rPr lang="ru-RU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файлы)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17599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Тайминг</a:t>
            </a:r>
            <a:r>
              <a:rPr lang="ru-RU" sz="16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занятия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5" name="Google Shape;165;p4"/>
          <p:cNvGraphicFramePr/>
          <p:nvPr/>
        </p:nvGraphicFramePr>
        <p:xfrm>
          <a:off x="806040" y="4126680"/>
          <a:ext cx="7725225" cy="2241875"/>
        </p:xfrm>
        <a:graphic>
          <a:graphicData uri="http://schemas.openxmlformats.org/drawingml/2006/table">
            <a:tbl>
              <a:tblPr>
                <a:noFill/>
                <a:tableStyleId>{5B80CB12-2BC5-4260-A823-61E2E313BB42}</a:tableStyleId>
              </a:tblPr>
              <a:tblGrid>
                <a:gridCol w="41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8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№</a:t>
                      </a:r>
                      <a:r>
                        <a:rPr lang="ru-RU" sz="12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​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Этапы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время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Сумма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1​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Приветственное слово преподавателя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 мин.​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 мин.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2​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Повторение пройденного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 мин.​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 мин.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3​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Теоретическая часть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 мин​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4​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Вопросы по теоретической части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 мин.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Перерыв</a:t>
                      </a:r>
                      <a:endParaRPr sz="11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 мин.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 мин.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Практическая часть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 мин.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 мин.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i="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Рефлексия и вопросы</a:t>
                      </a:r>
                      <a:endParaRPr sz="1100" b="0" i="1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 мин.​</a:t>
                      </a:r>
                      <a:endParaRPr sz="11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 мин.</a:t>
                      </a:r>
                      <a:endParaRPr sz="11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66" name="Google Shape;166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54840" y="3655800"/>
            <a:ext cx="667800" cy="26892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4"/>
          <p:cNvSpPr/>
          <p:nvPr/>
        </p:nvSpPr>
        <p:spPr>
          <a:xfrm>
            <a:off x="7857720" y="3654360"/>
            <a:ext cx="60372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Таб.1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4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4"/>
          <p:cNvSpPr/>
          <p:nvPr/>
        </p:nvSpPr>
        <p:spPr>
          <a:xfrm>
            <a:off x="4448816" y="4528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КОМПОЗИЦИЯ ОБЪЕКТОВ.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5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5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занятие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5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2019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5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Теоретическая часть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5"/>
          <p:cNvSpPr/>
          <p:nvPr/>
        </p:nvSpPr>
        <p:spPr>
          <a:xfrm>
            <a:off x="1104480" y="3480840"/>
            <a:ext cx="7233120" cy="86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Композиция объектов.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6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</a:rPr>
              <a:t>6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6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6"/>
          <p:cNvSpPr/>
          <p:nvPr/>
        </p:nvSpPr>
        <p:spPr>
          <a:xfrm>
            <a:off x="891480" y="1913752"/>
            <a:ext cx="7665360" cy="962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Создание новых классов в отдельных файлах является хорошим тоном, так как это делает код более удобочитаемым и его легче поддерживать в дальнейшем. Возьмём за правило- для классов создавать 2 файла: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6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Композиция объектов.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6"/>
          <p:cNvSpPr/>
          <p:nvPr/>
        </p:nvSpPr>
        <p:spPr>
          <a:xfrm>
            <a:off x="1527093" y="2892488"/>
            <a:ext cx="1800054" cy="1455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*.h</a:t>
            </a:r>
            <a:endParaRPr sz="9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6"/>
          <p:cNvSpPr/>
          <p:nvPr/>
        </p:nvSpPr>
        <p:spPr>
          <a:xfrm>
            <a:off x="4060419" y="2875936"/>
            <a:ext cx="3282490" cy="1472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*.cpp</a:t>
            </a:r>
            <a:endParaRPr sz="9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6"/>
          <p:cNvSpPr/>
          <p:nvPr/>
        </p:nvSpPr>
        <p:spPr>
          <a:xfrm>
            <a:off x="536160" y="4493376"/>
            <a:ext cx="8303280" cy="1945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- название класса.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*.h – заголовочный файл, содержащий в себе объявления функций (их прототипы) и объявления переменных (полей класса).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*.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cpp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исходный файл, который предоставляет реализацию методов, описанных (прототипами) в *.h файле.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6"/>
          <p:cNvSpPr/>
          <p:nvPr/>
        </p:nvSpPr>
        <p:spPr>
          <a:xfrm>
            <a:off x="4448816" y="4528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КОМПОЗИЦИЯ ОБЪЕКТОВ.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7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</a:rPr>
              <a:t>7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7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7"/>
          <p:cNvSpPr/>
          <p:nvPr/>
        </p:nvSpPr>
        <p:spPr>
          <a:xfrm>
            <a:off x="736921" y="1760219"/>
            <a:ext cx="8143559" cy="3047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27866" y="1760219"/>
            <a:ext cx="1726600" cy="1784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942253" y="1683990"/>
            <a:ext cx="4543842" cy="4255697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7"/>
          <p:cNvSpPr/>
          <p:nvPr/>
        </p:nvSpPr>
        <p:spPr>
          <a:xfrm>
            <a:off x="320040" y="3926641"/>
            <a:ext cx="3335348" cy="214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Два двоеточия – оператор доступа к области видимости (используется для определения методов класса, которые уже были объявлены в пространстве имён класса в заголовочном файле)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7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Композиция объектов.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7"/>
          <p:cNvSpPr/>
          <p:nvPr/>
        </p:nvSpPr>
        <p:spPr>
          <a:xfrm>
            <a:off x="4448816" y="4528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КОМПОЗИЦИЯ ОБЪЕКТОВ.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8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</a:rPr>
              <a:t>8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8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Google Shape;228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8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8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8"/>
          <p:cNvSpPr/>
          <p:nvPr/>
        </p:nvSpPr>
        <p:spPr>
          <a:xfrm>
            <a:off x="702248" y="1900440"/>
            <a:ext cx="8043823" cy="19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8"/>
          <p:cNvSpPr/>
          <p:nvPr/>
        </p:nvSpPr>
        <p:spPr>
          <a:xfrm>
            <a:off x="643680" y="2002945"/>
            <a:ext cx="7554960" cy="746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создания объекта класса, объявленного в заголовочном файле (.h), достаточно подключить в текущий файл заголовочный файл класса.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7" name="Google Shape;237;p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90120" y="2903040"/>
            <a:ext cx="3355407" cy="3176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909760" y="3753026"/>
            <a:ext cx="2120955" cy="959157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8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Композиция объектов.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8"/>
          <p:cNvSpPr/>
          <p:nvPr/>
        </p:nvSpPr>
        <p:spPr>
          <a:xfrm>
            <a:off x="4448816" y="4528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КОМПОЗИЦИЯ ОБЪЕКТОВ.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9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9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9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Google Shape;253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9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9"/>
          <p:cNvSpPr/>
          <p:nvPr/>
        </p:nvSpPr>
        <p:spPr>
          <a:xfrm>
            <a:off x="702248" y="1900440"/>
            <a:ext cx="8043823" cy="19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9"/>
          <p:cNvSpPr/>
          <p:nvPr/>
        </p:nvSpPr>
        <p:spPr>
          <a:xfrm>
            <a:off x="690120" y="1586965"/>
            <a:ext cx="7891200" cy="4692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Деструктор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Помимо 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конструкторов, также в классе объявляется и деструктор. Как и конструктор, деструктор является специальной функцией/методом. Он вызывается при уничтожении или удалении объекта </a:t>
            </a: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класса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Таким образом, «жизненный цикл» объекта класса выглядит следующим образом: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Создание объекта (вызов конструктора)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Работа с объектом (вызов его методов и т д)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Уничтожение объекта (вызов деструктора)</a:t>
            </a:r>
            <a:endParaRPr dirty="0"/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отличие от конструктора (которых может быть сколь угодно много), деструктор только один. Он не принимает никаких аргументов и ничего не возвращает.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Объекты класса уничтожаются при выходе за пределы видимости вызова конструктора (например, тело функции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или при применении выражения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к указателю, направленному на объект класса.</a:t>
            </a:r>
            <a:endParaRPr dirty="0"/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9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Композиция объектов.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9"/>
          <p:cNvSpPr/>
          <p:nvPr/>
        </p:nvSpPr>
        <p:spPr>
          <a:xfrm>
            <a:off x="4448816" y="452852"/>
            <a:ext cx="3818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КОМПОЗИЦИЯ ОБЪЕКТОВ.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1070</Words>
  <Application>Microsoft Office PowerPoint</Application>
  <PresentationFormat>Экран (4:3)</PresentationFormat>
  <Paragraphs>246</Paragraphs>
  <Slides>21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Calibri</vt:lpstr>
      <vt:lpstr>Noto Sans Symbols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Кирилл Приёмко</dc:creator>
  <cp:lastModifiedBy>Кирилл Приёмко</cp:lastModifiedBy>
  <cp:revision>8</cp:revision>
  <dcterms:created xsi:type="dcterms:W3CDTF">2012-07-30T23:42:41Z</dcterms:created>
  <dcterms:modified xsi:type="dcterms:W3CDTF">2019-10-29T19:58:27Z</dcterms:modified>
</cp:coreProperties>
</file>