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4" r:id="rId8"/>
    <p:sldId id="263" r:id="rId9"/>
    <p:sldId id="265" r:id="rId10"/>
    <p:sldId id="266" r:id="rId11"/>
    <p:sldId id="279" r:id="rId12"/>
    <p:sldId id="280" r:id="rId13"/>
    <p:sldId id="281" r:id="rId14"/>
    <p:sldId id="282" r:id="rId15"/>
    <p:sldId id="283" r:id="rId16"/>
    <p:sldId id="284" r:id="rId17"/>
    <p:sldId id="269" r:id="rId18"/>
    <p:sldId id="275" r:id="rId19"/>
    <p:sldId id="267" r:id="rId20"/>
    <p:sldId id="271" r:id="rId21"/>
    <p:sldId id="270" r:id="rId22"/>
    <p:sldId id="268" r:id="rId23"/>
    <p:sldId id="273" r:id="rId24"/>
    <p:sldId id="274" r:id="rId25"/>
    <p:sldId id="272" r:id="rId26"/>
    <p:sldId id="277" r:id="rId27"/>
    <p:sldId id="27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28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08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3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88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64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3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29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2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1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6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36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6549" y="757646"/>
            <a:ext cx="8464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Занятие 1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19794" y="1632857"/>
            <a:ext cx="915706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dirty="0" smtClean="0"/>
              <a:t>Простые типы данных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Операции ввода/вывода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Арифметические операции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Логические операции И, ИЛИ, НЕ. Построение таблиц истинности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Ветвление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Циклы </a:t>
            </a:r>
            <a:r>
              <a:rPr lang="en-US" sz="2800" dirty="0" smtClean="0"/>
              <a:t>FOR, WHILE</a:t>
            </a:r>
            <a:endParaRPr lang="ru-RU" sz="2800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6286" y="927463"/>
            <a:ext cx="104110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Операции ввода/вывода являются стандартными и используются при подключении </a:t>
            </a:r>
            <a:r>
              <a:rPr lang="ru-RU" u="sng" dirty="0" smtClean="0"/>
              <a:t>библиотеки</a:t>
            </a:r>
            <a:r>
              <a:rPr lang="ru-RU" dirty="0" smtClean="0"/>
              <a:t> </a:t>
            </a:r>
            <a:r>
              <a:rPr lang="en-US" b="1" dirty="0" smtClean="0"/>
              <a:t>iostream (In Out Stream)</a:t>
            </a:r>
            <a:r>
              <a:rPr lang="ru-RU" b="1" dirty="0" smtClean="0"/>
              <a:t>.</a:t>
            </a:r>
          </a:p>
          <a:p>
            <a:endParaRPr lang="ru-RU" b="1" dirty="0"/>
          </a:p>
          <a:p>
            <a:r>
              <a:rPr lang="ru-RU" b="1" dirty="0" smtClean="0"/>
              <a:t>Библиотека – </a:t>
            </a:r>
            <a:r>
              <a:rPr lang="ru-RU" dirty="0" smtClean="0"/>
              <a:t>файл, который предоставляет программисту свой функционал.</a:t>
            </a:r>
          </a:p>
          <a:p>
            <a:endParaRPr lang="ru-RU" dirty="0"/>
          </a:p>
          <a:p>
            <a:r>
              <a:rPr lang="ru-RU" b="1" dirty="0" smtClean="0"/>
              <a:t>Подключение библиотеки </a:t>
            </a:r>
            <a:r>
              <a:rPr lang="ru-RU" dirty="0" smtClean="0"/>
              <a:t>осуществляется в начале программы</a:t>
            </a:r>
          </a:p>
          <a:p>
            <a:endParaRPr lang="ru-RU" dirty="0"/>
          </a:p>
          <a:p>
            <a:r>
              <a:rPr lang="en-US" dirty="0" smtClean="0"/>
              <a:t>#include &lt;iostream&gt;</a:t>
            </a:r>
          </a:p>
          <a:p>
            <a:endParaRPr lang="en-US" dirty="0"/>
          </a:p>
          <a:p>
            <a:pPr algn="ctr"/>
            <a:r>
              <a:rPr lang="ru-RU" b="1" dirty="0" smtClean="0"/>
              <a:t>Вывод данных на экран</a:t>
            </a:r>
            <a:endParaRPr lang="en-US" b="1" dirty="0" smtClean="0"/>
          </a:p>
          <a:p>
            <a:pPr algn="ctr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“Text”;</a:t>
            </a:r>
          </a:p>
          <a:p>
            <a:pPr algn="ctr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2;</a:t>
            </a:r>
          </a:p>
          <a:p>
            <a:pPr algn="ctr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3.5;</a:t>
            </a:r>
          </a:p>
          <a:p>
            <a:pPr algn="ctr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‘s’;</a:t>
            </a:r>
          </a:p>
          <a:p>
            <a:pPr algn="ctr"/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 smtClean="0"/>
              <a:t>&lt;&lt; true;</a:t>
            </a:r>
            <a:endParaRPr lang="ru-RU" dirty="0" smtClean="0"/>
          </a:p>
          <a:p>
            <a:pPr algn="ctr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r>
              <a:rPr lang="en-US" dirty="0" smtClean="0"/>
              <a:t>; // </a:t>
            </a:r>
            <a:r>
              <a:rPr lang="ru-RU" dirty="0" smtClean="0"/>
              <a:t>переход на новую строку</a:t>
            </a:r>
          </a:p>
          <a:p>
            <a:endParaRPr lang="ru-RU" dirty="0" smtClean="0"/>
          </a:p>
          <a:p>
            <a:r>
              <a:rPr lang="en-US" dirty="0" err="1" smtClean="0"/>
              <a:t>std</a:t>
            </a:r>
            <a:r>
              <a:rPr lang="en-US" dirty="0" smtClean="0"/>
              <a:t>:: (</a:t>
            </a:r>
            <a:r>
              <a:rPr lang="ru-RU" dirty="0" smtClean="0"/>
              <a:t>пространство имен?)</a:t>
            </a:r>
            <a:r>
              <a:rPr lang="en-US" dirty="0" smtClean="0"/>
              <a:t> </a:t>
            </a:r>
            <a:r>
              <a:rPr lang="ru-RU" dirty="0" smtClean="0"/>
              <a:t>// </a:t>
            </a:r>
            <a:r>
              <a:rPr lang="ru-RU" i="1" dirty="0" smtClean="0"/>
              <a:t>пройдем позже</a:t>
            </a:r>
            <a:endParaRPr 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344" y="5694129"/>
            <a:ext cx="2774347" cy="5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2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6286" y="927463"/>
            <a:ext cx="104110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Операции ввода/вывода являются стандартными и используются при подключении </a:t>
            </a:r>
            <a:r>
              <a:rPr lang="ru-RU" u="sng" dirty="0" smtClean="0"/>
              <a:t>библиотеки</a:t>
            </a:r>
            <a:r>
              <a:rPr lang="ru-RU" dirty="0" smtClean="0"/>
              <a:t> </a:t>
            </a:r>
            <a:r>
              <a:rPr lang="en-US" b="1" dirty="0" smtClean="0"/>
              <a:t>iostream (In Out Stream)</a:t>
            </a:r>
            <a:r>
              <a:rPr lang="ru-RU" b="1" dirty="0" smtClean="0"/>
              <a:t>.</a:t>
            </a:r>
          </a:p>
          <a:p>
            <a:endParaRPr lang="ru-RU" b="1" dirty="0"/>
          </a:p>
          <a:p>
            <a:endParaRPr lang="en-US" dirty="0"/>
          </a:p>
          <a:p>
            <a:pPr algn="ctr"/>
            <a:r>
              <a:rPr lang="ru-RU" b="1" dirty="0" smtClean="0"/>
              <a:t>Ввод данных с клавиатуры</a:t>
            </a:r>
            <a:endParaRPr lang="en-US" b="1" dirty="0" smtClean="0"/>
          </a:p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a;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/>
              <a:t>b</a:t>
            </a:r>
            <a:r>
              <a:rPr lang="en-US" dirty="0" smtClean="0"/>
              <a:t>;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loat c;</a:t>
            </a:r>
          </a:p>
          <a:p>
            <a:pPr algn="ctr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cin</a:t>
            </a:r>
            <a:r>
              <a:rPr lang="en-US" dirty="0" smtClean="0"/>
              <a:t> &gt;&gt; a;</a:t>
            </a:r>
          </a:p>
          <a:p>
            <a:pPr algn="ctr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smtClean="0"/>
              <a:t>b;</a:t>
            </a:r>
          </a:p>
          <a:p>
            <a:pPr algn="ctr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smtClean="0"/>
              <a:t>c;</a:t>
            </a:r>
            <a:endParaRPr lang="en-US" dirty="0"/>
          </a:p>
          <a:p>
            <a:pPr algn="ctr"/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18" y="5708467"/>
            <a:ext cx="2532440" cy="54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4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6286" y="927463"/>
            <a:ext cx="1041109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Начало работы с программой</a:t>
            </a:r>
            <a:endParaRPr lang="en-US" sz="2400" b="1" dirty="0" smtClean="0"/>
          </a:p>
          <a:p>
            <a:pPr algn="ctr"/>
            <a:r>
              <a:rPr lang="ru-RU" sz="2400" b="1" dirty="0" smtClean="0"/>
              <a:t>ШАБЛОН</a:t>
            </a:r>
          </a:p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</a:t>
            </a:r>
            <a:r>
              <a:rPr lang="en-US" sz="2800" u="sng" dirty="0" smtClean="0"/>
              <a:t>main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i="1" dirty="0" smtClean="0"/>
              <a:t>// </a:t>
            </a:r>
            <a:r>
              <a:rPr lang="ru-RU" sz="2800" i="1" dirty="0" smtClean="0"/>
              <a:t>начало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</a:t>
            </a:r>
            <a:r>
              <a:rPr lang="en-US" sz="2800" dirty="0" smtClean="0"/>
              <a:t>return 0;</a:t>
            </a:r>
          </a:p>
          <a:p>
            <a:r>
              <a:rPr lang="en-US" sz="2800" dirty="0"/>
              <a:t>}</a:t>
            </a:r>
            <a:endParaRPr lang="en-US" sz="28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801" y="5669280"/>
            <a:ext cx="2592917" cy="56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7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6286" y="927463"/>
            <a:ext cx="1041109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Начало работы с программой</a:t>
            </a:r>
          </a:p>
          <a:p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endParaRPr lang="en-US" sz="2000" dirty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“OK”;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return 0;</a:t>
            </a:r>
          </a:p>
          <a:p>
            <a:r>
              <a:rPr lang="en-US" sz="2000" dirty="0"/>
              <a:t>}</a:t>
            </a:r>
            <a:endParaRPr lang="en-US" sz="20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601" y="5590902"/>
            <a:ext cx="2713866" cy="5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35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6286" y="927463"/>
            <a:ext cx="1041109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Начало работы с программой</a:t>
            </a:r>
          </a:p>
          <a:p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endParaRPr lang="en-US" sz="2000" dirty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“OK”;</a:t>
            </a:r>
          </a:p>
          <a:p>
            <a:r>
              <a:rPr lang="en-US" sz="2000" dirty="0" smtClean="0"/>
              <a:t>     system(“pause”);</a:t>
            </a:r>
            <a:r>
              <a:rPr lang="ru-RU" sz="2000" dirty="0" smtClean="0"/>
              <a:t>   </a:t>
            </a:r>
            <a:r>
              <a:rPr lang="en-US" sz="2000" dirty="0" smtClean="0"/>
              <a:t>// </a:t>
            </a:r>
            <a:r>
              <a:rPr lang="ru-RU" sz="2000" i="1" dirty="0" smtClean="0"/>
              <a:t>приостанавливает работу программы до нажатия клавиши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return 0;</a:t>
            </a:r>
          </a:p>
          <a:p>
            <a:r>
              <a:rPr lang="en-US" sz="2000" dirty="0"/>
              <a:t>}</a:t>
            </a:r>
            <a:endParaRPr lang="en-US" sz="20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611" y="5603966"/>
            <a:ext cx="2895296" cy="6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1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6286" y="927463"/>
            <a:ext cx="1041109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Начало работы с программой</a:t>
            </a:r>
          </a:p>
          <a:p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endParaRPr lang="en-US" sz="2000" dirty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“OK”;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endl</a:t>
            </a:r>
            <a:r>
              <a:rPr lang="en-US" sz="2000" dirty="0" smtClean="0"/>
              <a:t>; </a:t>
            </a:r>
            <a:r>
              <a:rPr lang="ru-RU" sz="2000" dirty="0" smtClean="0"/>
              <a:t>  // </a:t>
            </a:r>
            <a:r>
              <a:rPr lang="ru-RU" sz="2000" i="1" dirty="0" smtClean="0"/>
              <a:t>переход на новую строку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//  </a:t>
            </a:r>
            <a:r>
              <a:rPr lang="ru-RU" sz="2000" i="1" dirty="0" smtClean="0"/>
              <a:t>или    </a:t>
            </a:r>
            <a:r>
              <a:rPr lang="en-US" sz="2000" i="1" dirty="0" err="1" smtClean="0"/>
              <a:t>std</a:t>
            </a:r>
            <a:r>
              <a:rPr lang="en-US" sz="2000" i="1" dirty="0" smtClean="0"/>
              <a:t>::</a:t>
            </a:r>
            <a:r>
              <a:rPr lang="en-US" sz="2000" i="1" dirty="0" err="1" smtClean="0"/>
              <a:t>cout</a:t>
            </a:r>
            <a:r>
              <a:rPr lang="en-US" sz="2000" i="1" dirty="0" smtClean="0"/>
              <a:t> &lt;&lt; “OK” &lt;&lt; </a:t>
            </a:r>
            <a:r>
              <a:rPr lang="en-US" sz="2000" i="1" dirty="0" err="1" smtClean="0"/>
              <a:t>std</a:t>
            </a:r>
            <a:r>
              <a:rPr lang="en-US" sz="2000" i="1" dirty="0" smtClean="0"/>
              <a:t>::</a:t>
            </a:r>
            <a:r>
              <a:rPr lang="en-US" sz="2000" i="1" dirty="0" err="1" smtClean="0"/>
              <a:t>endl</a:t>
            </a:r>
            <a:r>
              <a:rPr lang="en-US" sz="2000" i="1" dirty="0" smtClean="0"/>
              <a:t>;</a:t>
            </a:r>
            <a:endParaRPr lang="ru-RU" sz="2000" i="1" dirty="0" smtClean="0"/>
          </a:p>
          <a:p>
            <a:r>
              <a:rPr lang="ru-RU" sz="2000" dirty="0" smtClean="0"/>
              <a:t>    </a:t>
            </a:r>
            <a:r>
              <a:rPr lang="en-US" sz="2000" dirty="0" smtClean="0"/>
              <a:t>//  </a:t>
            </a:r>
            <a:r>
              <a:rPr lang="ru-RU" sz="2000" i="1" dirty="0"/>
              <a:t>или    </a:t>
            </a:r>
            <a:r>
              <a:rPr lang="en-US" sz="2000" i="1" dirty="0" err="1"/>
              <a:t>std</a:t>
            </a:r>
            <a:r>
              <a:rPr lang="en-US" sz="2000" i="1" dirty="0"/>
              <a:t>::</a:t>
            </a:r>
            <a:r>
              <a:rPr lang="en-US" sz="2000" i="1" dirty="0" err="1"/>
              <a:t>cout</a:t>
            </a:r>
            <a:r>
              <a:rPr lang="en-US" sz="2000" i="1" dirty="0"/>
              <a:t> &lt;&lt; “OK” </a:t>
            </a:r>
            <a:r>
              <a:rPr lang="en-US" sz="2000" i="1" dirty="0" smtClean="0"/>
              <a:t>&lt;&lt;</a:t>
            </a:r>
            <a:r>
              <a:rPr lang="ru-RU" sz="2000" i="1" dirty="0" smtClean="0"/>
              <a:t> </a:t>
            </a:r>
            <a:r>
              <a:rPr lang="en-US" sz="2000" dirty="0" smtClean="0"/>
              <a:t>‘\n’</a:t>
            </a:r>
            <a:r>
              <a:rPr lang="en-US" sz="2000" i="1" dirty="0" smtClean="0"/>
              <a:t>;</a:t>
            </a:r>
          </a:p>
          <a:p>
            <a:r>
              <a:rPr lang="en-US" sz="2000" dirty="0" smtClean="0"/>
              <a:t>     system(“pause”);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return 0;</a:t>
            </a:r>
          </a:p>
          <a:p>
            <a:r>
              <a:rPr lang="en-US" sz="2000" dirty="0"/>
              <a:t>}</a:t>
            </a:r>
            <a:endParaRPr lang="en-US" sz="20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834" y="5871544"/>
            <a:ext cx="1958884" cy="4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6286" y="927463"/>
            <a:ext cx="104110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Начало работы с программой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b;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“a = “ &lt;&lt;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cin</a:t>
            </a:r>
            <a:r>
              <a:rPr lang="en-US" dirty="0" smtClean="0"/>
              <a:t> &gt;&gt; a;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“b </a:t>
            </a:r>
            <a:r>
              <a:rPr lang="en-US" dirty="0"/>
              <a:t>= “ &lt;&lt;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cin</a:t>
            </a:r>
            <a:r>
              <a:rPr lang="en-US" dirty="0" smtClean="0"/>
              <a:t> &gt;&gt; b;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sum;</a:t>
            </a:r>
          </a:p>
          <a:p>
            <a:r>
              <a:rPr lang="en-US" dirty="0"/>
              <a:t> </a:t>
            </a:r>
            <a:r>
              <a:rPr lang="en-US" dirty="0" smtClean="0"/>
              <a:t>    sum = a + b;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“SUM = “ &lt;&lt; sum &lt;&lt;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system(“pause”);</a:t>
            </a:r>
          </a:p>
          <a:p>
            <a:r>
              <a:rPr lang="en-US" dirty="0"/>
              <a:t> </a:t>
            </a:r>
            <a:r>
              <a:rPr lang="en-US" dirty="0" smtClean="0"/>
              <a:t>    return 0;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86" y="5786846"/>
            <a:ext cx="2641306" cy="5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12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4365" y="718456"/>
            <a:ext cx="98232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Условие (ветвление)</a:t>
            </a:r>
          </a:p>
          <a:p>
            <a:endParaRPr lang="ru-RU" sz="2000" dirty="0"/>
          </a:p>
          <a:p>
            <a:r>
              <a:rPr lang="en-US" sz="2400" b="1" dirty="0" smtClean="0"/>
              <a:t>if </a:t>
            </a:r>
            <a:r>
              <a:rPr lang="en-US" sz="2400" b="1" dirty="0" smtClean="0"/>
              <a:t>(</a:t>
            </a:r>
            <a:r>
              <a:rPr lang="en-US" sz="2400" dirty="0" smtClean="0"/>
              <a:t>&lt;</a:t>
            </a:r>
            <a:r>
              <a:rPr lang="ru-RU" sz="2400" dirty="0" smtClean="0"/>
              <a:t>условие</a:t>
            </a:r>
            <a:r>
              <a:rPr lang="en-US" sz="2400" dirty="0" smtClean="0"/>
              <a:t> </a:t>
            </a:r>
            <a:r>
              <a:rPr lang="ru-RU" sz="2400" dirty="0" smtClean="0"/>
              <a:t>верно</a:t>
            </a:r>
            <a:r>
              <a:rPr lang="en-US" sz="2400" dirty="0" smtClean="0"/>
              <a:t>&gt;</a:t>
            </a:r>
            <a:r>
              <a:rPr lang="en-US" sz="2400" b="1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  {</a:t>
            </a:r>
          </a:p>
          <a:p>
            <a:r>
              <a:rPr lang="ru-RU" sz="2400" dirty="0" smtClean="0"/>
              <a:t>	</a:t>
            </a:r>
            <a:r>
              <a:rPr lang="en-US" sz="2400" dirty="0" smtClean="0"/>
              <a:t>&lt;</a:t>
            </a:r>
            <a:r>
              <a:rPr lang="ru-RU" sz="2400" dirty="0" smtClean="0"/>
              <a:t>сделать что-нибудь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</a:p>
          <a:p>
            <a:r>
              <a:rPr lang="en-US" sz="2400" b="1" dirty="0" smtClean="0"/>
              <a:t>else</a:t>
            </a:r>
          </a:p>
          <a:p>
            <a:r>
              <a:rPr lang="en-US" sz="2400" dirty="0" smtClean="0"/>
              <a:t> 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ru-RU" sz="2400" dirty="0" smtClean="0"/>
              <a:t>сделать что-нибудь другое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</a:p>
          <a:p>
            <a:endParaRPr lang="en-US" sz="2400" dirty="0"/>
          </a:p>
          <a:p>
            <a:r>
              <a:rPr lang="ru-RU" sz="2400" i="1" dirty="0" smtClean="0"/>
              <a:t>В фигурных скобка записывается </a:t>
            </a:r>
            <a:r>
              <a:rPr lang="ru-RU" sz="2400" i="1" u="sng" dirty="0" smtClean="0"/>
              <a:t>блок</a:t>
            </a:r>
            <a:r>
              <a:rPr lang="ru-RU" sz="2400" i="1" dirty="0" smtClean="0"/>
              <a:t>. Подобно </a:t>
            </a:r>
            <a:r>
              <a:rPr lang="en-US" sz="2400" i="1" dirty="0" smtClean="0"/>
              <a:t>begin/end </a:t>
            </a:r>
            <a:r>
              <a:rPr lang="ru-RU" sz="2400" i="1" dirty="0" smtClean="0"/>
              <a:t>в </a:t>
            </a:r>
            <a:r>
              <a:rPr lang="en-US" sz="2400" i="1" dirty="0" smtClean="0"/>
              <a:t>Pascal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33" y="5656216"/>
            <a:ext cx="2754847" cy="59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92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4365" y="718456"/>
            <a:ext cx="98232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Пример условия</a:t>
            </a:r>
          </a:p>
          <a:p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  <a:endParaRPr lang="ru-RU" sz="2000" dirty="0" smtClean="0"/>
          </a:p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main()</a:t>
            </a:r>
          </a:p>
          <a:p>
            <a:r>
              <a:rPr lang="en-US" sz="2400" dirty="0"/>
              <a:t>{</a:t>
            </a:r>
            <a:endParaRPr lang="ru-RU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a;</a:t>
            </a:r>
          </a:p>
          <a:p>
            <a:r>
              <a:rPr lang="en-US" sz="2400" dirty="0" err="1" smtClean="0"/>
              <a:t>std</a:t>
            </a:r>
            <a:r>
              <a:rPr lang="en-US" sz="2400" dirty="0" smtClean="0"/>
              <a:t>::</a:t>
            </a:r>
            <a:r>
              <a:rPr lang="en-US" sz="2400" dirty="0" err="1" smtClean="0"/>
              <a:t>cin</a:t>
            </a:r>
            <a:r>
              <a:rPr lang="en-US" sz="2400" dirty="0" smtClean="0"/>
              <a:t> &gt;&gt; a;</a:t>
            </a:r>
            <a:endParaRPr lang="ru-RU" sz="2400" dirty="0"/>
          </a:p>
          <a:p>
            <a:r>
              <a:rPr lang="en-US" sz="2400" b="1" dirty="0" smtClean="0"/>
              <a:t>if </a:t>
            </a:r>
            <a:r>
              <a:rPr lang="en-US" sz="2400" dirty="0" smtClean="0"/>
              <a:t>( a &gt; 0 )</a:t>
            </a:r>
          </a:p>
          <a:p>
            <a:r>
              <a:rPr lang="en-US" sz="2400" dirty="0" smtClean="0"/>
              <a:t>  {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std</a:t>
            </a:r>
            <a:r>
              <a:rPr lang="en-US" sz="2400" dirty="0" smtClean="0"/>
              <a:t>::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“a &gt; 0”;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</a:p>
          <a:p>
            <a:r>
              <a:rPr lang="en-US" sz="2400" b="1" dirty="0" smtClean="0"/>
              <a:t>else</a:t>
            </a:r>
          </a:p>
          <a:p>
            <a:r>
              <a:rPr lang="en-US" sz="2400" dirty="0" smtClean="0"/>
              <a:t>  {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std</a:t>
            </a:r>
            <a:r>
              <a:rPr lang="en-US" sz="2400" dirty="0" smtClean="0"/>
              <a:t>::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“a &lt;= 0”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eturn 0;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431" y="5708469"/>
            <a:ext cx="2973602" cy="64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5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5884" y="689789"/>
            <a:ext cx="836022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Логические операции</a:t>
            </a:r>
          </a:p>
          <a:p>
            <a:r>
              <a:rPr lang="ru-RU" sz="2400" u="sng" dirty="0" smtClean="0"/>
              <a:t>Вопрос: Идти ли на вечеринку?</a:t>
            </a:r>
            <a:endParaRPr lang="en-US" sz="2400" u="sng" dirty="0" smtClean="0"/>
          </a:p>
          <a:p>
            <a:r>
              <a:rPr lang="en-US" sz="2400" dirty="0" smtClean="0"/>
              <a:t>bool sun;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ool friend;</a:t>
            </a:r>
          </a:p>
          <a:p>
            <a:r>
              <a:rPr lang="en-US" sz="2400" dirty="0" smtClean="0"/>
              <a:t>bool answer;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ru-RU" sz="2000" dirty="0" smtClean="0"/>
              <a:t>Нужно, чтобы выполнялись </a:t>
            </a:r>
            <a:r>
              <a:rPr lang="ru-RU" sz="2000" b="1" dirty="0" smtClean="0"/>
              <a:t>оба условия</a:t>
            </a:r>
            <a:r>
              <a:rPr lang="ru-RU" sz="2000" dirty="0" smtClean="0"/>
              <a:t>. То есть:</a:t>
            </a:r>
          </a:p>
          <a:p>
            <a:r>
              <a:rPr lang="ru-RU" sz="2000" dirty="0" smtClean="0"/>
              <a:t>Я пойду на вечеринку, только если на улице солнечно</a:t>
            </a:r>
            <a:r>
              <a:rPr lang="ru-RU" sz="2000" b="1" dirty="0" smtClean="0"/>
              <a:t> И </a:t>
            </a:r>
            <a:r>
              <a:rPr lang="ru-RU" sz="2000" dirty="0" smtClean="0"/>
              <a:t>там есть мой друг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5" y="3973115"/>
            <a:ext cx="3288898" cy="17876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880" y="3973115"/>
            <a:ext cx="3165640" cy="17745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65177" y="4691202"/>
            <a:ext cx="278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sun &amp;&amp; friend</a:t>
            </a:r>
            <a:endParaRPr lang="ru-RU" sz="2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03" y="6022263"/>
            <a:ext cx="2177465" cy="47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6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53" y="834815"/>
            <a:ext cx="7717292" cy="5188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5884" y="653143"/>
            <a:ext cx="836022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Логические операции</a:t>
            </a:r>
          </a:p>
          <a:p>
            <a:r>
              <a:rPr lang="ru-RU" sz="2400" u="sng" dirty="0" smtClean="0"/>
              <a:t>Вопрос: Идти ли на вечеринку?</a:t>
            </a:r>
            <a:endParaRPr lang="en-US" sz="2400" u="sng" dirty="0" smtClean="0"/>
          </a:p>
          <a:p>
            <a:r>
              <a:rPr lang="en-US" sz="2400" dirty="0" smtClean="0"/>
              <a:t>bool sun;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ool friend;</a:t>
            </a:r>
          </a:p>
          <a:p>
            <a:r>
              <a:rPr lang="en-US" sz="2400" dirty="0" smtClean="0"/>
              <a:t>bool answer;</a:t>
            </a:r>
            <a:endParaRPr lang="ru-RU" sz="2400" dirty="0" smtClean="0"/>
          </a:p>
          <a:p>
            <a:endParaRPr lang="ru-RU" sz="2400" dirty="0"/>
          </a:p>
          <a:p>
            <a:r>
              <a:rPr lang="en-US" sz="2000" dirty="0" smtClean="0"/>
              <a:t>2</a:t>
            </a:r>
            <a:r>
              <a:rPr lang="ru-RU" sz="2000" dirty="0" smtClean="0"/>
              <a:t>. Нужно, чтобы выполнялось </a:t>
            </a:r>
            <a:r>
              <a:rPr lang="ru-RU" sz="2000" b="1" dirty="0" smtClean="0"/>
              <a:t>хотя бы одно из условий. </a:t>
            </a:r>
            <a:r>
              <a:rPr lang="ru-RU" sz="2000" dirty="0" smtClean="0"/>
              <a:t>То есть:</a:t>
            </a:r>
          </a:p>
          <a:p>
            <a:r>
              <a:rPr lang="ru-RU" sz="2000" dirty="0" smtClean="0"/>
              <a:t>Я пойду на вечеринку, если на улице солнечно </a:t>
            </a:r>
            <a:r>
              <a:rPr lang="ru-RU" sz="2000" b="1" dirty="0" smtClean="0"/>
              <a:t>ИЛИ</a:t>
            </a:r>
            <a:r>
              <a:rPr lang="ru-RU" sz="2000" dirty="0" smtClean="0"/>
              <a:t> там есть мой </a:t>
            </a:r>
            <a:r>
              <a:rPr lang="ru-RU" dirty="0" smtClean="0"/>
              <a:t>друг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4" y="4092796"/>
            <a:ext cx="3675019" cy="17771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478" y="4092796"/>
            <a:ext cx="3150928" cy="17771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5623" y="4754880"/>
            <a:ext cx="2534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sun || friend</a:t>
            </a:r>
            <a:endParaRPr lang="ru-RU" sz="2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74" y="5983357"/>
            <a:ext cx="2488367" cy="53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44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5884" y="653143"/>
            <a:ext cx="836022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Логические операции</a:t>
            </a:r>
          </a:p>
          <a:p>
            <a:r>
              <a:rPr lang="ru-RU" sz="2400" u="sng" dirty="0" smtClean="0"/>
              <a:t>Вопрос: Идти ли на вечеринку?</a:t>
            </a:r>
            <a:endParaRPr lang="en-US" sz="2400" u="sng" dirty="0" smtClean="0"/>
          </a:p>
          <a:p>
            <a:r>
              <a:rPr lang="en-US" sz="2400" dirty="0" smtClean="0"/>
              <a:t>bool sun;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ool friend;</a:t>
            </a:r>
          </a:p>
          <a:p>
            <a:r>
              <a:rPr lang="en-US" sz="2400" dirty="0" smtClean="0"/>
              <a:t>bool answer;</a:t>
            </a:r>
          </a:p>
          <a:p>
            <a:endParaRPr lang="en-US" sz="2000" dirty="0" smtClean="0"/>
          </a:p>
          <a:p>
            <a:r>
              <a:rPr lang="en-US" sz="2000" b="1" dirty="0" smtClean="0"/>
              <a:t>3. </a:t>
            </a:r>
            <a:r>
              <a:rPr lang="ru-RU" sz="2000" b="1" dirty="0" smtClean="0"/>
              <a:t>Отрицание. </a:t>
            </a:r>
            <a:r>
              <a:rPr lang="ru-RU" sz="2000" dirty="0" smtClean="0"/>
              <a:t>То есть:</a:t>
            </a:r>
            <a:endParaRPr lang="ru-RU" sz="2000" b="1" dirty="0" smtClean="0"/>
          </a:p>
          <a:p>
            <a:r>
              <a:rPr lang="ru-RU" sz="2000" dirty="0" smtClean="0"/>
              <a:t>Я пойду на вечеринку, только если там </a:t>
            </a:r>
            <a:r>
              <a:rPr lang="ru-RU" sz="2000" b="1" dirty="0" smtClean="0"/>
              <a:t>НЕ </a:t>
            </a:r>
            <a:r>
              <a:rPr lang="ru-RU" sz="2000" dirty="0" smtClean="0"/>
              <a:t>будет друга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5" y="4230163"/>
            <a:ext cx="2995750" cy="15209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3737" y="4794069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!friend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10" y="4230163"/>
            <a:ext cx="2995750" cy="15209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45" y="5751082"/>
            <a:ext cx="2486551" cy="5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66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50869" y="796834"/>
            <a:ext cx="8595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Логическое умножение И</a:t>
            </a:r>
          </a:p>
          <a:p>
            <a:endParaRPr lang="en-US" sz="2000" dirty="0" smtClean="0"/>
          </a:p>
          <a:p>
            <a:r>
              <a:rPr lang="en-US" sz="2400" dirty="0" smtClean="0"/>
              <a:t>if ( sun == true &amp;&amp; friend == true 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answer = true;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else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	answer = false;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352" y="5786846"/>
            <a:ext cx="2875806" cy="6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77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50869" y="796834"/>
            <a:ext cx="8595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Логическое сложение ИЛИ</a:t>
            </a:r>
          </a:p>
          <a:p>
            <a:endParaRPr lang="en-US" sz="2000" dirty="0" smtClean="0"/>
          </a:p>
          <a:p>
            <a:r>
              <a:rPr lang="en-US" sz="2400" dirty="0" smtClean="0"/>
              <a:t>if ( sun == true || friend == true 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answer = true;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else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	answer = false;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89" y="5643154"/>
            <a:ext cx="3601518" cy="77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18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8319" y="822959"/>
            <a:ext cx="8595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Логическое отрицание !</a:t>
            </a:r>
          </a:p>
          <a:p>
            <a:endParaRPr lang="en-US" sz="2000" dirty="0" smtClean="0"/>
          </a:p>
          <a:p>
            <a:r>
              <a:rPr lang="en-US" sz="2400" dirty="0" smtClean="0"/>
              <a:t>if ( !friend 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answer = true;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else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	answer = false;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147" y="5643153"/>
            <a:ext cx="3318634" cy="71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0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2296" y="914400"/>
            <a:ext cx="102674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Циклы</a:t>
            </a:r>
          </a:p>
          <a:p>
            <a:r>
              <a:rPr lang="ru-RU" sz="2400" dirty="0" smtClean="0"/>
              <a:t>	Циклы повторяют одну или несколько команд множество раз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972491" y="2142309"/>
            <a:ext cx="860842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Цикл с предусловием </a:t>
            </a:r>
            <a:r>
              <a:rPr lang="en-US" sz="2400" b="1" dirty="0" smtClean="0"/>
              <a:t>While</a:t>
            </a:r>
          </a:p>
          <a:p>
            <a:endParaRPr lang="en-US" sz="2000" b="1" dirty="0"/>
          </a:p>
          <a:p>
            <a:r>
              <a:rPr lang="en-US" sz="2000" b="1" dirty="0"/>
              <a:t>w</a:t>
            </a:r>
            <a:r>
              <a:rPr lang="en-US" sz="2000" b="1" dirty="0" smtClean="0"/>
              <a:t>hile </a:t>
            </a:r>
            <a:r>
              <a:rPr lang="en-US" sz="2000" dirty="0" smtClean="0"/>
              <a:t>&lt;</a:t>
            </a:r>
            <a:r>
              <a:rPr lang="ru-RU" sz="2000" dirty="0" smtClean="0"/>
              <a:t>условие</a:t>
            </a:r>
            <a:r>
              <a:rPr lang="en-US" sz="2000" dirty="0" smtClean="0"/>
              <a:t> </a:t>
            </a:r>
            <a:r>
              <a:rPr lang="ru-RU" sz="2000" dirty="0" smtClean="0"/>
              <a:t>верно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&lt;</a:t>
            </a:r>
            <a:r>
              <a:rPr lang="ru-RU" sz="2000" dirty="0" smtClean="0"/>
              <a:t>повторять команды</a:t>
            </a:r>
            <a:r>
              <a:rPr lang="en-US" sz="2000" dirty="0" smtClean="0"/>
              <a:t>&gt;</a:t>
            </a:r>
            <a:endParaRPr lang="ru-RU" sz="2000" dirty="0" smtClean="0"/>
          </a:p>
          <a:p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76994" y="4467497"/>
            <a:ext cx="765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Внимание!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94560" y="5113828"/>
            <a:ext cx="64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Следить, чтобы не было </a:t>
            </a:r>
            <a:r>
              <a:rPr lang="ru-RU" u="sng" dirty="0" smtClean="0"/>
              <a:t>зацикливания</a:t>
            </a:r>
            <a:r>
              <a:rPr lang="ru-RU" dirty="0" smtClean="0"/>
              <a:t>!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340" y="5590902"/>
            <a:ext cx="3408755" cy="73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3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2296" y="914400"/>
            <a:ext cx="102674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Циклы</a:t>
            </a:r>
          </a:p>
          <a:p>
            <a:r>
              <a:rPr lang="ru-RU" sz="2400" dirty="0" smtClean="0"/>
              <a:t>	Циклы повторяют одну или несколько команд множество раз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972491" y="2142309"/>
            <a:ext cx="860842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Цикл </a:t>
            </a:r>
            <a:r>
              <a:rPr lang="en-US" sz="2400" b="1" dirty="0" smtClean="0"/>
              <a:t>for</a:t>
            </a:r>
          </a:p>
          <a:p>
            <a:endParaRPr lang="en-US" sz="2000" b="1" dirty="0"/>
          </a:p>
          <a:p>
            <a:r>
              <a:rPr lang="en-US" sz="2000" b="1" dirty="0" smtClean="0"/>
              <a:t>for ( </a:t>
            </a:r>
            <a:r>
              <a:rPr lang="en-US" sz="2000" dirty="0" smtClean="0"/>
              <a:t>&lt;</a:t>
            </a:r>
            <a:r>
              <a:rPr lang="ru-RU" sz="2000" dirty="0" smtClean="0"/>
              <a:t>установка счетчика</a:t>
            </a:r>
            <a:r>
              <a:rPr lang="en-US" sz="2000" dirty="0" smtClean="0"/>
              <a:t>&gt;;  &lt;</a:t>
            </a:r>
            <a:r>
              <a:rPr lang="ru-RU" sz="2000" dirty="0" smtClean="0"/>
              <a:t>условия</a:t>
            </a:r>
            <a:r>
              <a:rPr lang="en-US" sz="2000" dirty="0" smtClean="0"/>
              <a:t>&gt;;  &lt;</a:t>
            </a:r>
            <a:r>
              <a:rPr lang="ru-RU" sz="2000" dirty="0" smtClean="0"/>
              <a:t>изменяем счетчик</a:t>
            </a:r>
            <a:r>
              <a:rPr lang="en-US" sz="2000" dirty="0" smtClean="0"/>
              <a:t>&gt; </a:t>
            </a:r>
            <a:r>
              <a:rPr lang="en-US" sz="2000" b="1" dirty="0" smtClean="0"/>
              <a:t>)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&lt;</a:t>
            </a:r>
            <a:r>
              <a:rPr lang="ru-RU" sz="2000" dirty="0" smtClean="0"/>
              <a:t>повторять команды</a:t>
            </a:r>
            <a:r>
              <a:rPr lang="en-US" sz="2000" dirty="0" smtClean="0"/>
              <a:t>&gt;</a:t>
            </a:r>
            <a:endParaRPr lang="ru-RU" sz="2000" dirty="0" smtClean="0"/>
          </a:p>
          <a:p>
            <a:r>
              <a:rPr lang="en-US" sz="2000" dirty="0"/>
              <a:t>}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961" y="5747656"/>
            <a:ext cx="2834819" cy="6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75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2296" y="522515"/>
            <a:ext cx="102674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Пример цикла </a:t>
            </a:r>
            <a:r>
              <a:rPr lang="en-US" sz="2800" b="1" dirty="0" smtClean="0"/>
              <a:t>While</a:t>
            </a:r>
            <a:endParaRPr lang="ru-RU" sz="2800" b="1" dirty="0" smtClean="0"/>
          </a:p>
          <a:p>
            <a:r>
              <a:rPr lang="ru-RU" sz="2400" dirty="0" smtClean="0"/>
              <a:t>	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090057" y="1415067"/>
            <a:ext cx="8608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a = 0;</a:t>
            </a:r>
            <a:endParaRPr lang="en-US" sz="2000" dirty="0"/>
          </a:p>
          <a:p>
            <a:r>
              <a:rPr lang="en-US" sz="2000" b="1" dirty="0"/>
              <a:t>w</a:t>
            </a:r>
            <a:r>
              <a:rPr lang="en-US" sz="2000" b="1" dirty="0" smtClean="0"/>
              <a:t>hile </a:t>
            </a:r>
            <a:r>
              <a:rPr lang="en-US" sz="2000" dirty="0" smtClean="0"/>
              <a:t>( a % 3 != 0)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a &lt;&lt;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a = a + 2;</a:t>
            </a:r>
          </a:p>
          <a:p>
            <a:r>
              <a:rPr lang="en-US" sz="2000" dirty="0" smtClean="0"/>
              <a:t>}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69719" y="3627694"/>
            <a:ext cx="905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Пример цикла </a:t>
            </a:r>
            <a:r>
              <a:rPr lang="en-US" sz="2800" b="1" dirty="0" smtClean="0"/>
              <a:t>for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20240" y="4362994"/>
            <a:ext cx="7811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i</a:t>
            </a:r>
            <a:r>
              <a:rPr lang="en-US" dirty="0" smtClean="0"/>
              <a:t> &lt;&lt; “ “;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42" y="5682343"/>
            <a:ext cx="2894287" cy="6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1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73" y="1487509"/>
            <a:ext cx="7198451" cy="38829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8434" y="744583"/>
            <a:ext cx="78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Целые числа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58" y="5796877"/>
            <a:ext cx="2938599" cy="63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88" y="1907395"/>
            <a:ext cx="9748221" cy="30432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275" y="5773782"/>
            <a:ext cx="2985505" cy="64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5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23" y="2696790"/>
            <a:ext cx="8441951" cy="14644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3918" y="1143000"/>
            <a:ext cx="7476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Дробные числа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07" y="5839096"/>
            <a:ext cx="2774347" cy="5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4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07" y="2642942"/>
            <a:ext cx="9283784" cy="157211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6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50422" y="1946366"/>
            <a:ext cx="93007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Символьный тип </a:t>
            </a:r>
            <a:r>
              <a:rPr lang="en-US" sz="3200" b="1" dirty="0" smtClean="0"/>
              <a:t>Char</a:t>
            </a:r>
          </a:p>
          <a:p>
            <a:pPr algn="ctr"/>
            <a:r>
              <a:rPr lang="en-US" sz="3200" dirty="0" smtClean="0"/>
              <a:t>‘a’,  ‘F’,  ‘&amp;’,  ‘!’,  ‘2’</a:t>
            </a:r>
          </a:p>
          <a:p>
            <a:pPr algn="ctr"/>
            <a:r>
              <a:rPr lang="ru-RU" sz="3200" dirty="0" smtClean="0"/>
              <a:t>Каждому символу соответствует свой код </a:t>
            </a:r>
          </a:p>
          <a:p>
            <a:pPr algn="ctr"/>
            <a:r>
              <a:rPr lang="ru-RU" sz="3200" dirty="0"/>
              <a:t>и</a:t>
            </a:r>
            <a:r>
              <a:rPr lang="ru-RU" sz="3200" dirty="0" smtClean="0"/>
              <a:t>з кодовой таблицы</a:t>
            </a:r>
            <a:r>
              <a:rPr lang="en-US" sz="3200" dirty="0" smtClean="0"/>
              <a:t> 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647" y="5760720"/>
            <a:ext cx="2834819" cy="6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5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06" y="470263"/>
            <a:ext cx="8830491" cy="585216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761" y="6127296"/>
            <a:ext cx="1806727" cy="39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73" y="582165"/>
            <a:ext cx="7765652" cy="569367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550" y="5820268"/>
            <a:ext cx="2109106" cy="4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939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733</Words>
  <Application>Microsoft Office PowerPoint</Application>
  <PresentationFormat>Широкоэкранный</PresentationFormat>
  <Paragraphs>209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42</cp:revision>
  <dcterms:created xsi:type="dcterms:W3CDTF">2018-11-13T15:17:44Z</dcterms:created>
  <dcterms:modified xsi:type="dcterms:W3CDTF">2019-09-03T14:44:55Z</dcterms:modified>
</cp:coreProperties>
</file>